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58" r:id="rId6"/>
    <p:sldId id="268" r:id="rId7"/>
    <p:sldId id="267" r:id="rId8"/>
    <p:sldId id="259" r:id="rId9"/>
    <p:sldId id="270" r:id="rId10"/>
    <p:sldId id="274" r:id="rId11"/>
    <p:sldId id="277" r:id="rId12"/>
    <p:sldId id="269" r:id="rId13"/>
    <p:sldId id="260" r:id="rId14"/>
    <p:sldId id="261" r:id="rId15"/>
    <p:sldId id="271" r:id="rId16"/>
    <p:sldId id="275" r:id="rId17"/>
    <p:sldId id="276" r:id="rId18"/>
    <p:sldId id="273" r:id="rId19"/>
    <p:sldId id="265" r:id="rId20"/>
    <p:sldId id="278" r:id="rId21"/>
    <p:sldId id="27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876" y="10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unders, Lucie" userId="7f97299e-4edc-4ae9-82ab-e7beded6a8a1" providerId="ADAL" clId="{1DB0415C-0900-4938-94AB-FFFD5AEECCB3}"/>
    <pc:docChg chg="undo custSel modSld">
      <pc:chgData name="Saunders, Lucie" userId="7f97299e-4edc-4ae9-82ab-e7beded6a8a1" providerId="ADAL" clId="{1DB0415C-0900-4938-94AB-FFFD5AEECCB3}" dt="2026-06-26T14:33:21.814" v="612" actId="14100"/>
      <pc:docMkLst>
        <pc:docMk/>
      </pc:docMkLst>
      <pc:sldChg chg="modSp mod">
        <pc:chgData name="Saunders, Lucie" userId="7f97299e-4edc-4ae9-82ab-e7beded6a8a1" providerId="ADAL" clId="{1DB0415C-0900-4938-94AB-FFFD5AEECCB3}" dt="2026-06-03T09:17:59.864" v="14" actId="14100"/>
        <pc:sldMkLst>
          <pc:docMk/>
          <pc:sldMk cId="474725430" sldId="260"/>
        </pc:sldMkLst>
        <pc:graphicFrameChg chg="mod modGraphic">
          <ac:chgData name="Saunders, Lucie" userId="7f97299e-4edc-4ae9-82ab-e7beded6a8a1" providerId="ADAL" clId="{1DB0415C-0900-4938-94AB-FFFD5AEECCB3}" dt="2026-06-03T09:17:59.864" v="14" actId="14100"/>
          <ac:graphicFrameMkLst>
            <pc:docMk/>
            <pc:sldMk cId="474725430" sldId="260"/>
            <ac:graphicFrameMk id="4" creationId="{6A319D48-8650-D76C-707B-4E922C8DBAEC}"/>
          </ac:graphicFrameMkLst>
        </pc:graphicFrameChg>
      </pc:sldChg>
      <pc:sldChg chg="modSp mod">
        <pc:chgData name="Saunders, Lucie" userId="7f97299e-4edc-4ae9-82ab-e7beded6a8a1" providerId="ADAL" clId="{1DB0415C-0900-4938-94AB-FFFD5AEECCB3}" dt="2026-06-03T09:18:18.260" v="19" actId="20577"/>
        <pc:sldMkLst>
          <pc:docMk/>
          <pc:sldMk cId="813246344" sldId="261"/>
        </pc:sldMkLst>
        <pc:graphicFrameChg chg="modGraphic">
          <ac:chgData name="Saunders, Lucie" userId="7f97299e-4edc-4ae9-82ab-e7beded6a8a1" providerId="ADAL" clId="{1DB0415C-0900-4938-94AB-FFFD5AEECCB3}" dt="2026-06-03T09:18:18.260" v="19" actId="20577"/>
          <ac:graphicFrameMkLst>
            <pc:docMk/>
            <pc:sldMk cId="813246344" sldId="261"/>
            <ac:graphicFrameMk id="6" creationId="{44FD4BFB-E70A-CCF6-0290-DE63288B0836}"/>
          </ac:graphicFrameMkLst>
        </pc:graphicFrameChg>
      </pc:sldChg>
      <pc:sldChg chg="modSp mod">
        <pc:chgData name="Saunders, Lucie" userId="7f97299e-4edc-4ae9-82ab-e7beded6a8a1" providerId="ADAL" clId="{1DB0415C-0900-4938-94AB-FFFD5AEECCB3}" dt="2026-06-03T09:16:42.571" v="10" actId="20577"/>
        <pc:sldMkLst>
          <pc:docMk/>
          <pc:sldMk cId="1031164751" sldId="274"/>
        </pc:sldMkLst>
        <pc:spChg chg="mod">
          <ac:chgData name="Saunders, Lucie" userId="7f97299e-4edc-4ae9-82ab-e7beded6a8a1" providerId="ADAL" clId="{1DB0415C-0900-4938-94AB-FFFD5AEECCB3}" dt="2026-06-03T09:16:42.571" v="10" actId="20577"/>
          <ac:spMkLst>
            <pc:docMk/>
            <pc:sldMk cId="1031164751" sldId="274"/>
            <ac:spMk id="3" creationId="{A8E62F4D-BA58-2930-711A-DB36470BD187}"/>
          </ac:spMkLst>
        </pc:spChg>
      </pc:sldChg>
      <pc:sldChg chg="modSp mod">
        <pc:chgData name="Saunders, Lucie" userId="7f97299e-4edc-4ae9-82ab-e7beded6a8a1" providerId="ADAL" clId="{1DB0415C-0900-4938-94AB-FFFD5AEECCB3}" dt="2026-06-03T09:30:27.399" v="281" actId="20577"/>
        <pc:sldMkLst>
          <pc:docMk/>
          <pc:sldMk cId="351253941" sldId="275"/>
        </pc:sldMkLst>
        <pc:spChg chg="mod">
          <ac:chgData name="Saunders, Lucie" userId="7f97299e-4edc-4ae9-82ab-e7beded6a8a1" providerId="ADAL" clId="{1DB0415C-0900-4938-94AB-FFFD5AEECCB3}" dt="2026-06-03T09:30:27.399" v="281" actId="20577"/>
          <ac:spMkLst>
            <pc:docMk/>
            <pc:sldMk cId="351253941" sldId="275"/>
            <ac:spMk id="3" creationId="{AC3DDCCC-CC50-F199-7116-29E10C796FFA}"/>
          </ac:spMkLst>
        </pc:spChg>
      </pc:sldChg>
      <pc:sldChg chg="modSp mod">
        <pc:chgData name="Saunders, Lucie" userId="7f97299e-4edc-4ae9-82ab-e7beded6a8a1" providerId="ADAL" clId="{1DB0415C-0900-4938-94AB-FFFD5AEECCB3}" dt="2026-06-03T09:16:57.046" v="11" actId="20577"/>
        <pc:sldMkLst>
          <pc:docMk/>
          <pc:sldMk cId="3651829405" sldId="277"/>
        </pc:sldMkLst>
        <pc:spChg chg="mod">
          <ac:chgData name="Saunders, Lucie" userId="7f97299e-4edc-4ae9-82ab-e7beded6a8a1" providerId="ADAL" clId="{1DB0415C-0900-4938-94AB-FFFD5AEECCB3}" dt="2026-06-03T09:16:57.046" v="11" actId="20577"/>
          <ac:spMkLst>
            <pc:docMk/>
            <pc:sldMk cId="3651829405" sldId="277"/>
            <ac:spMk id="5" creationId="{0EEEA83B-A046-8F06-689A-58428AB72924}"/>
          </ac:spMkLst>
        </pc:spChg>
      </pc:sldChg>
      <pc:sldChg chg="modSp mod">
        <pc:chgData name="Saunders, Lucie" userId="7f97299e-4edc-4ae9-82ab-e7beded6a8a1" providerId="ADAL" clId="{1DB0415C-0900-4938-94AB-FFFD5AEECCB3}" dt="2026-06-26T14:33:21.814" v="612" actId="14100"/>
        <pc:sldMkLst>
          <pc:docMk/>
          <pc:sldMk cId="441764616" sldId="278"/>
        </pc:sldMkLst>
        <pc:spChg chg="mod">
          <ac:chgData name="Saunders, Lucie" userId="7f97299e-4edc-4ae9-82ab-e7beded6a8a1" providerId="ADAL" clId="{1DB0415C-0900-4938-94AB-FFFD5AEECCB3}" dt="2026-06-26T14:33:21.814" v="612" actId="14100"/>
          <ac:spMkLst>
            <pc:docMk/>
            <pc:sldMk cId="441764616" sldId="278"/>
            <ac:spMk id="3" creationId="{F6580C9D-FA23-7EA0-B66F-109DD07CFE87}"/>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F9F251-3595-40EA-88B4-BCC4FC811A8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GB"/>
        </a:p>
      </dgm:t>
    </dgm:pt>
    <dgm:pt modelId="{BF28A0D4-447F-44B6-B90A-FBCF93CDEE2D}">
      <dgm:prSet phldrT="[Text]"/>
      <dgm:spPr/>
      <dgm:t>
        <a:bodyPr/>
        <a:lstStyle/>
        <a:p>
          <a:r>
            <a:rPr lang="en-GB" dirty="0">
              <a:solidFill>
                <a:schemeClr val="tx1"/>
              </a:solidFill>
              <a:latin typeface="Aptos" panose="020B0004020202020204" pitchFamily="34" charset="0"/>
            </a:rPr>
            <a:t>Speech &amp; Language practitioners are working hard to ensure one off appointments provide an environment where children can express feelings/hopes/emotions </a:t>
          </a:r>
        </a:p>
      </dgm:t>
    </dgm:pt>
    <dgm:pt modelId="{F93A9947-7496-46BF-B505-A1F8CE716BD3}" type="parTrans" cxnId="{8A10F067-12EE-4BBB-8DA9-D42791F7FB7B}">
      <dgm:prSet/>
      <dgm:spPr/>
      <dgm:t>
        <a:bodyPr/>
        <a:lstStyle/>
        <a:p>
          <a:endParaRPr lang="en-GB">
            <a:latin typeface="Aptos" panose="020B0004020202020204" pitchFamily="34" charset="0"/>
          </a:endParaRPr>
        </a:p>
      </dgm:t>
    </dgm:pt>
    <dgm:pt modelId="{BC0A1EE3-AA7E-4B18-83C3-BCD3502ED903}" type="sibTrans" cxnId="{8A10F067-12EE-4BBB-8DA9-D42791F7FB7B}">
      <dgm:prSet/>
      <dgm:spPr/>
      <dgm:t>
        <a:bodyPr/>
        <a:lstStyle/>
        <a:p>
          <a:endParaRPr lang="en-GB">
            <a:latin typeface="Aptos" panose="020B0004020202020204" pitchFamily="34" charset="0"/>
          </a:endParaRPr>
        </a:p>
      </dgm:t>
    </dgm:pt>
    <dgm:pt modelId="{5C96BA50-A901-40DB-B128-535AF6E614D0}">
      <dgm:prSet phldrT="[Text]"/>
      <dgm:spPr/>
      <dgm:t>
        <a:bodyPr/>
        <a:lstStyle/>
        <a:p>
          <a:r>
            <a:rPr lang="en-GB" dirty="0">
              <a:solidFill>
                <a:schemeClr val="tx1"/>
              </a:solidFill>
              <a:latin typeface="Aptos" panose="020B0004020202020204" pitchFamily="34" charset="0"/>
            </a:rPr>
            <a:t>Alternative provision and effective collaboration between practitioners positively impacted upon opportunities for post 16 education</a:t>
          </a:r>
        </a:p>
      </dgm:t>
    </dgm:pt>
    <dgm:pt modelId="{99301FD5-B6E5-4B5E-865F-B5D91F59E3CC}" type="parTrans" cxnId="{43B69AD4-0856-4AFE-BC32-91B21D8D0947}">
      <dgm:prSet/>
      <dgm:spPr/>
      <dgm:t>
        <a:bodyPr/>
        <a:lstStyle/>
        <a:p>
          <a:endParaRPr lang="en-GB">
            <a:latin typeface="Aptos" panose="020B0004020202020204" pitchFamily="34" charset="0"/>
          </a:endParaRPr>
        </a:p>
      </dgm:t>
    </dgm:pt>
    <dgm:pt modelId="{07DAEC3F-16F5-4F03-AE80-92C56394EDED}" type="sibTrans" cxnId="{43B69AD4-0856-4AFE-BC32-91B21D8D0947}">
      <dgm:prSet/>
      <dgm:spPr/>
      <dgm:t>
        <a:bodyPr/>
        <a:lstStyle/>
        <a:p>
          <a:endParaRPr lang="en-GB">
            <a:latin typeface="Aptos" panose="020B0004020202020204" pitchFamily="34" charset="0"/>
          </a:endParaRPr>
        </a:p>
      </dgm:t>
    </dgm:pt>
    <dgm:pt modelId="{9072602E-44F4-440D-8B38-5EFAF16104D8}">
      <dgm:prSet phldrT="[Text]"/>
      <dgm:spPr/>
      <dgm:t>
        <a:bodyPr/>
        <a:lstStyle/>
        <a:p>
          <a:r>
            <a:rPr lang="en-GB" dirty="0">
              <a:solidFill>
                <a:schemeClr val="tx1"/>
              </a:solidFill>
              <a:latin typeface="Aptos" panose="020B0004020202020204" pitchFamily="34" charset="0"/>
            </a:rPr>
            <a:t>Young people were not always seen during EHE home visit, meaning their contribution and views were not captured or understood</a:t>
          </a:r>
        </a:p>
      </dgm:t>
    </dgm:pt>
    <dgm:pt modelId="{07505E07-AF61-40D2-A7DB-1EA3B527EF3D}" type="parTrans" cxnId="{63D7FC73-4194-4891-98E6-4BA678E91C6B}">
      <dgm:prSet/>
      <dgm:spPr/>
      <dgm:t>
        <a:bodyPr/>
        <a:lstStyle/>
        <a:p>
          <a:endParaRPr lang="en-GB">
            <a:latin typeface="Aptos" panose="020B0004020202020204" pitchFamily="34" charset="0"/>
          </a:endParaRPr>
        </a:p>
      </dgm:t>
    </dgm:pt>
    <dgm:pt modelId="{748051CD-5D73-4AA3-974A-97132FD87DC3}" type="sibTrans" cxnId="{63D7FC73-4194-4891-98E6-4BA678E91C6B}">
      <dgm:prSet/>
      <dgm:spPr/>
      <dgm:t>
        <a:bodyPr/>
        <a:lstStyle/>
        <a:p>
          <a:endParaRPr lang="en-GB">
            <a:latin typeface="Aptos" panose="020B0004020202020204" pitchFamily="34" charset="0"/>
          </a:endParaRPr>
        </a:p>
      </dgm:t>
    </dgm:pt>
    <dgm:pt modelId="{F666D01F-6AF8-488B-A6E4-EB3016C3FD2B}">
      <dgm:prSet phldrT="[Text]"/>
      <dgm:spPr/>
      <dgm:t>
        <a:bodyPr/>
        <a:lstStyle/>
        <a:p>
          <a:r>
            <a:rPr lang="en-GB" dirty="0">
              <a:solidFill>
                <a:schemeClr val="tx1"/>
              </a:solidFill>
              <a:latin typeface="Aptos" panose="020B0004020202020204" pitchFamily="34" charset="0"/>
            </a:rPr>
            <a:t>Examples of children not being seen during the EHE visit, and therefore their contribution is missing, and their views are not understood </a:t>
          </a:r>
        </a:p>
      </dgm:t>
    </dgm:pt>
    <dgm:pt modelId="{13589BB5-F838-42C0-9E6A-717025FB42AB}" type="parTrans" cxnId="{88D03418-166A-4BDD-8736-435FBEAB27A9}">
      <dgm:prSet/>
      <dgm:spPr/>
      <dgm:t>
        <a:bodyPr/>
        <a:lstStyle/>
        <a:p>
          <a:endParaRPr lang="en-GB">
            <a:latin typeface="Aptos" panose="020B0004020202020204" pitchFamily="34" charset="0"/>
          </a:endParaRPr>
        </a:p>
      </dgm:t>
    </dgm:pt>
    <dgm:pt modelId="{8E729116-F445-44F7-97C2-E97E204C8A12}" type="sibTrans" cxnId="{88D03418-166A-4BDD-8736-435FBEAB27A9}">
      <dgm:prSet/>
      <dgm:spPr/>
      <dgm:t>
        <a:bodyPr/>
        <a:lstStyle/>
        <a:p>
          <a:endParaRPr lang="en-GB">
            <a:latin typeface="Aptos" panose="020B0004020202020204" pitchFamily="34" charset="0"/>
          </a:endParaRPr>
        </a:p>
      </dgm:t>
    </dgm:pt>
    <dgm:pt modelId="{471A9875-E9C9-4793-BDB7-578B20808763}">
      <dgm:prSet phldrT="[Text]"/>
      <dgm:spPr/>
      <dgm:t>
        <a:bodyPr/>
        <a:lstStyle/>
        <a:p>
          <a:r>
            <a:rPr lang="en-GB" dirty="0">
              <a:solidFill>
                <a:schemeClr val="tx1"/>
              </a:solidFill>
              <a:latin typeface="Aptos" panose="020B0004020202020204" pitchFamily="34" charset="0"/>
            </a:rPr>
            <a:t>Examples of practitioner acceptance that the child ‘chooses not to engage’ rather than adopting a restorative approach to support effective engagement</a:t>
          </a:r>
        </a:p>
      </dgm:t>
    </dgm:pt>
    <dgm:pt modelId="{010F0122-5791-4898-9EC2-3A52706531CC}" type="parTrans" cxnId="{CC5E0FDB-3F2E-427A-9265-A38058B6B231}">
      <dgm:prSet/>
      <dgm:spPr/>
      <dgm:t>
        <a:bodyPr/>
        <a:lstStyle/>
        <a:p>
          <a:endParaRPr lang="en-GB">
            <a:latin typeface="Aptos" panose="020B0004020202020204" pitchFamily="34" charset="0"/>
          </a:endParaRPr>
        </a:p>
      </dgm:t>
    </dgm:pt>
    <dgm:pt modelId="{29E2E12B-7417-4E0B-970A-BA55B59FB8BD}" type="sibTrans" cxnId="{CC5E0FDB-3F2E-427A-9265-A38058B6B231}">
      <dgm:prSet/>
      <dgm:spPr/>
      <dgm:t>
        <a:bodyPr/>
        <a:lstStyle/>
        <a:p>
          <a:endParaRPr lang="en-GB">
            <a:latin typeface="Aptos" panose="020B0004020202020204" pitchFamily="34" charset="0"/>
          </a:endParaRPr>
        </a:p>
      </dgm:t>
    </dgm:pt>
    <dgm:pt modelId="{FD8FE9F1-3F24-453B-B0BD-C3D386450DA8}">
      <dgm:prSet/>
      <dgm:spPr/>
      <dgm:t>
        <a:bodyPr/>
        <a:lstStyle/>
        <a:p>
          <a:r>
            <a:rPr lang="en-GB" dirty="0">
              <a:solidFill>
                <a:schemeClr val="tx1"/>
              </a:solidFill>
              <a:latin typeface="Aptos" panose="020B0004020202020204" pitchFamily="34" charset="0"/>
            </a:rPr>
            <a:t>Example of robust transitional information sharing between Primary and Secondary schools – enabled child’s voice and wishes to be heard and responded to</a:t>
          </a:r>
        </a:p>
      </dgm:t>
    </dgm:pt>
    <dgm:pt modelId="{8F1E616B-4D25-4F43-B902-F137C8BDCE22}" type="parTrans" cxnId="{7BAA14A3-E1C5-4279-8C7E-5645F65C8C9B}">
      <dgm:prSet/>
      <dgm:spPr/>
      <dgm:t>
        <a:bodyPr/>
        <a:lstStyle/>
        <a:p>
          <a:endParaRPr lang="en-GB"/>
        </a:p>
      </dgm:t>
    </dgm:pt>
    <dgm:pt modelId="{D6F70B8A-79F5-4682-A53B-AE49DEF39F04}" type="sibTrans" cxnId="{7BAA14A3-E1C5-4279-8C7E-5645F65C8C9B}">
      <dgm:prSet/>
      <dgm:spPr/>
      <dgm:t>
        <a:bodyPr/>
        <a:lstStyle/>
        <a:p>
          <a:endParaRPr lang="en-GB"/>
        </a:p>
      </dgm:t>
    </dgm:pt>
    <dgm:pt modelId="{01D887C9-DABA-46D3-AA71-FDD5BE305974}">
      <dgm:prSet/>
      <dgm:spPr/>
      <dgm:t>
        <a:bodyPr/>
        <a:lstStyle/>
        <a:p>
          <a:r>
            <a:rPr lang="en-GB" dirty="0">
              <a:solidFill>
                <a:schemeClr val="tx1"/>
              </a:solidFill>
              <a:latin typeface="Aptos" panose="020B0004020202020204" pitchFamily="34" charset="0"/>
            </a:rPr>
            <a:t>Tools, approaches and knowledge of historical information by practitioners kept the child at the centre of decision making</a:t>
          </a:r>
        </a:p>
      </dgm:t>
    </dgm:pt>
    <dgm:pt modelId="{B478F026-1C44-423F-A78D-EB30718156D1}" type="parTrans" cxnId="{B2782EF3-075B-463B-AC0B-2004109F05D7}">
      <dgm:prSet/>
      <dgm:spPr/>
      <dgm:t>
        <a:bodyPr/>
        <a:lstStyle/>
        <a:p>
          <a:endParaRPr lang="en-GB"/>
        </a:p>
      </dgm:t>
    </dgm:pt>
    <dgm:pt modelId="{C43E7F2B-F1EC-4B22-B09E-4F5B8169CE94}" type="sibTrans" cxnId="{B2782EF3-075B-463B-AC0B-2004109F05D7}">
      <dgm:prSet/>
      <dgm:spPr/>
      <dgm:t>
        <a:bodyPr/>
        <a:lstStyle/>
        <a:p>
          <a:endParaRPr lang="en-GB"/>
        </a:p>
      </dgm:t>
    </dgm:pt>
    <dgm:pt modelId="{9CB52CCA-B358-4146-ABCF-7E5FB5C7383F}" type="pres">
      <dgm:prSet presAssocID="{D4F9F251-3595-40EA-88B4-BCC4FC811A82}" presName="diagram" presStyleCnt="0">
        <dgm:presLayoutVars>
          <dgm:dir/>
          <dgm:resizeHandles val="exact"/>
        </dgm:presLayoutVars>
      </dgm:prSet>
      <dgm:spPr/>
    </dgm:pt>
    <dgm:pt modelId="{AD99B90D-9FFF-4A26-9378-67C5C38EAA6F}" type="pres">
      <dgm:prSet presAssocID="{BF28A0D4-447F-44B6-B90A-FBCF93CDEE2D}" presName="node" presStyleLbl="node1" presStyleIdx="0" presStyleCnt="7">
        <dgm:presLayoutVars>
          <dgm:bulletEnabled val="1"/>
        </dgm:presLayoutVars>
      </dgm:prSet>
      <dgm:spPr/>
    </dgm:pt>
    <dgm:pt modelId="{4A000361-E308-478B-BCC6-5C8DCDD1FAC0}" type="pres">
      <dgm:prSet presAssocID="{BC0A1EE3-AA7E-4B18-83C3-BCD3502ED903}" presName="sibTrans" presStyleCnt="0"/>
      <dgm:spPr/>
    </dgm:pt>
    <dgm:pt modelId="{FEF8A855-B3EC-426A-8638-C210C1B17826}" type="pres">
      <dgm:prSet presAssocID="{5C96BA50-A901-40DB-B128-535AF6E614D0}" presName="node" presStyleLbl="node1" presStyleIdx="1" presStyleCnt="7">
        <dgm:presLayoutVars>
          <dgm:bulletEnabled val="1"/>
        </dgm:presLayoutVars>
      </dgm:prSet>
      <dgm:spPr/>
    </dgm:pt>
    <dgm:pt modelId="{E44A70C9-1F65-42FE-B875-EE23566EB5A3}" type="pres">
      <dgm:prSet presAssocID="{07DAEC3F-16F5-4F03-AE80-92C56394EDED}" presName="sibTrans" presStyleCnt="0"/>
      <dgm:spPr/>
    </dgm:pt>
    <dgm:pt modelId="{10DE04F2-EA03-4829-ABDB-5436DC985950}" type="pres">
      <dgm:prSet presAssocID="{9072602E-44F4-440D-8B38-5EFAF16104D8}" presName="node" presStyleLbl="node1" presStyleIdx="2" presStyleCnt="7" custScaleY="84379" custLinFactX="-9352" custLinFactY="14362" custLinFactNeighborX="-100000" custLinFactNeighborY="100000">
        <dgm:presLayoutVars>
          <dgm:bulletEnabled val="1"/>
        </dgm:presLayoutVars>
      </dgm:prSet>
      <dgm:spPr/>
    </dgm:pt>
    <dgm:pt modelId="{C649F802-AE4F-4D54-A94B-D981F9DBED12}" type="pres">
      <dgm:prSet presAssocID="{748051CD-5D73-4AA3-974A-97132FD87DC3}" presName="sibTrans" presStyleCnt="0"/>
      <dgm:spPr/>
    </dgm:pt>
    <dgm:pt modelId="{D3F6E761-2414-4725-A96C-2F3949FA33FB}" type="pres">
      <dgm:prSet presAssocID="{F666D01F-6AF8-488B-A6E4-EB3016C3FD2B}" presName="node" presStyleLbl="node1" presStyleIdx="3" presStyleCnt="7">
        <dgm:presLayoutVars>
          <dgm:bulletEnabled val="1"/>
        </dgm:presLayoutVars>
      </dgm:prSet>
      <dgm:spPr/>
    </dgm:pt>
    <dgm:pt modelId="{4CE178E8-5C09-459A-B700-9BD5AFB41865}" type="pres">
      <dgm:prSet presAssocID="{8E729116-F445-44F7-97C2-E97E204C8A12}" presName="sibTrans" presStyleCnt="0"/>
      <dgm:spPr/>
    </dgm:pt>
    <dgm:pt modelId="{22ED59AA-93D2-408F-BD7F-0310B1CA0420}" type="pres">
      <dgm:prSet presAssocID="{01D887C9-DABA-46D3-AA71-FDD5BE305974}" presName="node" presStyleLbl="node1" presStyleIdx="4" presStyleCnt="7" custLinFactNeighborX="0" custLinFactNeighborY="2575">
        <dgm:presLayoutVars>
          <dgm:bulletEnabled val="1"/>
        </dgm:presLayoutVars>
      </dgm:prSet>
      <dgm:spPr/>
    </dgm:pt>
    <dgm:pt modelId="{CA1FA078-C5A4-4C71-9BC8-D2BC6420D531}" type="pres">
      <dgm:prSet presAssocID="{C43E7F2B-F1EC-4B22-B09E-4F5B8169CE94}" presName="sibTrans" presStyleCnt="0"/>
      <dgm:spPr/>
    </dgm:pt>
    <dgm:pt modelId="{158CD654-2C1D-4805-BB62-E70B957A7A0F}" type="pres">
      <dgm:prSet presAssocID="{FD8FE9F1-3F24-453B-B0BD-C3D386450DA8}" presName="node" presStyleLbl="node1" presStyleIdx="5" presStyleCnt="7" custLinFactY="-16828" custLinFactNeighborX="4233" custLinFactNeighborY="-100000">
        <dgm:presLayoutVars>
          <dgm:bulletEnabled val="1"/>
        </dgm:presLayoutVars>
      </dgm:prSet>
      <dgm:spPr/>
    </dgm:pt>
    <dgm:pt modelId="{D2063787-022E-427F-803A-83BE7733A4BF}" type="pres">
      <dgm:prSet presAssocID="{D6F70B8A-79F5-4682-A53B-AE49DEF39F04}" presName="sibTrans" presStyleCnt="0"/>
      <dgm:spPr/>
    </dgm:pt>
    <dgm:pt modelId="{84E7634A-D903-401D-A0AE-199677251401}" type="pres">
      <dgm:prSet presAssocID="{471A9875-E9C9-4793-BDB7-578B20808763}" presName="node" presStyleLbl="node1" presStyleIdx="6" presStyleCnt="7" custLinFactX="14234" custLinFactY="-15155" custLinFactNeighborX="100000" custLinFactNeighborY="-100000">
        <dgm:presLayoutVars>
          <dgm:bulletEnabled val="1"/>
        </dgm:presLayoutVars>
      </dgm:prSet>
      <dgm:spPr/>
    </dgm:pt>
  </dgm:ptLst>
  <dgm:cxnLst>
    <dgm:cxn modelId="{88D03418-166A-4BDD-8736-435FBEAB27A9}" srcId="{D4F9F251-3595-40EA-88B4-BCC4FC811A82}" destId="{F666D01F-6AF8-488B-A6E4-EB3016C3FD2B}" srcOrd="3" destOrd="0" parTransId="{13589BB5-F838-42C0-9E6A-717025FB42AB}" sibTransId="{8E729116-F445-44F7-97C2-E97E204C8A12}"/>
    <dgm:cxn modelId="{1B20291C-E6F2-45D7-8E4C-DDEB2927D684}" type="presOf" srcId="{FD8FE9F1-3F24-453B-B0BD-C3D386450DA8}" destId="{158CD654-2C1D-4805-BB62-E70B957A7A0F}" srcOrd="0" destOrd="0" presId="urn:microsoft.com/office/officeart/2005/8/layout/default"/>
    <dgm:cxn modelId="{88C43662-F182-4584-81C7-E4B82B8C471E}" type="presOf" srcId="{BF28A0D4-447F-44B6-B90A-FBCF93CDEE2D}" destId="{AD99B90D-9FFF-4A26-9378-67C5C38EAA6F}" srcOrd="0" destOrd="0" presId="urn:microsoft.com/office/officeart/2005/8/layout/default"/>
    <dgm:cxn modelId="{7455A542-8EC9-48EE-B225-6123B7589F16}" type="presOf" srcId="{D4F9F251-3595-40EA-88B4-BCC4FC811A82}" destId="{9CB52CCA-B358-4146-ABCF-7E5FB5C7383F}" srcOrd="0" destOrd="0" presId="urn:microsoft.com/office/officeart/2005/8/layout/default"/>
    <dgm:cxn modelId="{CC7FC346-C0FA-4F5C-9452-AD5CDCF18959}" type="presOf" srcId="{5C96BA50-A901-40DB-B128-535AF6E614D0}" destId="{FEF8A855-B3EC-426A-8638-C210C1B17826}" srcOrd="0" destOrd="0" presId="urn:microsoft.com/office/officeart/2005/8/layout/default"/>
    <dgm:cxn modelId="{FDCA1767-A130-4FB5-A24B-510A44EB2318}" type="presOf" srcId="{9072602E-44F4-440D-8B38-5EFAF16104D8}" destId="{10DE04F2-EA03-4829-ABDB-5436DC985950}" srcOrd="0" destOrd="0" presId="urn:microsoft.com/office/officeart/2005/8/layout/default"/>
    <dgm:cxn modelId="{8A10F067-12EE-4BBB-8DA9-D42791F7FB7B}" srcId="{D4F9F251-3595-40EA-88B4-BCC4FC811A82}" destId="{BF28A0D4-447F-44B6-B90A-FBCF93CDEE2D}" srcOrd="0" destOrd="0" parTransId="{F93A9947-7496-46BF-B505-A1F8CE716BD3}" sibTransId="{BC0A1EE3-AA7E-4B18-83C3-BCD3502ED903}"/>
    <dgm:cxn modelId="{874AEA73-AF64-409F-87BE-F13ECE2E4504}" type="presOf" srcId="{01D887C9-DABA-46D3-AA71-FDD5BE305974}" destId="{22ED59AA-93D2-408F-BD7F-0310B1CA0420}" srcOrd="0" destOrd="0" presId="urn:microsoft.com/office/officeart/2005/8/layout/default"/>
    <dgm:cxn modelId="{63D7FC73-4194-4891-98E6-4BA678E91C6B}" srcId="{D4F9F251-3595-40EA-88B4-BCC4FC811A82}" destId="{9072602E-44F4-440D-8B38-5EFAF16104D8}" srcOrd="2" destOrd="0" parTransId="{07505E07-AF61-40D2-A7DB-1EA3B527EF3D}" sibTransId="{748051CD-5D73-4AA3-974A-97132FD87DC3}"/>
    <dgm:cxn modelId="{66ED5186-9B26-44DD-B4CD-6BDBE3C2630F}" type="presOf" srcId="{F666D01F-6AF8-488B-A6E4-EB3016C3FD2B}" destId="{D3F6E761-2414-4725-A96C-2F3949FA33FB}" srcOrd="0" destOrd="0" presId="urn:microsoft.com/office/officeart/2005/8/layout/default"/>
    <dgm:cxn modelId="{7BAA14A3-E1C5-4279-8C7E-5645F65C8C9B}" srcId="{D4F9F251-3595-40EA-88B4-BCC4FC811A82}" destId="{FD8FE9F1-3F24-453B-B0BD-C3D386450DA8}" srcOrd="5" destOrd="0" parTransId="{8F1E616B-4D25-4F43-B902-F137C8BDCE22}" sibTransId="{D6F70B8A-79F5-4682-A53B-AE49DEF39F04}"/>
    <dgm:cxn modelId="{43B69AD4-0856-4AFE-BC32-91B21D8D0947}" srcId="{D4F9F251-3595-40EA-88B4-BCC4FC811A82}" destId="{5C96BA50-A901-40DB-B128-535AF6E614D0}" srcOrd="1" destOrd="0" parTransId="{99301FD5-B6E5-4B5E-865F-B5D91F59E3CC}" sibTransId="{07DAEC3F-16F5-4F03-AE80-92C56394EDED}"/>
    <dgm:cxn modelId="{CC5E0FDB-3F2E-427A-9265-A38058B6B231}" srcId="{D4F9F251-3595-40EA-88B4-BCC4FC811A82}" destId="{471A9875-E9C9-4793-BDB7-578B20808763}" srcOrd="6" destOrd="0" parTransId="{010F0122-5791-4898-9EC2-3A52706531CC}" sibTransId="{29E2E12B-7417-4E0B-970A-BA55B59FB8BD}"/>
    <dgm:cxn modelId="{B2782EF3-075B-463B-AC0B-2004109F05D7}" srcId="{D4F9F251-3595-40EA-88B4-BCC4FC811A82}" destId="{01D887C9-DABA-46D3-AA71-FDD5BE305974}" srcOrd="4" destOrd="0" parTransId="{B478F026-1C44-423F-A78D-EB30718156D1}" sibTransId="{C43E7F2B-F1EC-4B22-B09E-4F5B8169CE94}"/>
    <dgm:cxn modelId="{29D9E2F7-4FCD-470C-B3F7-9DDFF19AC889}" type="presOf" srcId="{471A9875-E9C9-4793-BDB7-578B20808763}" destId="{84E7634A-D903-401D-A0AE-199677251401}" srcOrd="0" destOrd="0" presId="urn:microsoft.com/office/officeart/2005/8/layout/default"/>
    <dgm:cxn modelId="{66877100-89B5-4A30-99FE-46391E67F2F3}" type="presParOf" srcId="{9CB52CCA-B358-4146-ABCF-7E5FB5C7383F}" destId="{AD99B90D-9FFF-4A26-9378-67C5C38EAA6F}" srcOrd="0" destOrd="0" presId="urn:microsoft.com/office/officeart/2005/8/layout/default"/>
    <dgm:cxn modelId="{768C4689-1A48-45E9-9FC4-1C37279E1246}" type="presParOf" srcId="{9CB52CCA-B358-4146-ABCF-7E5FB5C7383F}" destId="{4A000361-E308-478B-BCC6-5C8DCDD1FAC0}" srcOrd="1" destOrd="0" presId="urn:microsoft.com/office/officeart/2005/8/layout/default"/>
    <dgm:cxn modelId="{A6931DAA-5F1E-42E6-A31F-A5B0DA04F7B7}" type="presParOf" srcId="{9CB52CCA-B358-4146-ABCF-7E5FB5C7383F}" destId="{FEF8A855-B3EC-426A-8638-C210C1B17826}" srcOrd="2" destOrd="0" presId="urn:microsoft.com/office/officeart/2005/8/layout/default"/>
    <dgm:cxn modelId="{B92C736C-4D68-4610-82D4-F48B0072506C}" type="presParOf" srcId="{9CB52CCA-B358-4146-ABCF-7E5FB5C7383F}" destId="{E44A70C9-1F65-42FE-B875-EE23566EB5A3}" srcOrd="3" destOrd="0" presId="urn:microsoft.com/office/officeart/2005/8/layout/default"/>
    <dgm:cxn modelId="{0D860061-B5C7-4C9F-91A1-942888111A3D}" type="presParOf" srcId="{9CB52CCA-B358-4146-ABCF-7E5FB5C7383F}" destId="{10DE04F2-EA03-4829-ABDB-5436DC985950}" srcOrd="4" destOrd="0" presId="urn:microsoft.com/office/officeart/2005/8/layout/default"/>
    <dgm:cxn modelId="{AEC8FE44-9CF6-4D54-B7E2-C5C22AF25BE5}" type="presParOf" srcId="{9CB52CCA-B358-4146-ABCF-7E5FB5C7383F}" destId="{C649F802-AE4F-4D54-A94B-D981F9DBED12}" srcOrd="5" destOrd="0" presId="urn:microsoft.com/office/officeart/2005/8/layout/default"/>
    <dgm:cxn modelId="{91FD25CA-9A09-40F5-AC40-60706A5FA1A0}" type="presParOf" srcId="{9CB52CCA-B358-4146-ABCF-7E5FB5C7383F}" destId="{D3F6E761-2414-4725-A96C-2F3949FA33FB}" srcOrd="6" destOrd="0" presId="urn:microsoft.com/office/officeart/2005/8/layout/default"/>
    <dgm:cxn modelId="{24F0A8CA-C180-46B4-B6D8-8C52FD9C875A}" type="presParOf" srcId="{9CB52CCA-B358-4146-ABCF-7E5FB5C7383F}" destId="{4CE178E8-5C09-459A-B700-9BD5AFB41865}" srcOrd="7" destOrd="0" presId="urn:microsoft.com/office/officeart/2005/8/layout/default"/>
    <dgm:cxn modelId="{F525CE22-9C5D-4C20-8533-16BC8BD3909F}" type="presParOf" srcId="{9CB52CCA-B358-4146-ABCF-7E5FB5C7383F}" destId="{22ED59AA-93D2-408F-BD7F-0310B1CA0420}" srcOrd="8" destOrd="0" presId="urn:microsoft.com/office/officeart/2005/8/layout/default"/>
    <dgm:cxn modelId="{8F738923-5E23-4697-BA2D-E1AC88EC1665}" type="presParOf" srcId="{9CB52CCA-B358-4146-ABCF-7E5FB5C7383F}" destId="{CA1FA078-C5A4-4C71-9BC8-D2BC6420D531}" srcOrd="9" destOrd="0" presId="urn:microsoft.com/office/officeart/2005/8/layout/default"/>
    <dgm:cxn modelId="{66A8946B-F552-4E30-8FF0-8BEA237590DA}" type="presParOf" srcId="{9CB52CCA-B358-4146-ABCF-7E5FB5C7383F}" destId="{158CD654-2C1D-4805-BB62-E70B957A7A0F}" srcOrd="10" destOrd="0" presId="urn:microsoft.com/office/officeart/2005/8/layout/default"/>
    <dgm:cxn modelId="{044F8209-1842-40DE-85F7-8F1945BEBE45}" type="presParOf" srcId="{9CB52CCA-B358-4146-ABCF-7E5FB5C7383F}" destId="{D2063787-022E-427F-803A-83BE7733A4BF}" srcOrd="11" destOrd="0" presId="urn:microsoft.com/office/officeart/2005/8/layout/default"/>
    <dgm:cxn modelId="{7F3689F9-6B96-4315-B508-A58C55D9B352}" type="presParOf" srcId="{9CB52CCA-B358-4146-ABCF-7E5FB5C7383F}" destId="{84E7634A-D903-401D-A0AE-199677251401}"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BA7B97-95D0-48EE-A276-12A44CEBFA83}" type="doc">
      <dgm:prSet loTypeId="urn:microsoft.com/office/officeart/2005/8/layout/default" loCatId="list" qsTypeId="urn:microsoft.com/office/officeart/2005/8/quickstyle/simple5" qsCatId="simple" csTypeId="urn:microsoft.com/office/officeart/2005/8/colors/colorful3" csCatId="colorful" phldr="1"/>
      <dgm:spPr/>
      <dgm:t>
        <a:bodyPr/>
        <a:lstStyle/>
        <a:p>
          <a:endParaRPr lang="en-GB"/>
        </a:p>
      </dgm:t>
    </dgm:pt>
    <dgm:pt modelId="{50F827F3-206C-42BF-8C56-0599000744E5}">
      <dgm:prSet phldrT="[Text]"/>
      <dgm:spPr/>
      <dgm:t>
        <a:bodyPr/>
        <a:lstStyle/>
        <a:p>
          <a:r>
            <a:rPr lang="en-GB" dirty="0">
              <a:solidFill>
                <a:schemeClr val="tx1"/>
              </a:solidFill>
              <a:latin typeface="Aptos" panose="020B0004020202020204" pitchFamily="34" charset="0"/>
            </a:rPr>
            <a:t>Examples of robust supervision offer for 0 to 19 service, Early Help and Primary Care</a:t>
          </a:r>
        </a:p>
      </dgm:t>
    </dgm:pt>
    <dgm:pt modelId="{44128379-04A1-40EF-B321-DB3AA4745A0C}" type="parTrans" cxnId="{657ED045-E01D-4317-BE65-28A2091C4DE9}">
      <dgm:prSet/>
      <dgm:spPr/>
      <dgm:t>
        <a:bodyPr/>
        <a:lstStyle/>
        <a:p>
          <a:endParaRPr lang="en-GB">
            <a:solidFill>
              <a:schemeClr val="tx1"/>
            </a:solidFill>
            <a:latin typeface="Aptos" panose="020B0004020202020204" pitchFamily="34" charset="0"/>
          </a:endParaRPr>
        </a:p>
      </dgm:t>
    </dgm:pt>
    <dgm:pt modelId="{F615345C-4887-4503-BDE1-C9505A88E3A5}" type="sibTrans" cxnId="{657ED045-E01D-4317-BE65-28A2091C4DE9}">
      <dgm:prSet/>
      <dgm:spPr/>
      <dgm:t>
        <a:bodyPr/>
        <a:lstStyle/>
        <a:p>
          <a:endParaRPr lang="en-GB">
            <a:solidFill>
              <a:schemeClr val="tx1"/>
            </a:solidFill>
            <a:latin typeface="Aptos" panose="020B0004020202020204" pitchFamily="34" charset="0"/>
          </a:endParaRPr>
        </a:p>
      </dgm:t>
    </dgm:pt>
    <dgm:pt modelId="{3BCD9DCF-C3CB-4743-9ACB-4DEDEC92D6BB}">
      <dgm:prSet phldrT="[Text]"/>
      <dgm:spPr/>
      <dgm:t>
        <a:bodyPr/>
        <a:lstStyle/>
        <a:p>
          <a:r>
            <a:rPr lang="en-GB">
              <a:solidFill>
                <a:schemeClr val="tx1"/>
              </a:solidFill>
              <a:latin typeface="Aptos" panose="020B0004020202020204" pitchFamily="34" charset="0"/>
            </a:rPr>
            <a:t>Primary Care improving quality of coding to enable easier identification of documentation shared</a:t>
          </a:r>
          <a:endParaRPr lang="en-GB" dirty="0">
            <a:solidFill>
              <a:schemeClr val="tx1"/>
            </a:solidFill>
            <a:latin typeface="Aptos" panose="020B0004020202020204" pitchFamily="34" charset="0"/>
          </a:endParaRPr>
        </a:p>
      </dgm:t>
    </dgm:pt>
    <dgm:pt modelId="{71AC25D0-D16D-4B1B-B463-2578A23DC7C4}" type="parTrans" cxnId="{5E3CA6CF-F1E8-4F2F-AE9D-CD4A0A38B55C}">
      <dgm:prSet/>
      <dgm:spPr/>
      <dgm:t>
        <a:bodyPr/>
        <a:lstStyle/>
        <a:p>
          <a:endParaRPr lang="en-GB">
            <a:solidFill>
              <a:schemeClr val="tx1"/>
            </a:solidFill>
            <a:latin typeface="Aptos" panose="020B0004020202020204" pitchFamily="34" charset="0"/>
          </a:endParaRPr>
        </a:p>
      </dgm:t>
    </dgm:pt>
    <dgm:pt modelId="{EE6032D0-C43C-4D2D-B468-3DF0A9A5B514}" type="sibTrans" cxnId="{5E3CA6CF-F1E8-4F2F-AE9D-CD4A0A38B55C}">
      <dgm:prSet/>
      <dgm:spPr/>
      <dgm:t>
        <a:bodyPr/>
        <a:lstStyle/>
        <a:p>
          <a:endParaRPr lang="en-GB">
            <a:solidFill>
              <a:schemeClr val="tx1"/>
            </a:solidFill>
            <a:latin typeface="Aptos" panose="020B0004020202020204" pitchFamily="34" charset="0"/>
          </a:endParaRPr>
        </a:p>
      </dgm:t>
    </dgm:pt>
    <dgm:pt modelId="{363B5D8E-F850-4890-9E27-1CB58905A13B}">
      <dgm:prSet phldrT="[Text]"/>
      <dgm:spPr/>
      <dgm:t>
        <a:bodyPr/>
        <a:lstStyle/>
        <a:p>
          <a:r>
            <a:rPr lang="en-GB" dirty="0">
              <a:solidFill>
                <a:schemeClr val="tx1"/>
              </a:solidFill>
              <a:latin typeface="Aptos" panose="020B0004020202020204" pitchFamily="34" charset="0"/>
            </a:rPr>
            <a:t>Example of Early Help practitioners working over and above to facilitate positive engagement from parents</a:t>
          </a:r>
        </a:p>
      </dgm:t>
    </dgm:pt>
    <dgm:pt modelId="{4062598F-A9E7-4C0B-98FF-27148CBB23B0}" type="parTrans" cxnId="{691A020C-0169-482B-AC5F-B5C58249AA12}">
      <dgm:prSet/>
      <dgm:spPr/>
      <dgm:t>
        <a:bodyPr/>
        <a:lstStyle/>
        <a:p>
          <a:endParaRPr lang="en-GB">
            <a:solidFill>
              <a:schemeClr val="tx1"/>
            </a:solidFill>
            <a:latin typeface="Aptos" panose="020B0004020202020204" pitchFamily="34" charset="0"/>
          </a:endParaRPr>
        </a:p>
      </dgm:t>
    </dgm:pt>
    <dgm:pt modelId="{6BCDA3CC-E534-4A36-947A-84895F5F8475}" type="sibTrans" cxnId="{691A020C-0169-482B-AC5F-B5C58249AA12}">
      <dgm:prSet/>
      <dgm:spPr/>
      <dgm:t>
        <a:bodyPr/>
        <a:lstStyle/>
        <a:p>
          <a:endParaRPr lang="en-GB">
            <a:solidFill>
              <a:schemeClr val="tx1"/>
            </a:solidFill>
            <a:latin typeface="Aptos" panose="020B0004020202020204" pitchFamily="34" charset="0"/>
          </a:endParaRPr>
        </a:p>
      </dgm:t>
    </dgm:pt>
    <dgm:pt modelId="{BA10856A-C23F-4C27-8AF5-7C032B052DC1}">
      <dgm:prSet phldrT="[Text]"/>
      <dgm:spPr/>
      <dgm:t>
        <a:bodyPr/>
        <a:lstStyle/>
        <a:p>
          <a:r>
            <a:rPr lang="en-GB" dirty="0">
              <a:solidFill>
                <a:schemeClr val="tx1"/>
              </a:solidFill>
              <a:latin typeface="Aptos" panose="020B0004020202020204" pitchFamily="34" charset="0"/>
            </a:rPr>
            <a:t>Joint funded role for social prescriber focusing on children with mental health/anxiety issues and poor school attendance</a:t>
          </a:r>
        </a:p>
      </dgm:t>
    </dgm:pt>
    <dgm:pt modelId="{7A93AA80-5006-4460-8C5B-F4B38328195E}" type="parTrans" cxnId="{0B8A954D-78D7-48B3-86DD-C0E671901A7A}">
      <dgm:prSet/>
      <dgm:spPr/>
      <dgm:t>
        <a:bodyPr/>
        <a:lstStyle/>
        <a:p>
          <a:endParaRPr lang="en-GB">
            <a:solidFill>
              <a:schemeClr val="tx1"/>
            </a:solidFill>
            <a:latin typeface="Aptos" panose="020B0004020202020204" pitchFamily="34" charset="0"/>
          </a:endParaRPr>
        </a:p>
      </dgm:t>
    </dgm:pt>
    <dgm:pt modelId="{B1F7183F-2B24-47EE-8DB0-69CB2F6F78CA}" type="sibTrans" cxnId="{0B8A954D-78D7-48B3-86DD-C0E671901A7A}">
      <dgm:prSet/>
      <dgm:spPr/>
      <dgm:t>
        <a:bodyPr/>
        <a:lstStyle/>
        <a:p>
          <a:endParaRPr lang="en-GB">
            <a:solidFill>
              <a:schemeClr val="tx1"/>
            </a:solidFill>
            <a:latin typeface="Aptos" panose="020B0004020202020204" pitchFamily="34" charset="0"/>
          </a:endParaRPr>
        </a:p>
      </dgm:t>
    </dgm:pt>
    <dgm:pt modelId="{4FB5D54A-3FAC-40D8-87CA-4F5404E33E5F}">
      <dgm:prSet/>
      <dgm:spPr/>
      <dgm:t>
        <a:bodyPr/>
        <a:lstStyle/>
        <a:p>
          <a:r>
            <a:rPr lang="en-GB" dirty="0">
              <a:solidFill>
                <a:schemeClr val="tx1"/>
              </a:solidFill>
              <a:latin typeface="Aptos" panose="020B0004020202020204" pitchFamily="34" charset="0"/>
            </a:rPr>
            <a:t>Child in Need and Early Help plans have robust managerial oversight in place</a:t>
          </a:r>
        </a:p>
      </dgm:t>
    </dgm:pt>
    <dgm:pt modelId="{1B62F21A-12E8-422B-BFD0-EAD0C32D326F}" type="parTrans" cxnId="{2E3F7452-1E37-4ABA-9F3F-73C898E533E9}">
      <dgm:prSet/>
      <dgm:spPr/>
      <dgm:t>
        <a:bodyPr/>
        <a:lstStyle/>
        <a:p>
          <a:endParaRPr lang="en-GB">
            <a:solidFill>
              <a:schemeClr val="tx1"/>
            </a:solidFill>
          </a:endParaRPr>
        </a:p>
      </dgm:t>
    </dgm:pt>
    <dgm:pt modelId="{6EA27030-2205-468F-BE19-648EE785C6EC}" type="sibTrans" cxnId="{2E3F7452-1E37-4ABA-9F3F-73C898E533E9}">
      <dgm:prSet/>
      <dgm:spPr/>
      <dgm:t>
        <a:bodyPr/>
        <a:lstStyle/>
        <a:p>
          <a:endParaRPr lang="en-GB">
            <a:solidFill>
              <a:schemeClr val="tx1"/>
            </a:solidFill>
          </a:endParaRPr>
        </a:p>
      </dgm:t>
    </dgm:pt>
    <dgm:pt modelId="{9AE56920-BEEF-468F-AB6A-36B12351EF63}" type="pres">
      <dgm:prSet presAssocID="{01BA7B97-95D0-48EE-A276-12A44CEBFA83}" presName="diagram" presStyleCnt="0">
        <dgm:presLayoutVars>
          <dgm:dir/>
          <dgm:resizeHandles val="exact"/>
        </dgm:presLayoutVars>
      </dgm:prSet>
      <dgm:spPr/>
    </dgm:pt>
    <dgm:pt modelId="{B92542FF-2255-42FB-8A74-B62C98C57A90}" type="pres">
      <dgm:prSet presAssocID="{50F827F3-206C-42BF-8C56-0599000744E5}" presName="node" presStyleLbl="node1" presStyleIdx="0" presStyleCnt="5">
        <dgm:presLayoutVars>
          <dgm:bulletEnabled val="1"/>
        </dgm:presLayoutVars>
      </dgm:prSet>
      <dgm:spPr/>
    </dgm:pt>
    <dgm:pt modelId="{01B700E8-36B4-43F3-B683-3240FD3DCC5A}" type="pres">
      <dgm:prSet presAssocID="{F615345C-4887-4503-BDE1-C9505A88E3A5}" presName="sibTrans" presStyleCnt="0"/>
      <dgm:spPr/>
    </dgm:pt>
    <dgm:pt modelId="{0C667191-2251-44DE-B4C5-DD5E16CCAC44}" type="pres">
      <dgm:prSet presAssocID="{3BCD9DCF-C3CB-4743-9ACB-4DEDEC92D6BB}" presName="node" presStyleLbl="node1" presStyleIdx="1" presStyleCnt="5">
        <dgm:presLayoutVars>
          <dgm:bulletEnabled val="1"/>
        </dgm:presLayoutVars>
      </dgm:prSet>
      <dgm:spPr/>
    </dgm:pt>
    <dgm:pt modelId="{73A850EA-9A6B-4E77-939E-D5A869649370}" type="pres">
      <dgm:prSet presAssocID="{EE6032D0-C43C-4D2D-B468-3DF0A9A5B514}" presName="sibTrans" presStyleCnt="0"/>
      <dgm:spPr/>
    </dgm:pt>
    <dgm:pt modelId="{5F632AE7-D80E-476E-BED0-315DB0CF4C73}" type="pres">
      <dgm:prSet presAssocID="{363B5D8E-F850-4890-9E27-1CB58905A13B}" presName="node" presStyleLbl="node1" presStyleIdx="2" presStyleCnt="5">
        <dgm:presLayoutVars>
          <dgm:bulletEnabled val="1"/>
        </dgm:presLayoutVars>
      </dgm:prSet>
      <dgm:spPr/>
    </dgm:pt>
    <dgm:pt modelId="{70E639AA-578F-4C19-B170-400991B0DFEE}" type="pres">
      <dgm:prSet presAssocID="{6BCDA3CC-E534-4A36-947A-84895F5F8475}" presName="sibTrans" presStyleCnt="0"/>
      <dgm:spPr/>
    </dgm:pt>
    <dgm:pt modelId="{98784EE0-7E44-438F-AFE8-CD7CA983306C}" type="pres">
      <dgm:prSet presAssocID="{BA10856A-C23F-4C27-8AF5-7C032B052DC1}" presName="node" presStyleLbl="node1" presStyleIdx="3" presStyleCnt="5">
        <dgm:presLayoutVars>
          <dgm:bulletEnabled val="1"/>
        </dgm:presLayoutVars>
      </dgm:prSet>
      <dgm:spPr/>
    </dgm:pt>
    <dgm:pt modelId="{389D4C6F-5DE0-4015-8569-0317FBF02057}" type="pres">
      <dgm:prSet presAssocID="{B1F7183F-2B24-47EE-8DB0-69CB2F6F78CA}" presName="sibTrans" presStyleCnt="0"/>
      <dgm:spPr/>
    </dgm:pt>
    <dgm:pt modelId="{6C2682C7-F76A-4CC6-95CE-BFB9CA814048}" type="pres">
      <dgm:prSet presAssocID="{4FB5D54A-3FAC-40D8-87CA-4F5404E33E5F}" presName="node" presStyleLbl="node1" presStyleIdx="4" presStyleCnt="5">
        <dgm:presLayoutVars>
          <dgm:bulletEnabled val="1"/>
        </dgm:presLayoutVars>
      </dgm:prSet>
      <dgm:spPr/>
    </dgm:pt>
  </dgm:ptLst>
  <dgm:cxnLst>
    <dgm:cxn modelId="{691A020C-0169-482B-AC5F-B5C58249AA12}" srcId="{01BA7B97-95D0-48EE-A276-12A44CEBFA83}" destId="{363B5D8E-F850-4890-9E27-1CB58905A13B}" srcOrd="2" destOrd="0" parTransId="{4062598F-A9E7-4C0B-98FF-27148CBB23B0}" sibTransId="{6BCDA3CC-E534-4A36-947A-84895F5F8475}"/>
    <dgm:cxn modelId="{CAE35F22-BE13-4298-9ED7-B121AE281DC2}" type="presOf" srcId="{4FB5D54A-3FAC-40D8-87CA-4F5404E33E5F}" destId="{6C2682C7-F76A-4CC6-95CE-BFB9CA814048}" srcOrd="0" destOrd="0" presId="urn:microsoft.com/office/officeart/2005/8/layout/default"/>
    <dgm:cxn modelId="{66E47137-7262-43A2-9089-E6DD4B25FEC2}" type="presOf" srcId="{3BCD9DCF-C3CB-4743-9ACB-4DEDEC92D6BB}" destId="{0C667191-2251-44DE-B4C5-DD5E16CCAC44}" srcOrd="0" destOrd="0" presId="urn:microsoft.com/office/officeart/2005/8/layout/default"/>
    <dgm:cxn modelId="{657ED045-E01D-4317-BE65-28A2091C4DE9}" srcId="{01BA7B97-95D0-48EE-A276-12A44CEBFA83}" destId="{50F827F3-206C-42BF-8C56-0599000744E5}" srcOrd="0" destOrd="0" parTransId="{44128379-04A1-40EF-B321-DB3AA4745A0C}" sibTransId="{F615345C-4887-4503-BDE1-C9505A88E3A5}"/>
    <dgm:cxn modelId="{0B8A954D-78D7-48B3-86DD-C0E671901A7A}" srcId="{01BA7B97-95D0-48EE-A276-12A44CEBFA83}" destId="{BA10856A-C23F-4C27-8AF5-7C032B052DC1}" srcOrd="3" destOrd="0" parTransId="{7A93AA80-5006-4460-8C5B-F4B38328195E}" sibTransId="{B1F7183F-2B24-47EE-8DB0-69CB2F6F78CA}"/>
    <dgm:cxn modelId="{2E3F7452-1E37-4ABA-9F3F-73C898E533E9}" srcId="{01BA7B97-95D0-48EE-A276-12A44CEBFA83}" destId="{4FB5D54A-3FAC-40D8-87CA-4F5404E33E5F}" srcOrd="4" destOrd="0" parTransId="{1B62F21A-12E8-422B-BFD0-EAD0C32D326F}" sibTransId="{6EA27030-2205-468F-BE19-648EE785C6EC}"/>
    <dgm:cxn modelId="{9904D8B9-9E28-4F59-9C00-BA4FE494EAC5}" type="presOf" srcId="{363B5D8E-F850-4890-9E27-1CB58905A13B}" destId="{5F632AE7-D80E-476E-BED0-315DB0CF4C73}" srcOrd="0" destOrd="0" presId="urn:microsoft.com/office/officeart/2005/8/layout/default"/>
    <dgm:cxn modelId="{5E3CA6CF-F1E8-4F2F-AE9D-CD4A0A38B55C}" srcId="{01BA7B97-95D0-48EE-A276-12A44CEBFA83}" destId="{3BCD9DCF-C3CB-4743-9ACB-4DEDEC92D6BB}" srcOrd="1" destOrd="0" parTransId="{71AC25D0-D16D-4B1B-B463-2578A23DC7C4}" sibTransId="{EE6032D0-C43C-4D2D-B468-3DF0A9A5B514}"/>
    <dgm:cxn modelId="{888016D2-7E9D-4554-8319-7178F5A8C216}" type="presOf" srcId="{50F827F3-206C-42BF-8C56-0599000744E5}" destId="{B92542FF-2255-42FB-8A74-B62C98C57A90}" srcOrd="0" destOrd="0" presId="urn:microsoft.com/office/officeart/2005/8/layout/default"/>
    <dgm:cxn modelId="{A05FCEDB-56E9-4572-96D7-91D1D4393D57}" type="presOf" srcId="{BA10856A-C23F-4C27-8AF5-7C032B052DC1}" destId="{98784EE0-7E44-438F-AFE8-CD7CA983306C}" srcOrd="0" destOrd="0" presId="urn:microsoft.com/office/officeart/2005/8/layout/default"/>
    <dgm:cxn modelId="{409CC5DD-5AAD-4E26-8B39-41E96FECF2A8}" type="presOf" srcId="{01BA7B97-95D0-48EE-A276-12A44CEBFA83}" destId="{9AE56920-BEEF-468F-AB6A-36B12351EF63}" srcOrd="0" destOrd="0" presId="urn:microsoft.com/office/officeart/2005/8/layout/default"/>
    <dgm:cxn modelId="{680CACBB-4341-475C-8C0A-4DB385450099}" type="presParOf" srcId="{9AE56920-BEEF-468F-AB6A-36B12351EF63}" destId="{B92542FF-2255-42FB-8A74-B62C98C57A90}" srcOrd="0" destOrd="0" presId="urn:microsoft.com/office/officeart/2005/8/layout/default"/>
    <dgm:cxn modelId="{22364047-BE43-49C2-8FD8-A51ACCC65B13}" type="presParOf" srcId="{9AE56920-BEEF-468F-AB6A-36B12351EF63}" destId="{01B700E8-36B4-43F3-B683-3240FD3DCC5A}" srcOrd="1" destOrd="0" presId="urn:microsoft.com/office/officeart/2005/8/layout/default"/>
    <dgm:cxn modelId="{30A40DCF-79B3-4A5A-AE8C-05EF26866C53}" type="presParOf" srcId="{9AE56920-BEEF-468F-AB6A-36B12351EF63}" destId="{0C667191-2251-44DE-B4C5-DD5E16CCAC44}" srcOrd="2" destOrd="0" presId="urn:microsoft.com/office/officeart/2005/8/layout/default"/>
    <dgm:cxn modelId="{DEC5BC80-9B4D-4776-8CAE-6A1BBEF43238}" type="presParOf" srcId="{9AE56920-BEEF-468F-AB6A-36B12351EF63}" destId="{73A850EA-9A6B-4E77-939E-D5A869649370}" srcOrd="3" destOrd="0" presId="urn:microsoft.com/office/officeart/2005/8/layout/default"/>
    <dgm:cxn modelId="{3E2A1296-9B7B-4FD4-AF72-EC98ADA4A099}" type="presParOf" srcId="{9AE56920-BEEF-468F-AB6A-36B12351EF63}" destId="{5F632AE7-D80E-476E-BED0-315DB0CF4C73}" srcOrd="4" destOrd="0" presId="urn:microsoft.com/office/officeart/2005/8/layout/default"/>
    <dgm:cxn modelId="{F17C8461-5CC6-41F5-A194-F727D483AFF5}" type="presParOf" srcId="{9AE56920-BEEF-468F-AB6A-36B12351EF63}" destId="{70E639AA-578F-4C19-B170-400991B0DFEE}" srcOrd="5" destOrd="0" presId="urn:microsoft.com/office/officeart/2005/8/layout/default"/>
    <dgm:cxn modelId="{E18F932C-292B-4F3F-ACAE-8D8982EC45D1}" type="presParOf" srcId="{9AE56920-BEEF-468F-AB6A-36B12351EF63}" destId="{98784EE0-7E44-438F-AFE8-CD7CA983306C}" srcOrd="6" destOrd="0" presId="urn:microsoft.com/office/officeart/2005/8/layout/default"/>
    <dgm:cxn modelId="{145F0237-496E-4CA7-BAC1-F48D20310CBA}" type="presParOf" srcId="{9AE56920-BEEF-468F-AB6A-36B12351EF63}" destId="{389D4C6F-5DE0-4015-8569-0317FBF02057}" srcOrd="7" destOrd="0" presId="urn:microsoft.com/office/officeart/2005/8/layout/default"/>
    <dgm:cxn modelId="{ACD2C82A-EF45-4B8A-85DE-4D67C77E788A}" type="presParOf" srcId="{9AE56920-BEEF-468F-AB6A-36B12351EF63}" destId="{6C2682C7-F76A-4CC6-95CE-BFB9CA81404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99B90D-9FFF-4A26-9378-67C5C38EAA6F}">
      <dsp:nvSpPr>
        <dsp:cNvPr id="0" name=""/>
        <dsp:cNvSpPr/>
      </dsp:nvSpPr>
      <dsp:spPr>
        <a:xfrm>
          <a:off x="532260" y="2206"/>
          <a:ext cx="2468708" cy="1481225"/>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Aptos" panose="020B0004020202020204" pitchFamily="34" charset="0"/>
            </a:rPr>
            <a:t>Speech &amp; Language practitioners are working hard to ensure one off appointments provide an environment where children can express feelings/hopes/emotions </a:t>
          </a:r>
        </a:p>
      </dsp:txBody>
      <dsp:txXfrm>
        <a:off x="532260" y="2206"/>
        <a:ext cx="2468708" cy="1481225"/>
      </dsp:txXfrm>
    </dsp:sp>
    <dsp:sp modelId="{FEF8A855-B3EC-426A-8638-C210C1B17826}">
      <dsp:nvSpPr>
        <dsp:cNvPr id="0" name=""/>
        <dsp:cNvSpPr/>
      </dsp:nvSpPr>
      <dsp:spPr>
        <a:xfrm>
          <a:off x="3247839" y="2206"/>
          <a:ext cx="2468708" cy="1481225"/>
        </a:xfrm>
        <a:prstGeom prst="rect">
          <a:avLst/>
        </a:prstGeom>
        <a:solidFill>
          <a:schemeClr val="accent3">
            <a:hueOff val="1430865"/>
            <a:satOff val="-3843"/>
            <a:lumOff val="1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Aptos" panose="020B0004020202020204" pitchFamily="34" charset="0"/>
            </a:rPr>
            <a:t>Alternative provision and effective collaboration between practitioners positively impacted upon opportunities for post 16 education</a:t>
          </a:r>
        </a:p>
      </dsp:txBody>
      <dsp:txXfrm>
        <a:off x="3247839" y="2206"/>
        <a:ext cx="2468708" cy="1481225"/>
      </dsp:txXfrm>
    </dsp:sp>
    <dsp:sp modelId="{10DE04F2-EA03-4829-ABDB-5436DC985950}">
      <dsp:nvSpPr>
        <dsp:cNvPr id="0" name=""/>
        <dsp:cNvSpPr/>
      </dsp:nvSpPr>
      <dsp:spPr>
        <a:xfrm>
          <a:off x="3263837" y="1811855"/>
          <a:ext cx="2468708" cy="1249842"/>
        </a:xfrm>
        <a:prstGeom prst="rect">
          <a:avLst/>
        </a:prstGeom>
        <a:solidFill>
          <a:schemeClr val="accent3">
            <a:hueOff val="2861729"/>
            <a:satOff val="-7686"/>
            <a:lumOff val="2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Aptos" panose="020B0004020202020204" pitchFamily="34" charset="0"/>
            </a:rPr>
            <a:t>Young people were not always seen during EHE home visit, meaning their contribution and views were not captured or understood</a:t>
          </a:r>
        </a:p>
      </dsp:txBody>
      <dsp:txXfrm>
        <a:off x="3263837" y="1811855"/>
        <a:ext cx="2468708" cy="1249842"/>
      </dsp:txXfrm>
    </dsp:sp>
    <dsp:sp modelId="{D3F6E761-2414-4725-A96C-2F3949FA33FB}">
      <dsp:nvSpPr>
        <dsp:cNvPr id="0" name=""/>
        <dsp:cNvSpPr/>
      </dsp:nvSpPr>
      <dsp:spPr>
        <a:xfrm>
          <a:off x="532260" y="1730301"/>
          <a:ext cx="2468708" cy="1481225"/>
        </a:xfrm>
        <a:prstGeom prst="rect">
          <a:avLst/>
        </a:prstGeom>
        <a:solidFill>
          <a:schemeClr val="accent3">
            <a:hueOff val="4292594"/>
            <a:satOff val="-11529"/>
            <a:lumOff val="3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Aptos" panose="020B0004020202020204" pitchFamily="34" charset="0"/>
            </a:rPr>
            <a:t>Examples of children not being seen during the EHE visit, and therefore their contribution is missing, and their views are not understood </a:t>
          </a:r>
        </a:p>
      </dsp:txBody>
      <dsp:txXfrm>
        <a:off x="532260" y="1730301"/>
        <a:ext cx="2468708" cy="1481225"/>
      </dsp:txXfrm>
    </dsp:sp>
    <dsp:sp modelId="{22ED59AA-93D2-408F-BD7F-0310B1CA0420}">
      <dsp:nvSpPr>
        <dsp:cNvPr id="0" name=""/>
        <dsp:cNvSpPr/>
      </dsp:nvSpPr>
      <dsp:spPr>
        <a:xfrm>
          <a:off x="3247839" y="1768443"/>
          <a:ext cx="2468708" cy="1481225"/>
        </a:xfrm>
        <a:prstGeom prst="rect">
          <a:avLst/>
        </a:prstGeom>
        <a:solidFill>
          <a:schemeClr val="accent3">
            <a:hueOff val="5723459"/>
            <a:satOff val="-15372"/>
            <a:lumOff val="52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Aptos" panose="020B0004020202020204" pitchFamily="34" charset="0"/>
            </a:rPr>
            <a:t>Tools, approaches and knowledge of historical information by practitioners kept the child at the centre of decision making</a:t>
          </a:r>
        </a:p>
      </dsp:txBody>
      <dsp:txXfrm>
        <a:off x="3247839" y="1768443"/>
        <a:ext cx="2468708" cy="1481225"/>
      </dsp:txXfrm>
    </dsp:sp>
    <dsp:sp modelId="{158CD654-2C1D-4805-BB62-E70B957A7A0F}">
      <dsp:nvSpPr>
        <dsp:cNvPr id="0" name=""/>
        <dsp:cNvSpPr/>
      </dsp:nvSpPr>
      <dsp:spPr>
        <a:xfrm>
          <a:off x="6067919" y="0"/>
          <a:ext cx="2468708" cy="1481225"/>
        </a:xfrm>
        <a:prstGeom prst="rect">
          <a:avLst/>
        </a:prstGeom>
        <a:solidFill>
          <a:schemeClr val="accent3">
            <a:hueOff val="7154323"/>
            <a:satOff val="-19215"/>
            <a:lumOff val="6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Aptos" panose="020B0004020202020204" pitchFamily="34" charset="0"/>
            </a:rPr>
            <a:t>Example of robust transitional information sharing between Primary and Secondary schools – enabled child’s voice and wishes to be heard and responded to</a:t>
          </a:r>
        </a:p>
      </dsp:txBody>
      <dsp:txXfrm>
        <a:off x="6067919" y="0"/>
        <a:ext cx="2468708" cy="1481225"/>
      </dsp:txXfrm>
    </dsp:sp>
    <dsp:sp modelId="{84E7634A-D903-401D-A0AE-199677251401}">
      <dsp:nvSpPr>
        <dsp:cNvPr id="0" name=""/>
        <dsp:cNvSpPr/>
      </dsp:nvSpPr>
      <dsp:spPr>
        <a:xfrm>
          <a:off x="6067944" y="1752693"/>
          <a:ext cx="2468708" cy="1481225"/>
        </a:xfrm>
        <a:prstGeom prst="rect">
          <a:avLst/>
        </a:prstGeom>
        <a:solidFill>
          <a:schemeClr val="accent3">
            <a:hueOff val="8585187"/>
            <a:satOff val="-23058"/>
            <a:lumOff val="7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Aptos" panose="020B0004020202020204" pitchFamily="34" charset="0"/>
            </a:rPr>
            <a:t>Examples of practitioner acceptance that the child ‘chooses not to engage’ rather than adopting a restorative approach to support effective engagement</a:t>
          </a:r>
        </a:p>
      </dsp:txBody>
      <dsp:txXfrm>
        <a:off x="6067944" y="1752693"/>
        <a:ext cx="2468708" cy="14812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542FF-2255-42FB-8A74-B62C98C57A90}">
      <dsp:nvSpPr>
        <dsp:cNvPr id="0" name=""/>
        <dsp:cNvSpPr/>
      </dsp:nvSpPr>
      <dsp:spPr>
        <a:xfrm>
          <a:off x="1083807" y="1157"/>
          <a:ext cx="2034595" cy="122075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chemeClr val="tx1"/>
              </a:solidFill>
              <a:latin typeface="Aptos" panose="020B0004020202020204" pitchFamily="34" charset="0"/>
            </a:rPr>
            <a:t>Examples of robust supervision offer for 0 to 19 service, Early Help and Primary Care</a:t>
          </a:r>
        </a:p>
      </dsp:txBody>
      <dsp:txXfrm>
        <a:off x="1083807" y="1157"/>
        <a:ext cx="2034595" cy="1220757"/>
      </dsp:txXfrm>
    </dsp:sp>
    <dsp:sp modelId="{0C667191-2251-44DE-B4C5-DD5E16CCAC44}">
      <dsp:nvSpPr>
        <dsp:cNvPr id="0" name=""/>
        <dsp:cNvSpPr/>
      </dsp:nvSpPr>
      <dsp:spPr>
        <a:xfrm>
          <a:off x="3321861" y="1157"/>
          <a:ext cx="2034595" cy="1220757"/>
        </a:xfrm>
        <a:prstGeom prst="rect">
          <a:avLst/>
        </a:prstGeom>
        <a:gradFill rotWithShape="0">
          <a:gsLst>
            <a:gs pos="0">
              <a:schemeClr val="accent3">
                <a:hueOff val="2146297"/>
                <a:satOff val="-5765"/>
                <a:lumOff val="196"/>
                <a:alphaOff val="0"/>
                <a:shade val="51000"/>
                <a:satMod val="130000"/>
              </a:schemeClr>
            </a:gs>
            <a:gs pos="80000">
              <a:schemeClr val="accent3">
                <a:hueOff val="2146297"/>
                <a:satOff val="-5765"/>
                <a:lumOff val="196"/>
                <a:alphaOff val="0"/>
                <a:shade val="93000"/>
                <a:satMod val="130000"/>
              </a:schemeClr>
            </a:gs>
            <a:gs pos="100000">
              <a:schemeClr val="accent3">
                <a:hueOff val="2146297"/>
                <a:satOff val="-5765"/>
                <a:lumOff val="19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solidFill>
                <a:schemeClr val="tx1"/>
              </a:solidFill>
              <a:latin typeface="Aptos" panose="020B0004020202020204" pitchFamily="34" charset="0"/>
            </a:rPr>
            <a:t>Primary Care improving quality of coding to enable easier identification of documentation shared</a:t>
          </a:r>
          <a:endParaRPr lang="en-GB" sz="1300" kern="1200" dirty="0">
            <a:solidFill>
              <a:schemeClr val="tx1"/>
            </a:solidFill>
            <a:latin typeface="Aptos" panose="020B0004020202020204" pitchFamily="34" charset="0"/>
          </a:endParaRPr>
        </a:p>
      </dsp:txBody>
      <dsp:txXfrm>
        <a:off x="3321861" y="1157"/>
        <a:ext cx="2034595" cy="1220757"/>
      </dsp:txXfrm>
    </dsp:sp>
    <dsp:sp modelId="{5F632AE7-D80E-476E-BED0-315DB0CF4C73}">
      <dsp:nvSpPr>
        <dsp:cNvPr id="0" name=""/>
        <dsp:cNvSpPr/>
      </dsp:nvSpPr>
      <dsp:spPr>
        <a:xfrm>
          <a:off x="1083807" y="1425374"/>
          <a:ext cx="2034595" cy="1220757"/>
        </a:xfrm>
        <a:prstGeom prst="rect">
          <a:avLst/>
        </a:prstGeom>
        <a:gradFill rotWithShape="0">
          <a:gsLst>
            <a:gs pos="0">
              <a:schemeClr val="accent3">
                <a:hueOff val="4292594"/>
                <a:satOff val="-11529"/>
                <a:lumOff val="392"/>
                <a:alphaOff val="0"/>
                <a:shade val="51000"/>
                <a:satMod val="130000"/>
              </a:schemeClr>
            </a:gs>
            <a:gs pos="80000">
              <a:schemeClr val="accent3">
                <a:hueOff val="4292594"/>
                <a:satOff val="-11529"/>
                <a:lumOff val="392"/>
                <a:alphaOff val="0"/>
                <a:shade val="93000"/>
                <a:satMod val="130000"/>
              </a:schemeClr>
            </a:gs>
            <a:gs pos="100000">
              <a:schemeClr val="accent3">
                <a:hueOff val="4292594"/>
                <a:satOff val="-11529"/>
                <a:lumOff val="39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chemeClr val="tx1"/>
              </a:solidFill>
              <a:latin typeface="Aptos" panose="020B0004020202020204" pitchFamily="34" charset="0"/>
            </a:rPr>
            <a:t>Example of Early Help practitioners working over and above to facilitate positive engagement from parents</a:t>
          </a:r>
        </a:p>
      </dsp:txBody>
      <dsp:txXfrm>
        <a:off x="1083807" y="1425374"/>
        <a:ext cx="2034595" cy="1220757"/>
      </dsp:txXfrm>
    </dsp:sp>
    <dsp:sp modelId="{98784EE0-7E44-438F-AFE8-CD7CA983306C}">
      <dsp:nvSpPr>
        <dsp:cNvPr id="0" name=""/>
        <dsp:cNvSpPr/>
      </dsp:nvSpPr>
      <dsp:spPr>
        <a:xfrm>
          <a:off x="3321861" y="1425374"/>
          <a:ext cx="2034595" cy="1220757"/>
        </a:xfrm>
        <a:prstGeom prst="rect">
          <a:avLst/>
        </a:prstGeom>
        <a:gradFill rotWithShape="0">
          <a:gsLst>
            <a:gs pos="0">
              <a:schemeClr val="accent3">
                <a:hueOff val="6438891"/>
                <a:satOff val="-17294"/>
                <a:lumOff val="588"/>
                <a:alphaOff val="0"/>
                <a:shade val="51000"/>
                <a:satMod val="130000"/>
              </a:schemeClr>
            </a:gs>
            <a:gs pos="80000">
              <a:schemeClr val="accent3">
                <a:hueOff val="6438891"/>
                <a:satOff val="-17294"/>
                <a:lumOff val="588"/>
                <a:alphaOff val="0"/>
                <a:shade val="93000"/>
                <a:satMod val="130000"/>
              </a:schemeClr>
            </a:gs>
            <a:gs pos="100000">
              <a:schemeClr val="accent3">
                <a:hueOff val="6438891"/>
                <a:satOff val="-17294"/>
                <a:lumOff val="58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chemeClr val="tx1"/>
              </a:solidFill>
              <a:latin typeface="Aptos" panose="020B0004020202020204" pitchFamily="34" charset="0"/>
            </a:rPr>
            <a:t>Joint funded role for social prescriber focusing on children with mental health/anxiety issues and poor school attendance</a:t>
          </a:r>
        </a:p>
      </dsp:txBody>
      <dsp:txXfrm>
        <a:off x="3321861" y="1425374"/>
        <a:ext cx="2034595" cy="1220757"/>
      </dsp:txXfrm>
    </dsp:sp>
    <dsp:sp modelId="{6C2682C7-F76A-4CC6-95CE-BFB9CA814048}">
      <dsp:nvSpPr>
        <dsp:cNvPr id="0" name=""/>
        <dsp:cNvSpPr/>
      </dsp:nvSpPr>
      <dsp:spPr>
        <a:xfrm>
          <a:off x="2202834" y="2849591"/>
          <a:ext cx="2034595" cy="1220757"/>
        </a:xfrm>
        <a:prstGeom prst="rect">
          <a:avLst/>
        </a:prstGeom>
        <a:gradFill rotWithShape="0">
          <a:gsLst>
            <a:gs pos="0">
              <a:schemeClr val="accent3">
                <a:hueOff val="8585187"/>
                <a:satOff val="-23058"/>
                <a:lumOff val="784"/>
                <a:alphaOff val="0"/>
                <a:shade val="51000"/>
                <a:satMod val="130000"/>
              </a:schemeClr>
            </a:gs>
            <a:gs pos="80000">
              <a:schemeClr val="accent3">
                <a:hueOff val="8585187"/>
                <a:satOff val="-23058"/>
                <a:lumOff val="784"/>
                <a:alphaOff val="0"/>
                <a:shade val="93000"/>
                <a:satMod val="130000"/>
              </a:schemeClr>
            </a:gs>
            <a:gs pos="100000">
              <a:schemeClr val="accent3">
                <a:hueOff val="8585187"/>
                <a:satOff val="-23058"/>
                <a:lumOff val="78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chemeClr val="tx1"/>
              </a:solidFill>
              <a:latin typeface="Aptos" panose="020B0004020202020204" pitchFamily="34" charset="0"/>
            </a:rPr>
            <a:t>Child in Need and Early Help plans have robust managerial oversight in place</a:t>
          </a:r>
        </a:p>
      </dsp:txBody>
      <dsp:txXfrm>
        <a:off x="2202834" y="2849591"/>
        <a:ext cx="2034595" cy="122075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E305C7-819A-4E16-8DFB-C5954FBFE326}" type="datetimeFigureOut">
              <a:rPr lang="en-GB" smtClean="0"/>
              <a:t>26/06/2026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7FCA24-4971-4599-AD94-698253E71693}" type="slidenum">
              <a:rPr lang="en-GB" smtClean="0"/>
              <a:t>‹#›</a:t>
            </a:fld>
            <a:endParaRPr lang="en-GB"/>
          </a:p>
        </p:txBody>
      </p:sp>
    </p:spTree>
    <p:extLst>
      <p:ext uri="{BB962C8B-B14F-4D97-AF65-F5344CB8AC3E}">
        <p14:creationId xmlns:p14="http://schemas.microsoft.com/office/powerpoint/2010/main" val="4257625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07FCA24-4971-4599-AD94-698253E71693}" type="slidenum">
              <a:rPr lang="en-GB" smtClean="0"/>
              <a:t>5</a:t>
            </a:fld>
            <a:endParaRPr lang="en-GB"/>
          </a:p>
        </p:txBody>
      </p:sp>
    </p:spTree>
    <p:extLst>
      <p:ext uri="{BB962C8B-B14F-4D97-AF65-F5344CB8AC3E}">
        <p14:creationId xmlns:p14="http://schemas.microsoft.com/office/powerpoint/2010/main" val="2493274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07FCA24-4971-4599-AD94-698253E71693}" type="slidenum">
              <a:rPr lang="en-GB" smtClean="0"/>
              <a:t>11</a:t>
            </a:fld>
            <a:endParaRPr lang="en-GB"/>
          </a:p>
        </p:txBody>
      </p:sp>
    </p:spTree>
    <p:extLst>
      <p:ext uri="{BB962C8B-B14F-4D97-AF65-F5344CB8AC3E}">
        <p14:creationId xmlns:p14="http://schemas.microsoft.com/office/powerpoint/2010/main" val="641802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 </a:t>
            </a:r>
          </a:p>
          <a:p>
            <a:endParaRPr lang="en-GB" dirty="0"/>
          </a:p>
        </p:txBody>
      </p:sp>
      <p:sp>
        <p:nvSpPr>
          <p:cNvPr id="4" name="Slide Number Placeholder 3"/>
          <p:cNvSpPr>
            <a:spLocks noGrp="1"/>
          </p:cNvSpPr>
          <p:nvPr>
            <p:ph type="sldNum" sz="quarter" idx="5"/>
          </p:nvPr>
        </p:nvSpPr>
        <p:spPr/>
        <p:txBody>
          <a:bodyPr/>
          <a:lstStyle/>
          <a:p>
            <a:fld id="{907FCA24-4971-4599-AD94-698253E71693}" type="slidenum">
              <a:rPr lang="en-GB" smtClean="0"/>
              <a:t>16</a:t>
            </a:fld>
            <a:endParaRPr lang="en-GB"/>
          </a:p>
        </p:txBody>
      </p:sp>
    </p:spTree>
    <p:extLst>
      <p:ext uri="{BB962C8B-B14F-4D97-AF65-F5344CB8AC3E}">
        <p14:creationId xmlns:p14="http://schemas.microsoft.com/office/powerpoint/2010/main" val="18235990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p:nvPr>
        </p:nvSpPr>
        <p:spPr>
          <a:xfrm>
            <a:off x="914400" y="3140969"/>
            <a:ext cx="8349952" cy="1470025"/>
          </a:xfrm>
        </p:spPr>
        <p:txBody>
          <a:bodyPr/>
          <a:lstStyle>
            <a:lvl1pPr algn="l">
              <a:defRPr>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911424" y="4869160"/>
            <a:ext cx="11280576" cy="910952"/>
          </a:xfrm>
        </p:spPr>
        <p:txBody>
          <a:bodyPr/>
          <a:lstStyle>
            <a:lvl1pPr marL="0" indent="0" algn="l">
              <a:buNone/>
              <a:defRPr>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440150" y="196644"/>
            <a:ext cx="4477212" cy="236623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C3809877-C792-45BB-8FC8-A199E69E6F2C}" type="datetimeFigureOut">
              <a:rPr lang="en-GB" smtClean="0"/>
              <a:t>26/06/2026</a:t>
            </a:fld>
            <a:endParaRPr lang="en-GB"/>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A47564D-9B7E-43E2-9884-5A7F658C4F6B}"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5733256"/>
            <a:ext cx="12192000" cy="112474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1600201"/>
            <a:ext cx="10972800" cy="39170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9936427" y="5806162"/>
            <a:ext cx="1980935" cy="1046934"/>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mailto:d-icb.safeguardprimecare@nhs.net"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97944"/>
            <a:ext cx="9144000" cy="2262113"/>
          </a:xfrm>
        </p:spPr>
        <p:txBody>
          <a:bodyPr>
            <a:normAutofit/>
          </a:bodyPr>
          <a:lstStyle/>
          <a:p>
            <a:pPr algn="ctr"/>
            <a:r>
              <a:rPr lang="en-GB" sz="3600" dirty="0">
                <a:latin typeface="Aptos" panose="020B0004020202020204" pitchFamily="34" charset="0"/>
                <a:ea typeface="Tahoma" panose="020B0604030504040204" pitchFamily="34" charset="0"/>
                <a:cs typeface="Tahoma" panose="020B0604030504040204" pitchFamily="34" charset="0"/>
              </a:rPr>
              <a:t>Understanding Children and Young People’s Mental Health Needs in Torbay</a:t>
            </a:r>
            <a:br>
              <a:rPr lang="en-GB" sz="3600" dirty="0">
                <a:latin typeface="Aptos" panose="020B0004020202020204" pitchFamily="34" charset="0"/>
                <a:ea typeface="Tahoma" panose="020B0604030504040204" pitchFamily="34" charset="0"/>
                <a:cs typeface="Tahoma" panose="020B0604030504040204" pitchFamily="34" charset="0"/>
              </a:rPr>
            </a:br>
            <a:r>
              <a:rPr lang="en-GB" sz="3600" dirty="0">
                <a:latin typeface="Aptos" panose="020B0004020202020204" pitchFamily="34" charset="0"/>
                <a:ea typeface="Tahoma" panose="020B0604030504040204" pitchFamily="34" charset="0"/>
                <a:cs typeface="Tahoma" panose="020B0604030504040204" pitchFamily="34" charset="0"/>
              </a:rPr>
              <a:t> Multi-Agency Case Audit</a:t>
            </a:r>
          </a:p>
        </p:txBody>
      </p:sp>
      <p:sp>
        <p:nvSpPr>
          <p:cNvPr id="3" name="Subtitle 2"/>
          <p:cNvSpPr>
            <a:spLocks noGrp="1"/>
          </p:cNvSpPr>
          <p:nvPr>
            <p:ph type="subTitle" idx="1"/>
          </p:nvPr>
        </p:nvSpPr>
        <p:spPr>
          <a:xfrm>
            <a:off x="1524000" y="5445224"/>
            <a:ext cx="9144000" cy="910952"/>
          </a:xfrm>
        </p:spPr>
        <p:txBody>
          <a:bodyPr>
            <a:normAutofit fontScale="85000" lnSpcReduction="20000"/>
          </a:bodyPr>
          <a:lstStyle/>
          <a:p>
            <a:pPr algn="ctr"/>
            <a:r>
              <a:rPr lang="en-GB" b="1" dirty="0">
                <a:solidFill>
                  <a:schemeClr val="bg1"/>
                </a:solidFill>
                <a:latin typeface="Aptos" panose="020B0004020202020204" pitchFamily="34" charset="0"/>
                <a:ea typeface="Tahoma" panose="020B0604030504040204" pitchFamily="34" charset="0"/>
                <a:cs typeface="Tahoma" panose="020B0604030504040204" pitchFamily="34" charset="0"/>
              </a:rPr>
              <a:t>Executive Summary</a:t>
            </a:r>
          </a:p>
          <a:p>
            <a:pPr algn="ctr"/>
            <a:r>
              <a:rPr lang="en-GB" b="1" dirty="0">
                <a:solidFill>
                  <a:schemeClr val="bg1"/>
                </a:solidFill>
                <a:latin typeface="Aptos" panose="020B0004020202020204" pitchFamily="34" charset="0"/>
                <a:ea typeface="Tahoma" panose="020B0604030504040204" pitchFamily="34" charset="0"/>
                <a:cs typeface="Tahoma" panose="020B0604030504040204" pitchFamily="34" charset="0"/>
              </a:rPr>
              <a:t>March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007E7-9CDB-402E-B90D-0521C002F324}"/>
              </a:ext>
            </a:extLst>
          </p:cNvPr>
          <p:cNvSpPr txBox="1">
            <a:spLocks/>
          </p:cNvSpPr>
          <p:nvPr/>
        </p:nvSpPr>
        <p:spPr>
          <a:xfrm>
            <a:off x="407368" y="299025"/>
            <a:ext cx="1094643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What does the audit tell us about how </a:t>
            </a:r>
            <a:r>
              <a:rPr lang="en-GB" sz="2800" b="1" dirty="0">
                <a:solidFill>
                  <a:srgbClr val="7030A0"/>
                </a:solidFill>
                <a:latin typeface="Aptos" panose="020B0004020202020204" pitchFamily="34" charset="0"/>
                <a:cs typeface="Calibri" panose="020F0502020204030204" pitchFamily="34" charset="0"/>
              </a:rPr>
              <a:t>children are heard and responded to</a:t>
            </a: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 </a:t>
            </a:r>
          </a:p>
        </p:txBody>
      </p:sp>
      <p:graphicFrame>
        <p:nvGraphicFramePr>
          <p:cNvPr id="4" name="Diagram 3">
            <a:extLst>
              <a:ext uri="{FF2B5EF4-FFF2-40B4-BE49-F238E27FC236}">
                <a16:creationId xmlns:a16="http://schemas.microsoft.com/office/drawing/2014/main" id="{6A319D48-8650-D76C-707B-4E922C8DBAEC}"/>
              </a:ext>
            </a:extLst>
          </p:cNvPr>
          <p:cNvGraphicFramePr/>
          <p:nvPr>
            <p:extLst>
              <p:ext uri="{D42A27DB-BD31-4B8C-83A1-F6EECF244321}">
                <p14:modId xmlns:p14="http://schemas.microsoft.com/office/powerpoint/2010/main" val="1682317340"/>
              </p:ext>
            </p:extLst>
          </p:nvPr>
        </p:nvGraphicFramePr>
        <p:xfrm>
          <a:off x="1613806" y="1617146"/>
          <a:ext cx="8964388" cy="4941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4725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563E9-5128-4F69-BE14-C6A7C3DC88E4}"/>
              </a:ext>
            </a:extLst>
          </p:cNvPr>
          <p:cNvSpPr txBox="1">
            <a:spLocks/>
          </p:cNvSpPr>
          <p:nvPr/>
        </p:nvSpPr>
        <p:spPr>
          <a:xfrm>
            <a:off x="203200" y="10923"/>
            <a:ext cx="1178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What does the audit tell us is working well in Torbay? </a:t>
            </a:r>
          </a:p>
        </p:txBody>
      </p:sp>
      <p:sp>
        <p:nvSpPr>
          <p:cNvPr id="5" name="Content Placeholder 2">
            <a:extLst>
              <a:ext uri="{FF2B5EF4-FFF2-40B4-BE49-F238E27FC236}">
                <a16:creationId xmlns:a16="http://schemas.microsoft.com/office/drawing/2014/main" id="{10D8E8FA-674A-2158-ECB5-8A73E8F58FF2}"/>
              </a:ext>
            </a:extLst>
          </p:cNvPr>
          <p:cNvSpPr txBox="1">
            <a:spLocks/>
          </p:cNvSpPr>
          <p:nvPr/>
        </p:nvSpPr>
        <p:spPr>
          <a:xfrm>
            <a:off x="203200" y="1301710"/>
            <a:ext cx="5028704" cy="407150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5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graphicFrame>
        <p:nvGraphicFramePr>
          <p:cNvPr id="6" name="Diagram 5">
            <a:extLst>
              <a:ext uri="{FF2B5EF4-FFF2-40B4-BE49-F238E27FC236}">
                <a16:creationId xmlns:a16="http://schemas.microsoft.com/office/drawing/2014/main" id="{44FD4BFB-E70A-CCF6-0290-DE63288B0836}"/>
              </a:ext>
            </a:extLst>
          </p:cNvPr>
          <p:cNvGraphicFramePr/>
          <p:nvPr>
            <p:extLst>
              <p:ext uri="{D42A27DB-BD31-4B8C-83A1-F6EECF244321}">
                <p14:modId xmlns:p14="http://schemas.microsoft.com/office/powerpoint/2010/main" val="542560418"/>
              </p:ext>
            </p:extLst>
          </p:nvPr>
        </p:nvGraphicFramePr>
        <p:xfrm>
          <a:off x="2567608" y="1283705"/>
          <a:ext cx="6440264" cy="40715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13246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84DC-59A3-8D42-C4C8-32F71E92E4A6}"/>
              </a:ext>
            </a:extLst>
          </p:cNvPr>
          <p:cNvSpPr txBox="1">
            <a:spLocks/>
          </p:cNvSpPr>
          <p:nvPr/>
        </p:nvSpPr>
        <p:spPr>
          <a:xfrm>
            <a:off x="203200" y="10923"/>
            <a:ext cx="1178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What does the audit tell us about the effectiveness of pathways for children experiencing low level emotional well-being and mental health issues? </a:t>
            </a:r>
          </a:p>
        </p:txBody>
      </p:sp>
      <p:sp>
        <p:nvSpPr>
          <p:cNvPr id="3" name="Content Placeholder 2">
            <a:extLst>
              <a:ext uri="{FF2B5EF4-FFF2-40B4-BE49-F238E27FC236}">
                <a16:creationId xmlns:a16="http://schemas.microsoft.com/office/drawing/2014/main" id="{2104BC06-08DA-92AF-319F-1896968FF637}"/>
              </a:ext>
            </a:extLst>
          </p:cNvPr>
          <p:cNvSpPr txBox="1">
            <a:spLocks/>
          </p:cNvSpPr>
          <p:nvPr/>
        </p:nvSpPr>
        <p:spPr>
          <a:xfrm>
            <a:off x="203200" y="1196752"/>
            <a:ext cx="10946432" cy="40846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000" b="0" u="none" strike="noStrike" kern="1200" cap="none" spc="0" normalizeH="0" baseline="0" noProof="0" dirty="0">
              <a:ln>
                <a:noFill/>
              </a:ln>
              <a:solidFill>
                <a:sysClr val="windowText" lastClr="000000"/>
              </a:solidFill>
              <a:effectLst/>
              <a:uLnTx/>
              <a:uFillTx/>
              <a:latin typeface="Aptos" panose="020B0004020202020204" pitchFamily="34" charset="0"/>
            </a:endParaRPr>
          </a:p>
        </p:txBody>
      </p:sp>
      <p:sp>
        <p:nvSpPr>
          <p:cNvPr id="6" name="Content Placeholder 2">
            <a:extLst>
              <a:ext uri="{FF2B5EF4-FFF2-40B4-BE49-F238E27FC236}">
                <a16:creationId xmlns:a16="http://schemas.microsoft.com/office/drawing/2014/main" id="{28AEFC40-095D-6669-1BF1-74EC7EEC8D6C}"/>
              </a:ext>
            </a:extLst>
          </p:cNvPr>
          <p:cNvSpPr txBox="1">
            <a:spLocks/>
          </p:cNvSpPr>
          <p:nvPr/>
        </p:nvSpPr>
        <p:spPr>
          <a:xfrm>
            <a:off x="479376" y="1336486"/>
            <a:ext cx="10972800" cy="3917032"/>
          </a:xfrm>
          <a:prstGeom prst="rect">
            <a:avLst/>
          </a:prstGeom>
        </p:spPr>
        <p:txBody>
          <a:bodyPr>
            <a:noAutofit/>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1800" dirty="0">
                <a:latin typeface="Aptos" panose="020B0004020202020204" pitchFamily="34" charset="0"/>
              </a:rPr>
              <a:t>Discussion between practitioners present revealed a lack of clarity about pathways available, different pathway entry points and who can refer;</a:t>
            </a:r>
          </a:p>
          <a:p>
            <a:r>
              <a:rPr lang="en-GB" sz="1800" dirty="0">
                <a:latin typeface="Aptos" panose="020B0004020202020204" pitchFamily="34" charset="0"/>
              </a:rPr>
              <a:t>The MACA found that across the partnership there is a lack of understanding of the differences between mental health / illness and emotional wellbeing, especially where there is trauma informed practice required;</a:t>
            </a:r>
          </a:p>
          <a:p>
            <a:r>
              <a:rPr lang="en-GB" sz="1800" dirty="0">
                <a:latin typeface="Aptos" panose="020B0004020202020204" pitchFamily="34" charset="0"/>
              </a:rPr>
              <a:t>The audit panel reflected how this lack of clarity would feel for children and their families/carers;</a:t>
            </a:r>
          </a:p>
          <a:p>
            <a:r>
              <a:rPr lang="en-GB" sz="1800" dirty="0">
                <a:latin typeface="Aptos" panose="020B0004020202020204" pitchFamily="34" charset="0"/>
              </a:rPr>
              <a:t>There is an apparent reliance on the GP to make referrals to a paediatrician for ADHD,  often as a result of an outcome led virtual contact with parents, thus missing an opportunity to understand the child’s view and the impact for them;</a:t>
            </a:r>
          </a:p>
          <a:p>
            <a:r>
              <a:rPr lang="en-GB" sz="1800" dirty="0">
                <a:latin typeface="Aptos" panose="020B0004020202020204" pitchFamily="34" charset="0"/>
              </a:rPr>
              <a:t>Internal process timescales can lead to challenges for partners to attend key meetings at short notice;</a:t>
            </a:r>
          </a:p>
          <a:p>
            <a:r>
              <a:rPr lang="en-GB" sz="1800" dirty="0">
                <a:latin typeface="Aptos" panose="020B0004020202020204" pitchFamily="34" charset="0"/>
              </a:rPr>
              <a:t>There is often a strong focus on parental need impacting on the ability to remain child focused;</a:t>
            </a:r>
          </a:p>
          <a:p>
            <a:r>
              <a:rPr lang="en-GB" sz="1800" dirty="0">
                <a:latin typeface="Aptos" panose="020B0004020202020204" pitchFamily="34" charset="0"/>
              </a:rPr>
              <a:t>There were challenges in managing parental expectations, particularly of wanting their child ‘fixed’ or given a diagnosis, but not always supporting the interventions offered;</a:t>
            </a:r>
          </a:p>
          <a:p>
            <a:r>
              <a:rPr lang="en-GB" sz="1800" dirty="0">
                <a:latin typeface="Aptos" panose="020B0004020202020204" pitchFamily="34" charset="0"/>
              </a:rPr>
              <a:t>There remains a professional bias towards parent-led information, discussions and communication.</a:t>
            </a:r>
          </a:p>
          <a:p>
            <a:endParaRPr lang="en-GB" sz="1800" dirty="0">
              <a:latin typeface="Aptos" panose="020B0004020202020204" pitchFamily="34" charset="0"/>
            </a:endParaRPr>
          </a:p>
        </p:txBody>
      </p:sp>
    </p:spTree>
    <p:extLst>
      <p:ext uri="{BB962C8B-B14F-4D97-AF65-F5344CB8AC3E}">
        <p14:creationId xmlns:p14="http://schemas.microsoft.com/office/powerpoint/2010/main" val="4110747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3E58B-B6DB-2142-615F-35B7B2D063BB}"/>
              </a:ext>
            </a:extLst>
          </p:cNvPr>
          <p:cNvSpPr txBox="1">
            <a:spLocks/>
          </p:cNvSpPr>
          <p:nvPr/>
        </p:nvSpPr>
        <p:spPr>
          <a:xfrm>
            <a:off x="203200" y="10923"/>
            <a:ext cx="1178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What does the audit tell us about the effectiveness of pathways for children</a:t>
            </a:r>
            <a:r>
              <a:rPr lang="en-GB" sz="2800" b="1" dirty="0">
                <a:solidFill>
                  <a:srgbClr val="7030A0"/>
                </a:solidFill>
                <a:effectLst/>
                <a:latin typeface="Aptos" panose="020B0004020202020204" pitchFamily="34" charset="0"/>
                <a:ea typeface="Tahoma" panose="020B0604030504040204" pitchFamily="34" charset="0"/>
                <a:cs typeface="Tahoma" panose="020B0604030504040204" pitchFamily="34" charset="0"/>
              </a:rPr>
              <a:t> in school years 9 – 11 who are educated at home</a:t>
            </a: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 </a:t>
            </a:r>
          </a:p>
        </p:txBody>
      </p:sp>
      <p:sp>
        <p:nvSpPr>
          <p:cNvPr id="3" name="Content Placeholder 2">
            <a:extLst>
              <a:ext uri="{FF2B5EF4-FFF2-40B4-BE49-F238E27FC236}">
                <a16:creationId xmlns:a16="http://schemas.microsoft.com/office/drawing/2014/main" id="{AC3DDCCC-CC50-F199-7116-29E10C796FFA}"/>
              </a:ext>
            </a:extLst>
          </p:cNvPr>
          <p:cNvSpPr txBox="1">
            <a:spLocks/>
          </p:cNvSpPr>
          <p:nvPr/>
        </p:nvSpPr>
        <p:spPr>
          <a:xfrm>
            <a:off x="263352" y="1336486"/>
            <a:ext cx="11089232" cy="4525963"/>
          </a:xfrm>
          <a:prstGeom prst="rect">
            <a:avLst/>
          </a:prstGeom>
        </p:spPr>
        <p:txBody>
          <a:bodyPr>
            <a:normAutofit/>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000" dirty="0">
                <a:latin typeface="Aptos" panose="020B0004020202020204" pitchFamily="34" charset="0"/>
              </a:rPr>
              <a:t>The Vulnerable Pupils Team were not in attendance on the audit day; this coupled with an inconsistency in their returns resulted in an inability to interpret and contextualise what would have been valuable information</a:t>
            </a:r>
          </a:p>
          <a:p>
            <a:r>
              <a:rPr lang="en-GB" sz="2000" dirty="0">
                <a:latin typeface="Aptos" panose="020B0004020202020204" pitchFamily="34" charset="0"/>
              </a:rPr>
              <a:t>Parental consent is required for GPs to be notified when/if a child becomes educated at home – this may significantly increase risk, particularly as they may be the only professional in contact with the child</a:t>
            </a:r>
          </a:p>
          <a:p>
            <a:r>
              <a:rPr lang="en-GB" sz="2000" dirty="0">
                <a:latin typeface="Aptos" panose="020B0004020202020204" pitchFamily="34" charset="0"/>
              </a:rPr>
              <a:t>It was acknowledged there would be benefit in identifying a lead contact for a child who is electively home educated</a:t>
            </a:r>
          </a:p>
          <a:p>
            <a:r>
              <a:rPr lang="en-GB" sz="2000" dirty="0">
                <a:latin typeface="Aptos" panose="020B0004020202020204" pitchFamily="34" charset="0"/>
              </a:rPr>
              <a:t>It was not clear how well children were involved in a decision to home educate; however, this is not a legal obligation</a:t>
            </a:r>
          </a:p>
          <a:p>
            <a:r>
              <a:rPr lang="en-GB" sz="2000" dirty="0">
                <a:latin typeface="Aptos" panose="020B0004020202020204" pitchFamily="34" charset="0"/>
              </a:rPr>
              <a:t>There appeared to be a lack of tenacity by adults (including professionals) to promote the importance of visits by the EHE team; however, this is not a legal obligation, and parental consent is required for the child to be seen</a:t>
            </a:r>
          </a:p>
          <a:p>
            <a:endParaRPr lang="en-GB" sz="2000" dirty="0">
              <a:latin typeface="Aptos" panose="020B0004020202020204" pitchFamily="34" charset="0"/>
            </a:endParaRPr>
          </a:p>
        </p:txBody>
      </p:sp>
    </p:spTree>
    <p:extLst>
      <p:ext uri="{BB962C8B-B14F-4D97-AF65-F5344CB8AC3E}">
        <p14:creationId xmlns:p14="http://schemas.microsoft.com/office/powerpoint/2010/main" val="351253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32C15-F9A4-CE96-D199-61AB0BED9816}"/>
              </a:ext>
            </a:extLst>
          </p:cNvPr>
          <p:cNvSpPr txBox="1">
            <a:spLocks/>
          </p:cNvSpPr>
          <p:nvPr/>
        </p:nvSpPr>
        <p:spPr>
          <a:xfrm>
            <a:off x="203200" y="10923"/>
            <a:ext cx="1178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What does the audit tell us about the impact of waiting times for Autism  and ASD assessments, for children experiencing low level emotional wellbeing and mental health issues </a:t>
            </a:r>
          </a:p>
        </p:txBody>
      </p:sp>
      <p:sp>
        <p:nvSpPr>
          <p:cNvPr id="3" name="Content Placeholder 2">
            <a:extLst>
              <a:ext uri="{FF2B5EF4-FFF2-40B4-BE49-F238E27FC236}">
                <a16:creationId xmlns:a16="http://schemas.microsoft.com/office/drawing/2014/main" id="{9F340881-186B-9C47-908E-65ADAFFEDDDA}"/>
              </a:ext>
            </a:extLst>
          </p:cNvPr>
          <p:cNvSpPr txBox="1">
            <a:spLocks/>
          </p:cNvSpPr>
          <p:nvPr/>
        </p:nvSpPr>
        <p:spPr>
          <a:xfrm>
            <a:off x="206684" y="1301372"/>
            <a:ext cx="11089232" cy="4525963"/>
          </a:xfrm>
          <a:prstGeom prst="rect">
            <a:avLst/>
          </a:prstGeom>
        </p:spPr>
        <p:txBody>
          <a:bodyPr>
            <a:normAutofit fontScale="92500" lnSpcReduction="10000"/>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000" dirty="0">
                <a:latin typeface="Aptos" panose="020B0004020202020204" pitchFamily="34" charset="0"/>
              </a:rPr>
              <a:t>There was a notable disparity between professionals about where children are on the pathway or waiting list. For some children, the GP reported an assessment had been completed and diagnosis made, whilst other professionals believed the child was still waiting;</a:t>
            </a:r>
          </a:p>
          <a:p>
            <a:r>
              <a:rPr lang="en-GB" sz="2000" dirty="0">
                <a:latin typeface="Aptos" panose="020B0004020202020204" pitchFamily="34" charset="0"/>
              </a:rPr>
              <a:t>It was not clear how this disparity impacted upon the interventions available to children, as this could not be seen from records available;</a:t>
            </a:r>
          </a:p>
          <a:p>
            <a:r>
              <a:rPr lang="en-GB" sz="2000" dirty="0">
                <a:latin typeface="Aptos" panose="020B0004020202020204" pitchFamily="34" charset="0"/>
              </a:rPr>
              <a:t>It was acknowledged that there would be benefit in identifying a single point of contact for the child and professionals to remove the disparity noted above in the first point; </a:t>
            </a:r>
          </a:p>
          <a:p>
            <a:r>
              <a:rPr lang="en-GB" sz="2000" dirty="0">
                <a:latin typeface="Aptos" panose="020B0004020202020204" pitchFamily="34" charset="0"/>
              </a:rPr>
              <a:t>Where there were multiple vulnerabilities, for example, where a child had additional SEND needs but was also vulnerable to exploitation, it was apparent to the audit team and professionals involved that interventions were delivered in silo, lacking effective multi-agency practice; </a:t>
            </a:r>
          </a:p>
          <a:p>
            <a:r>
              <a:rPr lang="en-GB" sz="2000" dirty="0">
                <a:latin typeface="Aptos" panose="020B0004020202020204" pitchFamily="34" charset="0"/>
              </a:rPr>
              <a:t>One case identified a delay of six months in school completing paperwork requested by CFHD, as a school representative was not in attendance it was not possible to explore or understand the reason for this;</a:t>
            </a:r>
          </a:p>
          <a:p>
            <a:r>
              <a:rPr lang="en-GB" sz="2000" dirty="0">
                <a:latin typeface="Aptos" panose="020B0004020202020204" pitchFamily="34" charset="0"/>
              </a:rPr>
              <a:t>There is a lack of health attendance/support to Early Help Panels for children who are awaiting ASD assessments.</a:t>
            </a:r>
          </a:p>
          <a:p>
            <a:endParaRPr lang="en-GB" sz="2000" dirty="0">
              <a:latin typeface="Aptos" panose="020B0004020202020204" pitchFamily="34" charset="0"/>
            </a:endParaRPr>
          </a:p>
          <a:p>
            <a:endParaRPr lang="en-GB" sz="2000" dirty="0">
              <a:latin typeface="Aptos" panose="020B0004020202020204" pitchFamily="34" charset="0"/>
            </a:endParaRPr>
          </a:p>
        </p:txBody>
      </p:sp>
    </p:spTree>
    <p:extLst>
      <p:ext uri="{BB962C8B-B14F-4D97-AF65-F5344CB8AC3E}">
        <p14:creationId xmlns:p14="http://schemas.microsoft.com/office/powerpoint/2010/main" val="3857590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84DC-59A3-8D42-C4C8-32F71E92E4A6}"/>
              </a:ext>
            </a:extLst>
          </p:cNvPr>
          <p:cNvSpPr txBox="1">
            <a:spLocks/>
          </p:cNvSpPr>
          <p:nvPr/>
        </p:nvSpPr>
        <p:spPr>
          <a:xfrm>
            <a:off x="203200" y="10923"/>
            <a:ext cx="1178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What opportunities do the audit findings </a:t>
            </a:r>
            <a:r>
              <a:rPr lang="en-GB" sz="2800" b="1" dirty="0">
                <a:solidFill>
                  <a:srgbClr val="7030A0"/>
                </a:solidFill>
                <a:latin typeface="Aptos" panose="020B0004020202020204" pitchFamily="34" charset="0"/>
                <a:cs typeface="Calibri" panose="020F0502020204030204" pitchFamily="34" charset="0"/>
              </a:rPr>
              <a:t>offer to make quick, impactful changes to practice?</a:t>
            </a:r>
            <a:endPar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104BC06-08DA-92AF-319F-1896968FF637}"/>
              </a:ext>
            </a:extLst>
          </p:cNvPr>
          <p:cNvSpPr txBox="1">
            <a:spLocks/>
          </p:cNvSpPr>
          <p:nvPr/>
        </p:nvSpPr>
        <p:spPr>
          <a:xfrm>
            <a:off x="203200" y="1196752"/>
            <a:ext cx="10946432" cy="40846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000" b="0" u="none" strike="noStrike" kern="1200" cap="none" spc="0" normalizeH="0" baseline="0" noProof="0" dirty="0">
              <a:ln>
                <a:noFill/>
              </a:ln>
              <a:solidFill>
                <a:sysClr val="windowText" lastClr="000000"/>
              </a:solidFill>
              <a:effectLst/>
              <a:uLnTx/>
              <a:uFillTx/>
              <a:latin typeface="Aptos" panose="020B0004020202020204" pitchFamily="34" charset="0"/>
            </a:endParaRPr>
          </a:p>
        </p:txBody>
      </p:sp>
      <p:sp>
        <p:nvSpPr>
          <p:cNvPr id="6" name="Content Placeholder 2">
            <a:extLst>
              <a:ext uri="{FF2B5EF4-FFF2-40B4-BE49-F238E27FC236}">
                <a16:creationId xmlns:a16="http://schemas.microsoft.com/office/drawing/2014/main" id="{28AEFC40-095D-6669-1BF1-74EC7EEC8D6C}"/>
              </a:ext>
            </a:extLst>
          </p:cNvPr>
          <p:cNvSpPr txBox="1">
            <a:spLocks/>
          </p:cNvSpPr>
          <p:nvPr/>
        </p:nvSpPr>
        <p:spPr>
          <a:xfrm>
            <a:off x="479376" y="1340768"/>
            <a:ext cx="10972800" cy="3917032"/>
          </a:xfrm>
          <a:prstGeom prst="rect">
            <a:avLst/>
          </a:prstGeom>
        </p:spPr>
        <p:txBody>
          <a:bodyPr>
            <a:normAutofit/>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1800" dirty="0">
                <a:latin typeface="Aptos" panose="020B0004020202020204" pitchFamily="34" charset="0"/>
              </a:rPr>
              <a:t>There is an opportunity for the ICB Primary Care Safeguarding Team to facilitate contact between GP Safeguarding Leads and the Early Help team to enable more timely communication and invitations to relevant meetings, this can be done using </a:t>
            </a:r>
            <a:r>
              <a:rPr lang="en-GB" sz="1800" dirty="0">
                <a:latin typeface="Aptos" panose="020B0004020202020204" pitchFamily="34" charset="0"/>
                <a:hlinkClick r:id="rId2"/>
              </a:rPr>
              <a:t>d-icb.safeguardprimecare@nhs.net</a:t>
            </a:r>
            <a:r>
              <a:rPr lang="en-GB" sz="1800" dirty="0">
                <a:latin typeface="Aptos" panose="020B0004020202020204" pitchFamily="34" charset="0"/>
              </a:rPr>
              <a:t>; </a:t>
            </a:r>
          </a:p>
          <a:p>
            <a:r>
              <a:rPr lang="en-GB" sz="1800" dirty="0">
                <a:latin typeface="Aptos" panose="020B0004020202020204" pitchFamily="34" charset="0"/>
              </a:rPr>
              <a:t>There is an opportunity for the ICB Primary Care Safeguarding Team to ensure information such as the TSCP Professional Differences Policy is disseminated and referenced regularly. </a:t>
            </a:r>
          </a:p>
          <a:p>
            <a:endParaRPr lang="en-GB" sz="2000" dirty="0">
              <a:latin typeface="Aptos" panose="020B0004020202020204" pitchFamily="34" charset="0"/>
            </a:endParaRPr>
          </a:p>
        </p:txBody>
      </p:sp>
    </p:spTree>
    <p:extLst>
      <p:ext uri="{BB962C8B-B14F-4D97-AF65-F5344CB8AC3E}">
        <p14:creationId xmlns:p14="http://schemas.microsoft.com/office/powerpoint/2010/main" val="861509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47996AF-9AB5-41E2-8CD5-D7582FB7096F}"/>
              </a:ext>
            </a:extLst>
          </p:cNvPr>
          <p:cNvSpPr txBox="1">
            <a:spLocks/>
          </p:cNvSpPr>
          <p:nvPr/>
        </p:nvSpPr>
        <p:spPr>
          <a:xfrm>
            <a:off x="263352" y="1825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srgbClr val="7030A0"/>
                </a:solidFill>
                <a:effectLst/>
                <a:uLnTx/>
                <a:uFillTx/>
                <a:latin typeface="Calibri" panose="020F0502020204030204" pitchFamily="34" charset="0"/>
                <a:cs typeface="Calibri" panose="020F0502020204030204" pitchFamily="34" charset="0"/>
              </a:rPr>
              <a:t>Final recommendations 1</a:t>
            </a:r>
          </a:p>
        </p:txBody>
      </p:sp>
      <p:sp>
        <p:nvSpPr>
          <p:cNvPr id="2" name="Content Placeholder 2">
            <a:extLst>
              <a:ext uri="{FF2B5EF4-FFF2-40B4-BE49-F238E27FC236}">
                <a16:creationId xmlns:a16="http://schemas.microsoft.com/office/drawing/2014/main" id="{AC0C7FB6-0924-027C-51C8-1568C8AFA9F8}"/>
              </a:ext>
            </a:extLst>
          </p:cNvPr>
          <p:cNvSpPr txBox="1">
            <a:spLocks/>
          </p:cNvSpPr>
          <p:nvPr/>
        </p:nvSpPr>
        <p:spPr>
          <a:xfrm>
            <a:off x="263352" y="1124744"/>
            <a:ext cx="10972800" cy="3917032"/>
          </a:xfrm>
          <a:prstGeom prst="rect">
            <a:avLst/>
          </a:prstGeom>
        </p:spPr>
        <p:txBody>
          <a:bodyPr>
            <a:normAutofit fontScale="85000" lnSpcReduction="20000"/>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2400" dirty="0">
              <a:latin typeface="Aptos" panose="020B0004020202020204" pitchFamily="34" charset="0"/>
            </a:endParaRPr>
          </a:p>
          <a:p>
            <a:r>
              <a:rPr lang="en-GB" sz="2400" dirty="0">
                <a:latin typeface="Aptos" panose="020B0004020202020204" pitchFamily="34" charset="0"/>
              </a:rPr>
              <a:t>The TSCP should support CFHD to promote pathways available and referral mechanisms into those pathways across the Partnership;</a:t>
            </a:r>
          </a:p>
          <a:p>
            <a:r>
              <a:rPr lang="en-GB" sz="2400" dirty="0">
                <a:latin typeface="Aptos" panose="020B0004020202020204" pitchFamily="34" charset="0"/>
              </a:rPr>
              <a:t>CFHD should provide guidance on best practice for quality referrals into their pathways which provide the most holistic overview and achieve the best outcome for the child;</a:t>
            </a:r>
          </a:p>
          <a:p>
            <a:r>
              <a:rPr lang="en-GB" sz="2400" dirty="0">
                <a:latin typeface="Aptos" panose="020B0004020202020204" pitchFamily="34" charset="0"/>
              </a:rPr>
              <a:t>The TSCP should review the training offer for staff to improve understanding of emotional well-being and ill mental health in children;</a:t>
            </a:r>
          </a:p>
          <a:p>
            <a:r>
              <a:rPr lang="en-GB" sz="2400" dirty="0">
                <a:latin typeface="Aptos" panose="020B0004020202020204" pitchFamily="34" charset="0"/>
              </a:rPr>
              <a:t>The Torbay Children and Young People’s Emotional Well-being and Mental Health Group should consider how staff can be appropriately skilled to support children where thresholds are not met, or there is a delay in accessing CFHD pathways;</a:t>
            </a:r>
          </a:p>
          <a:p>
            <a:r>
              <a:rPr lang="en-GB" sz="2400" dirty="0">
                <a:latin typeface="Aptos" panose="020B0004020202020204" pitchFamily="34" charset="0"/>
              </a:rPr>
              <a:t>Representation by health services at Early Help Panels needs to be reviewed to ensure appropriate support is available to professionals supporting children where there are delays in assessments;</a:t>
            </a:r>
          </a:p>
          <a:p>
            <a:r>
              <a:rPr lang="en-GB" sz="2400" dirty="0">
                <a:latin typeface="Aptos" panose="020B0004020202020204" pitchFamily="34" charset="0"/>
              </a:rPr>
              <a:t>The supervision offer to staff working within Youth Services needs to be formalised.</a:t>
            </a:r>
          </a:p>
          <a:p>
            <a:endParaRPr lang="en-GB" sz="2400" dirty="0">
              <a:latin typeface="Aptos" panose="020B0004020202020204" pitchFamily="34" charset="0"/>
            </a:endParaRPr>
          </a:p>
        </p:txBody>
      </p:sp>
    </p:spTree>
    <p:extLst>
      <p:ext uri="{BB962C8B-B14F-4D97-AF65-F5344CB8AC3E}">
        <p14:creationId xmlns:p14="http://schemas.microsoft.com/office/powerpoint/2010/main" val="2316325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2EA98-6835-F576-3F26-027E8D1B3A7B}"/>
              </a:ext>
            </a:extLst>
          </p:cNvPr>
          <p:cNvSpPr txBox="1">
            <a:spLocks/>
          </p:cNvSpPr>
          <p:nvPr/>
        </p:nvSpPr>
        <p:spPr>
          <a:xfrm>
            <a:off x="263352" y="1825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srgbClr val="7030A0"/>
                </a:solidFill>
                <a:effectLst/>
                <a:uLnTx/>
                <a:uFillTx/>
                <a:latin typeface="Calibri" panose="020F0502020204030204" pitchFamily="34" charset="0"/>
                <a:cs typeface="Calibri" panose="020F0502020204030204" pitchFamily="34" charset="0"/>
              </a:rPr>
              <a:t>Final recommendations 2</a:t>
            </a:r>
          </a:p>
        </p:txBody>
      </p:sp>
      <p:sp>
        <p:nvSpPr>
          <p:cNvPr id="3" name="Content Placeholder 2">
            <a:extLst>
              <a:ext uri="{FF2B5EF4-FFF2-40B4-BE49-F238E27FC236}">
                <a16:creationId xmlns:a16="http://schemas.microsoft.com/office/drawing/2014/main" id="{F6580C9D-FA23-7EA0-B66F-109DD07CFE87}"/>
              </a:ext>
            </a:extLst>
          </p:cNvPr>
          <p:cNvSpPr txBox="1">
            <a:spLocks/>
          </p:cNvSpPr>
          <p:nvPr/>
        </p:nvSpPr>
        <p:spPr>
          <a:xfrm>
            <a:off x="263352" y="548680"/>
            <a:ext cx="10972800" cy="2592288"/>
          </a:xfrm>
          <a:prstGeom prst="rect">
            <a:avLst/>
          </a:prstGeom>
        </p:spPr>
        <p:txBody>
          <a:bodyPr>
            <a:normAutofit/>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2400" dirty="0">
              <a:latin typeface="Aptos" panose="020B0004020202020204" pitchFamily="34" charset="0"/>
            </a:endParaRPr>
          </a:p>
          <a:p>
            <a:r>
              <a:rPr lang="en-GB" sz="2400" dirty="0">
                <a:latin typeface="Aptos" panose="020B0004020202020204" pitchFamily="34" charset="0"/>
              </a:rPr>
              <a:t>Consideration should be given to understanding whether the finding that there is professional bias towards parent-led information is reflective of Partnership practice, or isolated to audit examples;</a:t>
            </a:r>
          </a:p>
          <a:p>
            <a:r>
              <a:rPr lang="en-GB" sz="2400" dirty="0">
                <a:latin typeface="Aptos" panose="020B0004020202020204" pitchFamily="34" charset="0"/>
              </a:rPr>
              <a:t>Where consent has been gained from parents, GPs should be informed, with consent, when a decision is made for a child to be educated at home</a:t>
            </a:r>
          </a:p>
          <a:p>
            <a:endParaRPr lang="en-GB" sz="2400" dirty="0">
              <a:latin typeface="Aptos" panose="020B0004020202020204" pitchFamily="34" charset="0"/>
            </a:endParaRPr>
          </a:p>
          <a:p>
            <a:endParaRPr lang="en-GB" sz="2400" dirty="0">
              <a:latin typeface="Aptos" panose="020B0004020202020204" pitchFamily="34" charset="0"/>
            </a:endParaRPr>
          </a:p>
        </p:txBody>
      </p:sp>
    </p:spTree>
    <p:extLst>
      <p:ext uri="{BB962C8B-B14F-4D97-AF65-F5344CB8AC3E}">
        <p14:creationId xmlns:p14="http://schemas.microsoft.com/office/powerpoint/2010/main" val="441764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D64CD0DF-F862-A5DA-E0B1-6D88C8832177}"/>
              </a:ext>
            </a:extLst>
          </p:cNvPr>
          <p:cNvSpPr txBox="1">
            <a:spLocks/>
          </p:cNvSpPr>
          <p:nvPr/>
        </p:nvSpPr>
        <p:spPr>
          <a:xfrm>
            <a:off x="258459" y="681033"/>
            <a:ext cx="10972800" cy="4734600"/>
          </a:xfrm>
          <a:prstGeom prst="rect">
            <a:avLst/>
          </a:prstGeom>
        </p:spPr>
        <p:txBody>
          <a:bodyPr>
            <a:normAutofit/>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2400" dirty="0">
              <a:latin typeface="Aptos" panose="020B0004020202020204" pitchFamily="34" charset="0"/>
            </a:endParaRPr>
          </a:p>
          <a:p>
            <a:r>
              <a:rPr lang="en-GB" sz="2400" dirty="0">
                <a:latin typeface="Aptos" panose="020B0004020202020204" pitchFamily="34" charset="0"/>
              </a:rPr>
              <a:t>Consideration should be given to how the communication between practitioners supporting all children awaiting ASD/autism assessments can be improved. </a:t>
            </a:r>
          </a:p>
          <a:p>
            <a:r>
              <a:rPr lang="en-GB" sz="2400" dirty="0">
                <a:latin typeface="Aptos" panose="020B0004020202020204" pitchFamily="34" charset="0"/>
              </a:rPr>
              <a:t>A proposal for this could be the creation of a single point of contact (lead professional). The creation of a single point of contact will ensure a holistic view of the child’s needs, support identification of gaps, and promote effective coordination of all interventions being provided. </a:t>
            </a:r>
          </a:p>
          <a:p>
            <a:endParaRPr lang="en-GB" sz="2400" dirty="0">
              <a:latin typeface="Aptos" panose="020B0004020202020204" pitchFamily="34" charset="0"/>
            </a:endParaRPr>
          </a:p>
          <a:p>
            <a:endParaRPr lang="en-GB" sz="2400" dirty="0">
              <a:latin typeface="Aptos" panose="020B0004020202020204" pitchFamily="34" charset="0"/>
            </a:endParaRPr>
          </a:p>
          <a:p>
            <a:endParaRPr lang="en-GB" sz="2400" dirty="0">
              <a:latin typeface="Aptos" panose="020B0004020202020204" pitchFamily="34" charset="0"/>
            </a:endParaRPr>
          </a:p>
          <a:p>
            <a:endParaRPr lang="en-GB" sz="2400" dirty="0">
              <a:latin typeface="Aptos" panose="020B0004020202020204" pitchFamily="34" charset="0"/>
            </a:endParaRPr>
          </a:p>
          <a:p>
            <a:endParaRPr lang="en-GB" sz="2400" dirty="0">
              <a:latin typeface="Aptos" panose="020B0004020202020204" pitchFamily="34" charset="0"/>
            </a:endParaRPr>
          </a:p>
          <a:p>
            <a:endParaRPr lang="en-GB" sz="2400" dirty="0">
              <a:latin typeface="Aptos" panose="020B0004020202020204" pitchFamily="34" charset="0"/>
            </a:endParaRPr>
          </a:p>
        </p:txBody>
      </p:sp>
      <p:sp>
        <p:nvSpPr>
          <p:cNvPr id="3" name="Title 1">
            <a:extLst>
              <a:ext uri="{FF2B5EF4-FFF2-40B4-BE49-F238E27FC236}">
                <a16:creationId xmlns:a16="http://schemas.microsoft.com/office/drawing/2014/main" id="{31E7CB00-764D-C6A8-757F-6F67B883CD5A}"/>
              </a:ext>
            </a:extLst>
          </p:cNvPr>
          <p:cNvSpPr txBox="1">
            <a:spLocks/>
          </p:cNvSpPr>
          <p:nvPr/>
        </p:nvSpPr>
        <p:spPr>
          <a:xfrm>
            <a:off x="263352" y="1825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srgbClr val="7030A0"/>
                </a:solidFill>
                <a:effectLst/>
                <a:uLnTx/>
                <a:uFillTx/>
                <a:latin typeface="Calibri" panose="020F0502020204030204" pitchFamily="34" charset="0"/>
                <a:cs typeface="Calibri" panose="020F0502020204030204" pitchFamily="34" charset="0"/>
              </a:rPr>
              <a:t>Final recommendations 3</a:t>
            </a:r>
          </a:p>
        </p:txBody>
      </p:sp>
    </p:spTree>
    <p:extLst>
      <p:ext uri="{BB962C8B-B14F-4D97-AF65-F5344CB8AC3E}">
        <p14:creationId xmlns:p14="http://schemas.microsoft.com/office/powerpoint/2010/main" val="2014823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3A50-02EA-4ACB-B220-3F94AA693361}"/>
              </a:ext>
            </a:extLst>
          </p:cNvPr>
          <p:cNvSpPr>
            <a:spLocks noGrp="1"/>
          </p:cNvSpPr>
          <p:nvPr>
            <p:ph type="title"/>
          </p:nvPr>
        </p:nvSpPr>
        <p:spPr>
          <a:xfrm>
            <a:off x="131676" y="103617"/>
            <a:ext cx="11928648" cy="1143000"/>
          </a:xfrm>
        </p:spPr>
        <p:txBody>
          <a:bodyPr>
            <a:noAutofit/>
          </a:bodyPr>
          <a:lstStyle/>
          <a:p>
            <a:r>
              <a:rPr lang="en-GB" sz="2800" dirty="0">
                <a:latin typeface="Aptos" panose="020B0004020202020204" pitchFamily="34" charset="0"/>
                <a:ea typeface="Tahoma" panose="020B0604030504040204" pitchFamily="34" charset="0"/>
                <a:cs typeface="Tahoma" panose="020B0604030504040204" pitchFamily="34" charset="0"/>
              </a:rPr>
              <a:t>Purpose for Multi-Agency Case Audit around Children’s Mental Health</a:t>
            </a:r>
          </a:p>
        </p:txBody>
      </p:sp>
      <p:sp>
        <p:nvSpPr>
          <p:cNvPr id="7" name="Text Placeholder 3">
            <a:extLst>
              <a:ext uri="{FF2B5EF4-FFF2-40B4-BE49-F238E27FC236}">
                <a16:creationId xmlns:a16="http://schemas.microsoft.com/office/drawing/2014/main" id="{D6AFD8FF-D92C-46AF-82A6-B1403B424C95}"/>
              </a:ext>
            </a:extLst>
          </p:cNvPr>
          <p:cNvSpPr txBox="1">
            <a:spLocks/>
          </p:cNvSpPr>
          <p:nvPr/>
        </p:nvSpPr>
        <p:spPr>
          <a:xfrm>
            <a:off x="372141" y="1052736"/>
            <a:ext cx="5178868" cy="399703"/>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 </a:t>
            </a:r>
          </a:p>
        </p:txBody>
      </p:sp>
      <p:sp>
        <p:nvSpPr>
          <p:cNvPr id="8" name="Content Placeholder 4">
            <a:extLst>
              <a:ext uri="{FF2B5EF4-FFF2-40B4-BE49-F238E27FC236}">
                <a16:creationId xmlns:a16="http://schemas.microsoft.com/office/drawing/2014/main" id="{8522FA97-4B4B-45D7-8232-9EEF0B9D024A}"/>
              </a:ext>
            </a:extLst>
          </p:cNvPr>
          <p:cNvSpPr txBox="1">
            <a:spLocks/>
          </p:cNvSpPr>
          <p:nvPr/>
        </p:nvSpPr>
        <p:spPr>
          <a:xfrm>
            <a:off x="883078" y="1458043"/>
            <a:ext cx="4968552" cy="37212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GB" sz="2400" b="1"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rPr>
              <a:t>TSCP Priority </a:t>
            </a:r>
          </a:p>
          <a:p>
            <a:pPr marL="0" marR="0" lvl="0" indent="0" algn="l" defTabSz="914400" rtl="0" eaLnBrk="1" fontAlgn="auto" latinLnBrk="0" hangingPunct="1">
              <a:lnSpc>
                <a:spcPct val="90000"/>
              </a:lnSpc>
              <a:spcBef>
                <a:spcPts val="1000"/>
              </a:spcBef>
              <a:spcAft>
                <a:spcPts val="0"/>
              </a:spcAft>
              <a:buClrTx/>
              <a:buSzTx/>
              <a:buNone/>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rPr>
              <a:t>To ensure that children in Torbay receive appropriate mental health support at the time of their need and that this support dovetails with any other care planning needs of the child</a:t>
            </a:r>
          </a:p>
          <a:p>
            <a:pPr marL="0" marR="0" lvl="0" indent="0" algn="l" defTabSz="914400" rtl="0" eaLnBrk="1" fontAlgn="auto" latinLnBrk="0" hangingPunct="1">
              <a:lnSpc>
                <a:spcPct val="90000"/>
              </a:lnSpc>
              <a:spcBef>
                <a:spcPts val="1000"/>
              </a:spcBef>
              <a:spcAft>
                <a:spcPts val="0"/>
              </a:spcAft>
              <a:buClrTx/>
              <a:buSzTx/>
              <a:buNone/>
              <a:tabLst/>
              <a:defRPr/>
            </a:pPr>
            <a:endParaRPr lang="en-GB" sz="2000" b="1" dirty="0">
              <a:solidFill>
                <a:sysClr val="windowText" lastClr="000000"/>
              </a:solidFill>
              <a:latin typeface="Aptos" panose="020B000402020202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000" b="1"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endParaRPr>
          </a:p>
        </p:txBody>
      </p:sp>
      <p:sp>
        <p:nvSpPr>
          <p:cNvPr id="3" name="Content Placeholder 4">
            <a:extLst>
              <a:ext uri="{FF2B5EF4-FFF2-40B4-BE49-F238E27FC236}">
                <a16:creationId xmlns:a16="http://schemas.microsoft.com/office/drawing/2014/main" id="{373347E0-2661-1036-32C7-EE7DD7C43EA8}"/>
              </a:ext>
            </a:extLst>
          </p:cNvPr>
          <p:cNvSpPr txBox="1">
            <a:spLocks/>
          </p:cNvSpPr>
          <p:nvPr/>
        </p:nvSpPr>
        <p:spPr>
          <a:xfrm>
            <a:off x="6522103" y="2310530"/>
            <a:ext cx="4968552" cy="37212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GB" sz="2400" b="1"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rPr>
              <a:t>Context</a:t>
            </a:r>
          </a:p>
          <a:p>
            <a:pPr marL="0" indent="0">
              <a:spcAft>
                <a:spcPts val="500"/>
              </a:spcAft>
              <a:buNone/>
            </a:pPr>
            <a:r>
              <a:rPr lang="en-GB" sz="2000" dirty="0">
                <a:effectLst/>
                <a:latin typeface="Aptos" panose="020B0004020202020204" pitchFamily="34" charset="0"/>
                <a:ea typeface="Tahoma" panose="020B0604030504040204" pitchFamily="34" charset="0"/>
                <a:cs typeface="Tahoma" panose="020B0604030504040204" pitchFamily="34" charset="0"/>
              </a:rPr>
              <a:t>Across the United Kingdom, the number of children and young people experiencing mental health problems is growing. Mental health services are expanding, but not fast enough to meet rising needs, leaving many children and young people with limited or no support. Too little is known about who receives care, and crucially, who doesn’t. </a:t>
            </a:r>
            <a:r>
              <a:rPr lang="en-GB" sz="1400" dirty="0">
                <a:effectLst/>
                <a:latin typeface="Aptos" panose="020B0004020202020204" pitchFamily="34" charset="0"/>
                <a:ea typeface="Tahoma" panose="020B0604030504040204" pitchFamily="34" charset="0"/>
                <a:cs typeface="Tahoma" panose="020B0604030504040204" pitchFamily="34" charset="0"/>
              </a:rPr>
              <a:t>(Grimm et al, 2022)</a:t>
            </a:r>
          </a:p>
          <a:p>
            <a:pPr marL="0" marR="0" lvl="0" indent="0" algn="l" defTabSz="914400" rtl="0" eaLnBrk="1" fontAlgn="auto" latinLnBrk="0" hangingPunct="1">
              <a:lnSpc>
                <a:spcPct val="90000"/>
              </a:lnSpc>
              <a:spcBef>
                <a:spcPts val="1000"/>
              </a:spcBef>
              <a:spcAft>
                <a:spcPts val="0"/>
              </a:spcAft>
              <a:buClrTx/>
              <a:buSzTx/>
              <a:buNone/>
              <a:tabLst/>
              <a:defRPr/>
            </a:pPr>
            <a:endParaRPr lang="en-GB" b="1" dirty="0">
              <a:solidFill>
                <a:sysClr val="windowText" lastClr="000000"/>
              </a:solidFill>
              <a:latin typeface="Aptos" panose="020B000402020202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800" b="1"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D2B1EFE2-2D86-0FB5-1634-099AF2D68950}"/>
              </a:ext>
            </a:extLst>
          </p:cNvPr>
          <p:cNvSpPr txBox="1"/>
          <p:nvPr/>
        </p:nvSpPr>
        <p:spPr>
          <a:xfrm>
            <a:off x="230485" y="5805264"/>
            <a:ext cx="6097978" cy="830997"/>
          </a:xfrm>
          <a:prstGeom prst="rect">
            <a:avLst/>
          </a:prstGeom>
          <a:noFill/>
        </p:spPr>
        <p:txBody>
          <a:bodyPr wrap="square">
            <a:spAutoFit/>
          </a:bodyPr>
          <a:lstStyle/>
          <a:p>
            <a:r>
              <a:rPr lang="en-GB" sz="1200" dirty="0">
                <a:solidFill>
                  <a:schemeClr val="bg1"/>
                </a:solidFill>
                <a:effectLst/>
                <a:latin typeface="Aptos" panose="020B0004020202020204" pitchFamily="34" charset="0"/>
                <a:ea typeface="Arial" panose="020B0604020202020204" pitchFamily="34" charset="0"/>
              </a:rPr>
              <a:t>Grimm F, Alcock B, Butler J, Fernandez Crespo R, Davies A, Peytrignet S, Piroddi R, Thorlby R, Tallack C. Improving children and young people’s mental health services: Local data insights from England, Scotland, and Wales. The Health Foundation; 2022 (https://doi.org/10.37829/HF-2022-NDL1).</a:t>
            </a:r>
            <a:endParaRPr lang="en-GB" sz="1200" dirty="0">
              <a:solidFill>
                <a:schemeClr val="bg1"/>
              </a:solidFill>
              <a:latin typeface="Aptos" panose="020B0004020202020204" pitchFamily="34" charset="0"/>
            </a:endParaRPr>
          </a:p>
        </p:txBody>
      </p:sp>
      <p:sp>
        <p:nvSpPr>
          <p:cNvPr id="4" name="Rectangle 3">
            <a:extLst>
              <a:ext uri="{FF2B5EF4-FFF2-40B4-BE49-F238E27FC236}">
                <a16:creationId xmlns:a16="http://schemas.microsoft.com/office/drawing/2014/main" id="{997655AB-DE30-F702-A350-285C3EE3C64C}"/>
              </a:ext>
            </a:extLst>
          </p:cNvPr>
          <p:cNvSpPr/>
          <p:nvPr/>
        </p:nvSpPr>
        <p:spPr>
          <a:xfrm>
            <a:off x="783616" y="1253559"/>
            <a:ext cx="4857403" cy="241458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042365B4-EE51-098E-17EC-27167C4F02C5}"/>
              </a:ext>
            </a:extLst>
          </p:cNvPr>
          <p:cNvSpPr/>
          <p:nvPr/>
        </p:nvSpPr>
        <p:spPr>
          <a:xfrm>
            <a:off x="6342083" y="2326737"/>
            <a:ext cx="5328592" cy="299064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25120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1B2-BD2F-1D55-F5B5-44654D92F68C}"/>
              </a:ext>
            </a:extLst>
          </p:cNvPr>
          <p:cNvSpPr>
            <a:spLocks noGrp="1"/>
          </p:cNvSpPr>
          <p:nvPr>
            <p:ph type="title"/>
          </p:nvPr>
        </p:nvSpPr>
        <p:spPr>
          <a:xfrm>
            <a:off x="609600" y="188640"/>
            <a:ext cx="10972800" cy="1143000"/>
          </a:xfrm>
        </p:spPr>
        <p:txBody>
          <a:bodyPr>
            <a:normAutofit/>
          </a:bodyPr>
          <a:lstStyle/>
          <a:p>
            <a:r>
              <a:rPr lang="en-GB" sz="2800" dirty="0">
                <a:latin typeface="Aptos" panose="020B0004020202020204" pitchFamily="34" charset="0"/>
              </a:rPr>
              <a:t>Key Lines of Enquiry</a:t>
            </a:r>
          </a:p>
        </p:txBody>
      </p:sp>
      <p:sp>
        <p:nvSpPr>
          <p:cNvPr id="3" name="Content Placeholder 2">
            <a:extLst>
              <a:ext uri="{FF2B5EF4-FFF2-40B4-BE49-F238E27FC236}">
                <a16:creationId xmlns:a16="http://schemas.microsoft.com/office/drawing/2014/main" id="{B6BF276D-DF5F-7825-B541-E5B764D9B020}"/>
              </a:ext>
            </a:extLst>
          </p:cNvPr>
          <p:cNvSpPr>
            <a:spLocks noGrp="1"/>
          </p:cNvSpPr>
          <p:nvPr>
            <p:ph idx="1"/>
          </p:nvPr>
        </p:nvSpPr>
        <p:spPr>
          <a:xfrm>
            <a:off x="609600" y="1331640"/>
            <a:ext cx="10972800" cy="3917032"/>
          </a:xfrm>
        </p:spPr>
        <p:txBody>
          <a:bodyPr>
            <a:normAutofit/>
          </a:bodyPr>
          <a:lstStyle/>
          <a:p>
            <a:pPr marL="342900" lvl="0" indent="-342900">
              <a:spcAft>
                <a:spcPts val="500"/>
              </a:spcAft>
              <a:buFont typeface="+mj-lt"/>
              <a:buAutoNum type="arabicPeriod"/>
            </a:pPr>
            <a:r>
              <a:rPr lang="en-GB" sz="2000" dirty="0">
                <a:effectLst/>
                <a:latin typeface="Aptos" panose="020B0004020202020204" pitchFamily="34" charset="0"/>
                <a:ea typeface="Tahoma" panose="020B0604030504040204" pitchFamily="34" charset="0"/>
                <a:cs typeface="Tahoma" panose="020B0604030504040204" pitchFamily="34" charset="0"/>
              </a:rPr>
              <a:t>Pathways available and effectiveness of services aligned to children and young people’s services whose emotional health and wellbeing needs fall within the ‘Getting Help and Getting More Help’ needs base quadrants. This will not include those who are in receipt of specialist mental health response/intervention. </a:t>
            </a:r>
          </a:p>
          <a:p>
            <a:pPr marL="342900" lvl="0" indent="-342900">
              <a:spcAft>
                <a:spcPts val="500"/>
              </a:spcAft>
              <a:buFont typeface="+mj-lt"/>
              <a:buAutoNum type="arabicPeriod"/>
            </a:pPr>
            <a:r>
              <a:rPr lang="en-GB" sz="2000" dirty="0">
                <a:effectLst/>
                <a:latin typeface="Aptos" panose="020B0004020202020204" pitchFamily="34" charset="0"/>
                <a:ea typeface="Tahoma" panose="020B0604030504040204" pitchFamily="34" charset="0"/>
                <a:cs typeface="Tahoma" panose="020B0604030504040204" pitchFamily="34" charset="0"/>
              </a:rPr>
              <a:t>Pathways available and effectiveness of services available for young people in school years 9 – 11 who are educated at home due to increased ‘school anxiety’ and/or mental health concerns. </a:t>
            </a:r>
          </a:p>
          <a:p>
            <a:pPr marL="342900" lvl="0" indent="-342900">
              <a:spcAft>
                <a:spcPts val="500"/>
              </a:spcAft>
              <a:buFont typeface="+mj-lt"/>
              <a:buAutoNum type="arabicPeriod"/>
            </a:pPr>
            <a:r>
              <a:rPr lang="en-GB" sz="2000" dirty="0">
                <a:effectLst/>
                <a:latin typeface="Aptos" panose="020B0004020202020204" pitchFamily="34" charset="0"/>
                <a:ea typeface="Tahoma" panose="020B0604030504040204" pitchFamily="34" charset="0"/>
                <a:cs typeface="Tahoma" panose="020B0604030504040204" pitchFamily="34" charset="0"/>
              </a:rPr>
              <a:t>Impact of waiting times for assessments of autism and ASD, how are children and young people waiting for assessments and experiencing EWMH issues supported? </a:t>
            </a:r>
          </a:p>
          <a:p>
            <a:pPr marL="342900" lvl="0" indent="-342900">
              <a:spcAft>
                <a:spcPts val="500"/>
              </a:spcAft>
              <a:buFont typeface="+mj-lt"/>
              <a:buAutoNum type="arabicPeriod"/>
            </a:pPr>
            <a:r>
              <a:rPr lang="en-GB" sz="2000" dirty="0">
                <a:effectLst/>
                <a:latin typeface="Aptos" panose="020B0004020202020204" pitchFamily="34" charset="0"/>
                <a:ea typeface="Tahoma" panose="020B0604030504040204" pitchFamily="34" charset="0"/>
                <a:cs typeface="Tahoma" panose="020B0604030504040204" pitchFamily="34" charset="0"/>
              </a:rPr>
              <a:t>Understanding timeliness of assessments and support pathways, and whether there are any locality differences across Torbay.</a:t>
            </a:r>
          </a:p>
          <a:p>
            <a:pPr marL="0" indent="0">
              <a:buNone/>
            </a:pPr>
            <a:endParaRPr lang="en-GB" sz="2000" dirty="0">
              <a:latin typeface="Aptos" panose="020B000402020202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a16="http://schemas.microsoft.com/office/drawing/2014/main" id="{0E89E3F7-20C7-8D0D-AABE-72078BFC3892}"/>
              </a:ext>
            </a:extLst>
          </p:cNvPr>
          <p:cNvSpPr txBox="1"/>
          <p:nvPr/>
        </p:nvSpPr>
        <p:spPr>
          <a:xfrm>
            <a:off x="456406" y="5064006"/>
            <a:ext cx="11125994" cy="369332"/>
          </a:xfrm>
          <a:prstGeom prst="rect">
            <a:avLst/>
          </a:prstGeom>
          <a:noFill/>
        </p:spPr>
        <p:txBody>
          <a:bodyPr wrap="none" rtlCol="0">
            <a:spAutoFit/>
          </a:bodyPr>
          <a:lstStyle/>
          <a:p>
            <a:r>
              <a:rPr lang="en-GB" b="1" dirty="0">
                <a:latin typeface="Aptos" panose="020B0004020202020204" pitchFamily="34" charset="0"/>
              </a:rPr>
              <a:t>Please note: Where the term ‘child’ or ‘children’ is used, this refers to all children up to the age of 18 years</a:t>
            </a:r>
          </a:p>
        </p:txBody>
      </p:sp>
    </p:spTree>
    <p:extLst>
      <p:ext uri="{BB962C8B-B14F-4D97-AF65-F5344CB8AC3E}">
        <p14:creationId xmlns:p14="http://schemas.microsoft.com/office/powerpoint/2010/main" val="3922824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56807-0137-2577-FEA5-D737D0430D9F}"/>
              </a:ext>
            </a:extLst>
          </p:cNvPr>
          <p:cNvSpPr>
            <a:spLocks noGrp="1"/>
          </p:cNvSpPr>
          <p:nvPr>
            <p:ph type="title"/>
          </p:nvPr>
        </p:nvSpPr>
        <p:spPr>
          <a:xfrm>
            <a:off x="609600" y="188640"/>
            <a:ext cx="10972800" cy="1143000"/>
          </a:xfrm>
        </p:spPr>
        <p:txBody>
          <a:bodyPr>
            <a:normAutofit/>
          </a:bodyPr>
          <a:lstStyle/>
          <a:p>
            <a:r>
              <a:rPr lang="en-GB" sz="2800" dirty="0">
                <a:latin typeface="Aptos" panose="020B0004020202020204" pitchFamily="34" charset="0"/>
                <a:ea typeface="Tahoma" panose="020B0604030504040204" pitchFamily="34" charset="0"/>
                <a:cs typeface="Tahoma" panose="020B0604030504040204" pitchFamily="34" charset="0"/>
              </a:rPr>
              <a:t>Methodology</a:t>
            </a:r>
          </a:p>
        </p:txBody>
      </p:sp>
      <p:sp>
        <p:nvSpPr>
          <p:cNvPr id="10" name="Content Placeholder 6">
            <a:extLst>
              <a:ext uri="{FF2B5EF4-FFF2-40B4-BE49-F238E27FC236}">
                <a16:creationId xmlns:a16="http://schemas.microsoft.com/office/drawing/2014/main" id="{19161FF8-EA1D-44F8-B2E3-81D97114BEE8}"/>
              </a:ext>
            </a:extLst>
          </p:cNvPr>
          <p:cNvSpPr txBox="1">
            <a:spLocks noGrp="1"/>
          </p:cNvSpPr>
          <p:nvPr>
            <p:ph idx="1"/>
          </p:nvPr>
        </p:nvSpPr>
        <p:spPr>
          <a:xfrm>
            <a:off x="407368" y="1470818"/>
            <a:ext cx="10972800" cy="39163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rPr>
              <a:t>To meet the key lines of enquiry, colleagues from the Vulnerable Pupils team, Early Help and the SEND Team were asked to identify children who they were supporting. </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rPr>
              <a:t>Ten children were identified whose circumstances covered all aspects of the key lines of enquiry.</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rPr>
              <a:t>Relevant partners were engaged and invited to support the audit</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ea typeface="Tahoma" panose="020B0604030504040204" pitchFamily="34" charset="0"/>
                <a:cs typeface="Tahoma" panose="020B0604030504040204" pitchFamily="34" charset="0"/>
              </a:rPr>
              <a:t>A thematic analysis was conducted by Partnership representatives from Health, Children’s Social Care Quality Assurance team and the Learning Academy.</a:t>
            </a:r>
          </a:p>
        </p:txBody>
      </p:sp>
    </p:spTree>
    <p:extLst>
      <p:ext uri="{BB962C8B-B14F-4D97-AF65-F5344CB8AC3E}">
        <p14:creationId xmlns:p14="http://schemas.microsoft.com/office/powerpoint/2010/main" val="4041595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AF45A-AA20-49A8-A083-86F1C8A6C504}"/>
              </a:ext>
            </a:extLst>
          </p:cNvPr>
          <p:cNvSpPr txBox="1">
            <a:spLocks/>
          </p:cNvSpPr>
          <p:nvPr/>
        </p:nvSpPr>
        <p:spPr>
          <a:xfrm>
            <a:off x="335360" y="15020"/>
            <a:ext cx="9649071"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Demographic information </a:t>
            </a:r>
          </a:p>
        </p:txBody>
      </p:sp>
      <p:sp>
        <p:nvSpPr>
          <p:cNvPr id="4" name="Content Placeholder 2">
            <a:extLst>
              <a:ext uri="{FF2B5EF4-FFF2-40B4-BE49-F238E27FC236}">
                <a16:creationId xmlns:a16="http://schemas.microsoft.com/office/drawing/2014/main" id="{06068661-932E-45A0-AF5B-AC317776709C}"/>
              </a:ext>
            </a:extLst>
          </p:cNvPr>
          <p:cNvSpPr txBox="1">
            <a:spLocks/>
          </p:cNvSpPr>
          <p:nvPr/>
        </p:nvSpPr>
        <p:spPr>
          <a:xfrm>
            <a:off x="191344" y="1291061"/>
            <a:ext cx="11665296" cy="39993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lang="en-GB" sz="2000" dirty="0">
                <a:solidFill>
                  <a:sysClr val="windowText" lastClr="000000"/>
                </a:solidFill>
                <a:latin typeface="Aptos" panose="020B0004020202020204" pitchFamily="34" charset="0"/>
              </a:rPr>
              <a:t>The case files of ten children were audited;</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lang="en-GB" sz="2000" dirty="0">
                <a:solidFill>
                  <a:sysClr val="windowText" lastClr="000000"/>
                </a:solidFill>
                <a:latin typeface="Aptos" panose="020B0004020202020204" pitchFamily="34" charset="0"/>
              </a:rPr>
              <a:t>Of the 10 audited, 5 were female, 5 </a:t>
            </a: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male;</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Ages ranged between 15 </a:t>
            </a:r>
            <a:r>
              <a:rPr lang="en-GB" sz="2000" dirty="0">
                <a:solidFill>
                  <a:sysClr val="windowText" lastClr="000000"/>
                </a:solidFill>
                <a:latin typeface="Aptos" panose="020B0004020202020204" pitchFamily="34" charset="0"/>
              </a:rPr>
              <a:t>and</a:t>
            </a: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 17 years;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1 </a:t>
            </a:r>
            <a:r>
              <a:rPr lang="en-GB" sz="2000" dirty="0">
                <a:solidFill>
                  <a:sysClr val="windowText" lastClr="000000"/>
                </a:solidFill>
                <a:latin typeface="Aptos" panose="020B0004020202020204" pitchFamily="34" charset="0"/>
              </a:rPr>
              <a:t>child</a:t>
            </a: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 resides in Brixham, 4 in Paignton and 5 in Torquay;</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4 of the </a:t>
            </a:r>
            <a:r>
              <a:rPr lang="en-GB" sz="2000" dirty="0">
                <a:solidFill>
                  <a:sysClr val="windowText" lastClr="000000"/>
                </a:solidFill>
                <a:latin typeface="Aptos" panose="020B0004020202020204" pitchFamily="34" charset="0"/>
              </a:rPr>
              <a:t>children</a:t>
            </a: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 were educated at home, 1 educated other than in school, 1 in an alternative provision and 4 in mainstream school</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3 children were recorded as having SEN(K), 4 awaiting ASD assessment and 1 diagnosed with ASD</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endParaRPr>
          </a:p>
        </p:txBody>
      </p:sp>
    </p:spTree>
    <p:extLst>
      <p:ext uri="{BB962C8B-B14F-4D97-AF65-F5344CB8AC3E}">
        <p14:creationId xmlns:p14="http://schemas.microsoft.com/office/powerpoint/2010/main" val="2610096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5182-C9D3-3570-19C6-4F2EC99F6460}"/>
              </a:ext>
            </a:extLst>
          </p:cNvPr>
          <p:cNvSpPr>
            <a:spLocks noGrp="1"/>
          </p:cNvSpPr>
          <p:nvPr>
            <p:ph type="title"/>
          </p:nvPr>
        </p:nvSpPr>
        <p:spPr/>
        <p:txBody>
          <a:bodyPr>
            <a:normAutofit/>
          </a:bodyPr>
          <a:lstStyle/>
          <a:p>
            <a:r>
              <a:rPr lang="en-GB" sz="2800" dirty="0">
                <a:latin typeface="Aptos" panose="020B0004020202020204" pitchFamily="34" charset="0"/>
              </a:rPr>
              <a:t>The Audit Day</a:t>
            </a:r>
          </a:p>
        </p:txBody>
      </p:sp>
      <p:sp>
        <p:nvSpPr>
          <p:cNvPr id="3" name="Content Placeholder 2">
            <a:extLst>
              <a:ext uri="{FF2B5EF4-FFF2-40B4-BE49-F238E27FC236}">
                <a16:creationId xmlns:a16="http://schemas.microsoft.com/office/drawing/2014/main" id="{CE39F917-E49F-0A62-E41F-193204458003}"/>
              </a:ext>
            </a:extLst>
          </p:cNvPr>
          <p:cNvSpPr>
            <a:spLocks noGrp="1"/>
          </p:cNvSpPr>
          <p:nvPr>
            <p:ph idx="1"/>
          </p:nvPr>
        </p:nvSpPr>
        <p:spPr>
          <a:xfrm>
            <a:off x="479376" y="1340768"/>
            <a:ext cx="10873208" cy="3917032"/>
          </a:xfrm>
        </p:spPr>
        <p:txBody>
          <a:bodyPr>
            <a:normAutofit/>
          </a:bodyPr>
          <a:lstStyle/>
          <a:p>
            <a:r>
              <a:rPr lang="en-GB" sz="2000" dirty="0">
                <a:latin typeface="Aptos" panose="020B0004020202020204" pitchFamily="34" charset="0"/>
              </a:rPr>
              <a:t>It is unfortunate that the SEND Inspection was announced shortly before this MACA was due to take place. This impacted upon availability for some partners to support the audit day;</a:t>
            </a:r>
          </a:p>
          <a:p>
            <a:pPr marL="0" indent="0">
              <a:buNone/>
            </a:pPr>
            <a:endParaRPr lang="en-GB" sz="2000" dirty="0">
              <a:latin typeface="Aptos" panose="020B0004020202020204" pitchFamily="34" charset="0"/>
            </a:endParaRPr>
          </a:p>
          <a:p>
            <a:r>
              <a:rPr lang="en-GB" sz="2000" dirty="0">
                <a:latin typeface="Aptos" panose="020B0004020202020204" pitchFamily="34" charset="0"/>
              </a:rPr>
              <a:t>The Audit team consisted of a range of health partners (CFHD, Acute Trust, ICB, Primary Care), Lead Auditor (Torbay Children’s Services), the Learning and Development Hub Lead and the  TSCP Business Manager.</a:t>
            </a:r>
          </a:p>
          <a:p>
            <a:endParaRPr lang="en-GB" sz="2000" dirty="0">
              <a:latin typeface="Aptos" panose="020B0004020202020204" pitchFamily="34" charset="0"/>
            </a:endParaRPr>
          </a:p>
        </p:txBody>
      </p:sp>
    </p:spTree>
    <p:extLst>
      <p:ext uri="{BB962C8B-B14F-4D97-AF65-F5344CB8AC3E}">
        <p14:creationId xmlns:p14="http://schemas.microsoft.com/office/powerpoint/2010/main" val="2102641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1D3805E-1EF4-2A13-FB13-85834540C83E}"/>
              </a:ext>
            </a:extLst>
          </p:cNvPr>
          <p:cNvSpPr txBox="1">
            <a:spLocks noGrp="1"/>
          </p:cNvSpPr>
          <p:nvPr>
            <p:ph idx="1"/>
          </p:nvPr>
        </p:nvSpPr>
        <p:spPr>
          <a:xfrm>
            <a:off x="6744072" y="1268759"/>
            <a:ext cx="4190256" cy="39163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dirty="0">
                <a:latin typeface="Aptos" panose="020B0004020202020204" pitchFamily="34" charset="0"/>
              </a:rPr>
              <a:t>Nil returns from:</a:t>
            </a:r>
          </a:p>
          <a:p>
            <a:pPr marL="0" indent="0">
              <a:buNone/>
            </a:pPr>
            <a:endParaRPr lang="en-GB" sz="2000" dirty="0">
              <a:latin typeface="Aptos" panose="020B0004020202020204" pitchFamily="34" charset="0"/>
            </a:endParaRPr>
          </a:p>
          <a:p>
            <a:r>
              <a:rPr lang="en-GB" sz="2000" dirty="0">
                <a:latin typeface="Aptos" panose="020B0004020202020204" pitchFamily="34" charset="0"/>
              </a:rPr>
              <a:t>Vulnerable Pupils Service – not all cases responded to</a:t>
            </a:r>
          </a:p>
          <a:p>
            <a:r>
              <a:rPr lang="en-GB" sz="2000" dirty="0">
                <a:latin typeface="Aptos" panose="020B0004020202020204" pitchFamily="34" charset="0"/>
              </a:rPr>
              <a:t>St Cuthbert Mayne School – cited no capacity</a:t>
            </a:r>
          </a:p>
          <a:p>
            <a:r>
              <a:rPr lang="en-GB" sz="2000" dirty="0">
                <a:latin typeface="Aptos" panose="020B0004020202020204" pitchFamily="34" charset="0"/>
              </a:rPr>
              <a:t>Corner Place Surgery – did not respond</a:t>
            </a:r>
          </a:p>
          <a:p>
            <a:r>
              <a:rPr lang="en-GB" sz="2000" dirty="0">
                <a:latin typeface="Aptos" panose="020B0004020202020204" pitchFamily="34" charset="0"/>
              </a:rPr>
              <a:t>Pembroke Medical Group – cited no capacity</a:t>
            </a:r>
          </a:p>
          <a:p>
            <a:r>
              <a:rPr lang="en-GB" sz="2000" dirty="0">
                <a:latin typeface="Aptos" panose="020B0004020202020204" pitchFamily="34" charset="0"/>
              </a:rPr>
              <a:t>Compass House Medical Centre – did not respond</a:t>
            </a:r>
          </a:p>
          <a:p>
            <a:endParaRPr lang="en-GB" sz="2000" dirty="0">
              <a:latin typeface="Aptos" panose="020B0004020202020204" pitchFamily="34" charset="0"/>
            </a:endParaRPr>
          </a:p>
          <a:p>
            <a:endParaRPr lang="en-GB" sz="2000" dirty="0">
              <a:latin typeface="Aptos" panose="020B0004020202020204" pitchFamily="34" charset="0"/>
            </a:endParaRPr>
          </a:p>
          <a:p>
            <a:endParaRPr lang="en-GB" sz="2000" dirty="0">
              <a:latin typeface="Aptos" panose="020B0004020202020204" pitchFamily="34" charset="0"/>
            </a:endParaRPr>
          </a:p>
        </p:txBody>
      </p:sp>
      <p:sp>
        <p:nvSpPr>
          <p:cNvPr id="5" name="Title 1">
            <a:extLst>
              <a:ext uri="{FF2B5EF4-FFF2-40B4-BE49-F238E27FC236}">
                <a16:creationId xmlns:a16="http://schemas.microsoft.com/office/drawing/2014/main" id="{89BA7971-DA59-1BA8-6EB0-68A5FE6487FD}"/>
              </a:ext>
            </a:extLst>
          </p:cNvPr>
          <p:cNvSpPr>
            <a:spLocks noGrp="1"/>
          </p:cNvSpPr>
          <p:nvPr>
            <p:ph type="title"/>
          </p:nvPr>
        </p:nvSpPr>
        <p:spPr>
          <a:xfrm>
            <a:off x="609600" y="274638"/>
            <a:ext cx="10972800" cy="1143000"/>
          </a:xfrm>
        </p:spPr>
        <p:txBody>
          <a:bodyPr>
            <a:normAutofit/>
          </a:bodyPr>
          <a:lstStyle/>
          <a:p>
            <a:r>
              <a:rPr lang="en-GB" sz="2800" dirty="0">
                <a:latin typeface="Aptos" panose="020B0004020202020204" pitchFamily="34" charset="0"/>
              </a:rPr>
              <a:t>The Audit Day</a:t>
            </a:r>
          </a:p>
        </p:txBody>
      </p:sp>
      <p:sp>
        <p:nvSpPr>
          <p:cNvPr id="3" name="Content Placeholder 2">
            <a:extLst>
              <a:ext uri="{FF2B5EF4-FFF2-40B4-BE49-F238E27FC236}">
                <a16:creationId xmlns:a16="http://schemas.microsoft.com/office/drawing/2014/main" id="{A8E62F4D-BA58-2930-711A-DB36470BD187}"/>
              </a:ext>
            </a:extLst>
          </p:cNvPr>
          <p:cNvSpPr txBox="1">
            <a:spLocks/>
          </p:cNvSpPr>
          <p:nvPr/>
        </p:nvSpPr>
        <p:spPr>
          <a:xfrm>
            <a:off x="1199456" y="1268758"/>
            <a:ext cx="4190256" cy="3916363"/>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000" dirty="0">
                <a:latin typeface="Aptos" panose="020B0004020202020204" pitchFamily="34" charset="0"/>
              </a:rPr>
              <a:t>Partners who completed returns:</a:t>
            </a:r>
          </a:p>
          <a:p>
            <a:pPr marL="0" indent="0">
              <a:buFont typeface="Arial" pitchFamily="34" charset="0"/>
              <a:buNone/>
            </a:pPr>
            <a:endParaRPr lang="en-GB" sz="2000" dirty="0">
              <a:latin typeface="Aptos" panose="020B0004020202020204" pitchFamily="34" charset="0"/>
            </a:endParaRPr>
          </a:p>
          <a:p>
            <a:r>
              <a:rPr lang="en-GB" sz="2000" dirty="0">
                <a:latin typeface="Aptos" panose="020B0004020202020204" pitchFamily="34" charset="0"/>
              </a:rPr>
              <a:t>Vulnerable Pupils Service</a:t>
            </a:r>
          </a:p>
          <a:p>
            <a:r>
              <a:rPr lang="en-GB" sz="2000" dirty="0">
                <a:latin typeface="Aptos" panose="020B0004020202020204" pitchFamily="34" charset="0"/>
              </a:rPr>
              <a:t>Southover Medical Practice</a:t>
            </a:r>
          </a:p>
          <a:p>
            <a:r>
              <a:rPr lang="en-GB" sz="2000" dirty="0">
                <a:latin typeface="Aptos" panose="020B0004020202020204" pitchFamily="34" charset="0"/>
              </a:rPr>
              <a:t>Chelston Hall Surgery</a:t>
            </a:r>
          </a:p>
          <a:p>
            <a:r>
              <a:rPr lang="en-GB" sz="2000" dirty="0">
                <a:latin typeface="Aptos" panose="020B0004020202020204" pitchFamily="34" charset="0"/>
              </a:rPr>
              <a:t>Chilcote Practice</a:t>
            </a:r>
          </a:p>
          <a:p>
            <a:r>
              <a:rPr lang="en-GB" sz="2000" dirty="0">
                <a:latin typeface="Aptos" panose="020B0004020202020204" pitchFamily="34" charset="0"/>
              </a:rPr>
              <a:t>CFHD Speech and Language Team</a:t>
            </a:r>
          </a:p>
          <a:p>
            <a:r>
              <a:rPr lang="en-GB" sz="2000" dirty="0">
                <a:latin typeface="Aptos" panose="020B0004020202020204" pitchFamily="34" charset="0"/>
              </a:rPr>
              <a:t>0 to19 Service</a:t>
            </a:r>
          </a:p>
          <a:p>
            <a:r>
              <a:rPr lang="en-GB" sz="2000" dirty="0">
                <a:latin typeface="Aptos" panose="020B0004020202020204" pitchFamily="34" charset="0"/>
              </a:rPr>
              <a:t>Early Help</a:t>
            </a:r>
          </a:p>
          <a:p>
            <a:r>
              <a:rPr lang="en-GB" sz="2000" dirty="0">
                <a:latin typeface="Aptos" panose="020B0004020202020204" pitchFamily="34" charset="0"/>
              </a:rPr>
              <a:t>The Spires College</a:t>
            </a:r>
          </a:p>
          <a:p>
            <a:r>
              <a:rPr lang="en-GB" sz="2000" dirty="0">
                <a:latin typeface="Aptos" panose="020B0004020202020204" pitchFamily="34" charset="0"/>
              </a:rPr>
              <a:t>Brixham College</a:t>
            </a:r>
          </a:p>
          <a:p>
            <a:r>
              <a:rPr lang="en-GB" sz="2000" dirty="0">
                <a:latin typeface="Aptos" panose="020B0004020202020204" pitchFamily="34" charset="0"/>
              </a:rPr>
              <a:t>Paignton Academy</a:t>
            </a:r>
          </a:p>
          <a:p>
            <a:r>
              <a:rPr lang="en-GB" sz="2000" dirty="0">
                <a:latin typeface="Aptos" panose="020B0004020202020204" pitchFamily="34" charset="0"/>
              </a:rPr>
              <a:t>Torbay Youth Service</a:t>
            </a:r>
          </a:p>
          <a:p>
            <a:r>
              <a:rPr lang="en-GB" sz="2000" dirty="0">
                <a:latin typeface="Aptos" panose="020B0004020202020204" pitchFamily="34" charset="0"/>
              </a:rPr>
              <a:t>Checkpoint</a:t>
            </a:r>
          </a:p>
          <a:p>
            <a:r>
              <a:rPr lang="en-GB" sz="2000" dirty="0">
                <a:latin typeface="Aptos" panose="020B0004020202020204" pitchFamily="34" charset="0"/>
              </a:rPr>
              <a:t>Riviera Tuition</a:t>
            </a:r>
          </a:p>
          <a:p>
            <a:endParaRPr lang="en-GB" sz="2000" dirty="0">
              <a:latin typeface="Aptos" panose="020B0004020202020204" pitchFamily="34" charset="0"/>
            </a:endParaRPr>
          </a:p>
          <a:p>
            <a:endParaRPr lang="en-GB" sz="2000" dirty="0">
              <a:latin typeface="Aptos" panose="020B0004020202020204" pitchFamily="34" charset="0"/>
            </a:endParaRPr>
          </a:p>
        </p:txBody>
      </p:sp>
    </p:spTree>
    <p:extLst>
      <p:ext uri="{BB962C8B-B14F-4D97-AF65-F5344CB8AC3E}">
        <p14:creationId xmlns:p14="http://schemas.microsoft.com/office/powerpoint/2010/main" val="1031164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AE1A20-C94D-D1E9-B2B1-6CB0B7C1A2F2}"/>
              </a:ext>
            </a:extLst>
          </p:cNvPr>
          <p:cNvSpPr>
            <a:spLocks noGrp="1"/>
          </p:cNvSpPr>
          <p:nvPr>
            <p:ph type="title"/>
          </p:nvPr>
        </p:nvSpPr>
        <p:spPr>
          <a:xfrm>
            <a:off x="609600" y="274638"/>
            <a:ext cx="10972800" cy="1143000"/>
          </a:xfrm>
        </p:spPr>
        <p:txBody>
          <a:bodyPr>
            <a:normAutofit/>
          </a:bodyPr>
          <a:lstStyle/>
          <a:p>
            <a:r>
              <a:rPr lang="en-GB" sz="2800" dirty="0">
                <a:latin typeface="Aptos" panose="020B0004020202020204" pitchFamily="34" charset="0"/>
              </a:rPr>
              <a:t>The Audit Day</a:t>
            </a:r>
          </a:p>
        </p:txBody>
      </p:sp>
      <p:sp>
        <p:nvSpPr>
          <p:cNvPr id="5" name="Content Placeholder 2">
            <a:extLst>
              <a:ext uri="{FF2B5EF4-FFF2-40B4-BE49-F238E27FC236}">
                <a16:creationId xmlns:a16="http://schemas.microsoft.com/office/drawing/2014/main" id="{0EEEA83B-A046-8F06-689A-58428AB72924}"/>
              </a:ext>
            </a:extLst>
          </p:cNvPr>
          <p:cNvSpPr txBox="1">
            <a:spLocks noGrp="1"/>
          </p:cNvSpPr>
          <p:nvPr>
            <p:ph idx="1"/>
          </p:nvPr>
        </p:nvSpPr>
        <p:spPr>
          <a:xfrm>
            <a:off x="633464" y="1417638"/>
            <a:ext cx="4550296" cy="39163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000" dirty="0">
                <a:latin typeface="Aptos" panose="020B0004020202020204" pitchFamily="34" charset="0"/>
              </a:rPr>
              <a:t>Partners who attended the Audit Day:</a:t>
            </a:r>
          </a:p>
          <a:p>
            <a:pPr marL="0" indent="0">
              <a:buFont typeface="Arial" pitchFamily="34" charset="0"/>
              <a:buNone/>
            </a:pPr>
            <a:endParaRPr lang="en-GB" sz="2000" dirty="0">
              <a:latin typeface="Aptos" panose="020B0004020202020204" pitchFamily="34" charset="0"/>
            </a:endParaRPr>
          </a:p>
          <a:p>
            <a:r>
              <a:rPr lang="en-GB" sz="2000" dirty="0">
                <a:latin typeface="Aptos" panose="020B0004020202020204" pitchFamily="34" charset="0"/>
              </a:rPr>
              <a:t>GP from Southover Medical Practice</a:t>
            </a:r>
          </a:p>
          <a:p>
            <a:r>
              <a:rPr lang="en-GB" sz="2000" dirty="0">
                <a:latin typeface="Aptos" panose="020B0004020202020204" pitchFamily="34" charset="0"/>
              </a:rPr>
              <a:t>CFHD Speech and Language Team</a:t>
            </a:r>
          </a:p>
          <a:p>
            <a:r>
              <a:rPr lang="en-GB" sz="2000" dirty="0">
                <a:latin typeface="Aptos" panose="020B0004020202020204" pitchFamily="34" charset="0"/>
              </a:rPr>
              <a:t>CFHD ASD Team</a:t>
            </a:r>
          </a:p>
          <a:p>
            <a:r>
              <a:rPr lang="en-GB" sz="2000" dirty="0">
                <a:latin typeface="Aptos" panose="020B0004020202020204" pitchFamily="34" charset="0"/>
              </a:rPr>
              <a:t>0 to19 Service</a:t>
            </a:r>
          </a:p>
          <a:p>
            <a:r>
              <a:rPr lang="en-GB" sz="2000" dirty="0">
                <a:latin typeface="Aptos" panose="020B0004020202020204" pitchFamily="34" charset="0"/>
              </a:rPr>
              <a:t>Early Help</a:t>
            </a:r>
          </a:p>
          <a:p>
            <a:r>
              <a:rPr lang="en-GB" sz="2000" dirty="0">
                <a:latin typeface="Aptos" panose="020B0004020202020204" pitchFamily="34" charset="0"/>
              </a:rPr>
              <a:t>The Spires College</a:t>
            </a:r>
          </a:p>
          <a:p>
            <a:r>
              <a:rPr lang="en-GB" sz="2000" dirty="0">
                <a:latin typeface="Aptos" panose="020B0004020202020204" pitchFamily="34" charset="0"/>
              </a:rPr>
              <a:t>Brixham College</a:t>
            </a:r>
          </a:p>
          <a:p>
            <a:r>
              <a:rPr lang="en-GB" sz="2000" dirty="0">
                <a:latin typeface="Aptos" panose="020B0004020202020204" pitchFamily="34" charset="0"/>
              </a:rPr>
              <a:t>Torbay Youth Service</a:t>
            </a:r>
          </a:p>
          <a:p>
            <a:pPr marL="0" indent="0">
              <a:buNone/>
            </a:pPr>
            <a:endParaRPr lang="en-GB" sz="2000" dirty="0">
              <a:latin typeface="Aptos" panose="020B0004020202020204" pitchFamily="34" charset="0"/>
            </a:endParaRPr>
          </a:p>
          <a:p>
            <a:endParaRPr lang="en-GB" sz="2000" dirty="0">
              <a:latin typeface="Aptos" panose="020B0004020202020204" pitchFamily="34" charset="0"/>
            </a:endParaRPr>
          </a:p>
          <a:p>
            <a:endParaRPr lang="en-GB" sz="2000" dirty="0">
              <a:latin typeface="Aptos" panose="020B0004020202020204" pitchFamily="34" charset="0"/>
            </a:endParaRPr>
          </a:p>
        </p:txBody>
      </p:sp>
      <p:sp>
        <p:nvSpPr>
          <p:cNvPr id="6" name="Content Placeholder 2">
            <a:extLst>
              <a:ext uri="{FF2B5EF4-FFF2-40B4-BE49-F238E27FC236}">
                <a16:creationId xmlns:a16="http://schemas.microsoft.com/office/drawing/2014/main" id="{E51E79B9-DCEA-1E9A-A2D9-B61965E2E80C}"/>
              </a:ext>
            </a:extLst>
          </p:cNvPr>
          <p:cNvSpPr txBox="1">
            <a:spLocks/>
          </p:cNvSpPr>
          <p:nvPr/>
        </p:nvSpPr>
        <p:spPr>
          <a:xfrm>
            <a:off x="6096000" y="1485815"/>
            <a:ext cx="5256584" cy="3916363"/>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Clr>
                <a:schemeClr val="bg2"/>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bg2"/>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bg2"/>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000" dirty="0">
                <a:latin typeface="Aptos" panose="020B0004020202020204" pitchFamily="34" charset="0"/>
              </a:rPr>
              <a:t>Partners invited but unable to attend:</a:t>
            </a:r>
          </a:p>
          <a:p>
            <a:pPr marL="0" indent="0">
              <a:buFont typeface="Arial" pitchFamily="34" charset="0"/>
              <a:buNone/>
            </a:pPr>
            <a:endParaRPr lang="en-GB" sz="2000" dirty="0">
              <a:latin typeface="Aptos" panose="020B0004020202020204" pitchFamily="34" charset="0"/>
            </a:endParaRPr>
          </a:p>
          <a:p>
            <a:r>
              <a:rPr lang="en-GB" sz="2000" dirty="0">
                <a:latin typeface="Aptos" panose="020B0004020202020204" pitchFamily="34" charset="0"/>
              </a:rPr>
              <a:t>Vulnerable Pupils Service</a:t>
            </a:r>
          </a:p>
          <a:p>
            <a:r>
              <a:rPr lang="en-GB" sz="2000" dirty="0">
                <a:latin typeface="Aptos" panose="020B0004020202020204" pitchFamily="34" charset="0"/>
              </a:rPr>
              <a:t>Chilcote Practice</a:t>
            </a:r>
          </a:p>
          <a:p>
            <a:r>
              <a:rPr lang="en-GB" sz="2000" dirty="0">
                <a:latin typeface="Aptos" panose="020B0004020202020204" pitchFamily="34" charset="0"/>
              </a:rPr>
              <a:t>Compass House Surgery </a:t>
            </a:r>
          </a:p>
          <a:p>
            <a:r>
              <a:rPr lang="en-GB" sz="2000" dirty="0">
                <a:latin typeface="Aptos" panose="020B0004020202020204" pitchFamily="34" charset="0"/>
              </a:rPr>
              <a:t>Pembroke Medical Group</a:t>
            </a:r>
          </a:p>
          <a:p>
            <a:r>
              <a:rPr lang="en-GB" sz="2000" dirty="0">
                <a:latin typeface="Aptos" panose="020B0004020202020204" pitchFamily="34" charset="0"/>
              </a:rPr>
              <a:t>Chelston Hall Surgery</a:t>
            </a:r>
          </a:p>
          <a:p>
            <a:r>
              <a:rPr lang="en-GB" sz="2000" dirty="0">
                <a:latin typeface="Aptos" panose="020B0004020202020204" pitchFamily="34" charset="0"/>
              </a:rPr>
              <a:t>Corner Place Surgery</a:t>
            </a:r>
          </a:p>
          <a:p>
            <a:r>
              <a:rPr lang="en-GB" sz="2000" dirty="0">
                <a:latin typeface="Aptos" panose="020B0004020202020204" pitchFamily="34" charset="0"/>
              </a:rPr>
              <a:t>Paignton Academy </a:t>
            </a:r>
          </a:p>
          <a:p>
            <a:r>
              <a:rPr lang="en-GB" sz="2000" dirty="0">
                <a:latin typeface="Aptos" panose="020B0004020202020204" pitchFamily="34" charset="0"/>
              </a:rPr>
              <a:t>St Cuthbert Mayne School</a:t>
            </a:r>
          </a:p>
          <a:p>
            <a:r>
              <a:rPr lang="en-GB" sz="2000" dirty="0">
                <a:latin typeface="Aptos" panose="020B0004020202020204" pitchFamily="34" charset="0"/>
              </a:rPr>
              <a:t>Checkpoint</a:t>
            </a:r>
          </a:p>
          <a:p>
            <a:r>
              <a:rPr lang="en-GB" sz="2000" dirty="0">
                <a:latin typeface="Aptos" panose="020B0004020202020204" pitchFamily="34" charset="0"/>
              </a:rPr>
              <a:t>Riviera Tuition</a:t>
            </a:r>
          </a:p>
          <a:p>
            <a:endParaRPr lang="en-GB" sz="2000" dirty="0">
              <a:latin typeface="Aptos" panose="020B0004020202020204" pitchFamily="34" charset="0"/>
            </a:endParaRPr>
          </a:p>
          <a:p>
            <a:endParaRPr lang="en-GB" sz="2000" dirty="0">
              <a:latin typeface="Aptos" panose="020B0004020202020204" pitchFamily="34" charset="0"/>
            </a:endParaRPr>
          </a:p>
        </p:txBody>
      </p:sp>
    </p:spTree>
    <p:extLst>
      <p:ext uri="{BB962C8B-B14F-4D97-AF65-F5344CB8AC3E}">
        <p14:creationId xmlns:p14="http://schemas.microsoft.com/office/powerpoint/2010/main" val="3651829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FA84B-48BA-C57B-1E06-662E56F9B554}"/>
              </a:ext>
            </a:extLst>
          </p:cNvPr>
          <p:cNvSpPr txBox="1">
            <a:spLocks/>
          </p:cNvSpPr>
          <p:nvPr/>
        </p:nvSpPr>
        <p:spPr>
          <a:xfrm>
            <a:off x="119336" y="0"/>
            <a:ext cx="1094643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7030A0"/>
                </a:solidFill>
                <a:effectLst/>
                <a:uLnTx/>
                <a:uFillTx/>
                <a:latin typeface="Aptos" panose="020B0004020202020204" pitchFamily="34" charset="0"/>
                <a:cs typeface="Calibri" panose="020F0502020204030204" pitchFamily="34" charset="0"/>
              </a:rPr>
              <a:t>Partnership Learning</a:t>
            </a:r>
          </a:p>
        </p:txBody>
      </p:sp>
      <p:sp>
        <p:nvSpPr>
          <p:cNvPr id="3" name="Content Placeholder 2">
            <a:extLst>
              <a:ext uri="{FF2B5EF4-FFF2-40B4-BE49-F238E27FC236}">
                <a16:creationId xmlns:a16="http://schemas.microsoft.com/office/drawing/2014/main" id="{9F5C3E25-61CE-2A54-0A48-2EA584522F54}"/>
              </a:ext>
            </a:extLst>
          </p:cNvPr>
          <p:cNvSpPr txBox="1">
            <a:spLocks/>
          </p:cNvSpPr>
          <p:nvPr/>
        </p:nvSpPr>
        <p:spPr>
          <a:xfrm>
            <a:off x="479376" y="1196752"/>
            <a:ext cx="10946432" cy="408469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rPr>
              <a:t>The inability to commit to the audit process by a range of practitioners suggests there is a lack of partnership understanding about the importance of the MACA, but also that they may feel the process is not impactful either for their practice but crucially for our children</a:t>
            </a:r>
            <a:r>
              <a:rPr lang="en-GB" sz="2000" dirty="0">
                <a:solidFill>
                  <a:sysClr val="windowText" lastClr="000000"/>
                </a:solidFill>
                <a:latin typeface="Aptos" panose="020B0004020202020204" pitchFamily="34" charset="0"/>
              </a:rPr>
              <a:t>;</a:t>
            </a:r>
            <a:endParaRPr kumimoji="0" lang="en-GB" sz="2000" b="0" i="0" u="none" strike="noStrike" kern="1200" cap="none" spc="0" normalizeH="0" baseline="0" noProof="0" dirty="0">
              <a:ln>
                <a:noFill/>
              </a:ln>
              <a:solidFill>
                <a:sysClr val="windowText" lastClr="000000"/>
              </a:solidFill>
              <a:effectLst/>
              <a:uLnTx/>
              <a:uFillTx/>
              <a:latin typeface="Aptos" panose="020B000402020202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en-GB" sz="2000" dirty="0">
              <a:solidFill>
                <a:sysClr val="windowText" lastClr="000000"/>
              </a:solidFill>
              <a:latin typeface="Aptos" panose="020B0004020202020204" pitchFamily="34" charset="0"/>
            </a:endParaRPr>
          </a:p>
          <a:p>
            <a:pPr marL="0" marR="0" lvl="0" indent="0" algn="ctr" defTabSz="914400" rtl="0" eaLnBrk="1" fontAlgn="auto" latinLnBrk="0" hangingPunct="1">
              <a:lnSpc>
                <a:spcPct val="90000"/>
              </a:lnSpc>
              <a:spcBef>
                <a:spcPts val="1000"/>
              </a:spcBef>
              <a:spcAft>
                <a:spcPts val="0"/>
              </a:spcAft>
              <a:buClrTx/>
              <a:buSzTx/>
              <a:buNone/>
              <a:tabLst/>
              <a:defRPr/>
            </a:pPr>
            <a:r>
              <a:rPr kumimoji="0" lang="en-GB" sz="2000" b="0" i="1" u="none" strike="noStrike" kern="1200" cap="none" spc="0" normalizeH="0" baseline="0" noProof="0" dirty="0">
                <a:ln>
                  <a:noFill/>
                </a:ln>
                <a:solidFill>
                  <a:sysClr val="windowText" lastClr="000000"/>
                </a:solidFill>
                <a:effectLst/>
                <a:uLnTx/>
                <a:uFillTx/>
                <a:latin typeface="Aptos" panose="020B0004020202020204" pitchFamily="34" charset="0"/>
              </a:rPr>
              <a:t>“The time and collective input given to this MACA would have been better spent directly with the</a:t>
            </a:r>
            <a:r>
              <a:rPr lang="en-GB" sz="2000" i="1" dirty="0">
                <a:solidFill>
                  <a:sysClr val="windowText" lastClr="000000"/>
                </a:solidFill>
                <a:latin typeface="Aptos" panose="020B0004020202020204" pitchFamily="34" charset="0"/>
              </a:rPr>
              <a:t> </a:t>
            </a:r>
            <a:r>
              <a:rPr kumimoji="0" lang="en-GB" sz="2000" b="0" i="1" u="none" strike="noStrike" kern="1200" cap="none" spc="0" normalizeH="0" baseline="0" noProof="0" dirty="0">
                <a:ln>
                  <a:noFill/>
                </a:ln>
                <a:solidFill>
                  <a:sysClr val="windowText" lastClr="000000"/>
                </a:solidFill>
                <a:effectLst/>
                <a:uLnTx/>
                <a:uFillTx/>
                <a:latin typeface="Aptos" panose="020B0004020202020204" pitchFamily="34" charset="0"/>
              </a:rPr>
              <a:t>young person concerned earlier in the process”</a:t>
            </a:r>
          </a:p>
          <a:p>
            <a:pPr marL="0" marR="0" lvl="0" indent="0" algn="ctr" defTabSz="914400" rtl="0" eaLnBrk="1" fontAlgn="auto" latinLnBrk="0" hangingPunct="1">
              <a:lnSpc>
                <a:spcPct val="90000"/>
              </a:lnSpc>
              <a:spcBef>
                <a:spcPts val="1000"/>
              </a:spcBef>
              <a:spcAft>
                <a:spcPts val="0"/>
              </a:spcAft>
              <a:buClrTx/>
              <a:buSzTx/>
              <a:buNone/>
              <a:tabLst/>
              <a:defRPr/>
            </a:pPr>
            <a:endParaRPr lang="en-GB" sz="2000" i="1" dirty="0">
              <a:solidFill>
                <a:sysClr val="windowText" lastClr="000000"/>
              </a:solidFill>
              <a:latin typeface="Aptos" panose="020B0004020202020204" pitchFamily="34" charset="0"/>
            </a:endParaRPr>
          </a:p>
          <a:p>
            <a:pPr>
              <a:defRPr/>
            </a:pPr>
            <a:r>
              <a:rPr kumimoji="0" lang="en-GB" sz="2000" b="0" u="none" strike="noStrike" kern="1200" cap="none" spc="0" normalizeH="0" baseline="0" noProof="0" dirty="0">
                <a:ln>
                  <a:noFill/>
                </a:ln>
                <a:solidFill>
                  <a:sysClr val="windowText" lastClr="000000"/>
                </a:solidFill>
                <a:effectLst/>
                <a:uLnTx/>
                <a:uFillTx/>
                <a:latin typeface="Aptos" panose="020B0004020202020204" pitchFamily="34" charset="0"/>
              </a:rPr>
              <a:t>Incomplete returns, and absence of practitioners from the discussions limited the ability to interpret and contextualise what would have been valuable information</a:t>
            </a:r>
            <a:r>
              <a:rPr lang="en-GB" sz="2000" dirty="0">
                <a:solidFill>
                  <a:sysClr val="windowText" lastClr="000000"/>
                </a:solidFill>
                <a:latin typeface="Aptos" panose="020B0004020202020204" pitchFamily="34" charset="0"/>
              </a:rPr>
              <a:t>;</a:t>
            </a:r>
            <a:r>
              <a:rPr kumimoji="0" lang="en-GB" sz="2000" b="0" u="none" strike="noStrike" kern="1200" cap="none" spc="0" normalizeH="0" baseline="0" noProof="0" dirty="0">
                <a:ln>
                  <a:noFill/>
                </a:ln>
                <a:solidFill>
                  <a:sysClr val="windowText" lastClr="000000"/>
                </a:solidFill>
                <a:effectLst/>
                <a:uLnTx/>
                <a:uFillTx/>
                <a:latin typeface="Aptos" panose="020B0004020202020204" pitchFamily="34" charset="0"/>
              </a:rPr>
              <a:t> </a:t>
            </a:r>
          </a:p>
          <a:p>
            <a:pPr>
              <a:defRPr/>
            </a:pPr>
            <a:r>
              <a:rPr lang="en-GB" sz="2000" dirty="0">
                <a:solidFill>
                  <a:sysClr val="windowText" lastClr="000000"/>
                </a:solidFill>
                <a:latin typeface="Aptos" panose="020B0004020202020204" pitchFamily="34" charset="0"/>
              </a:rPr>
              <a:t>There is benefit in reviewing the MACA process to be more aligned with neighbouring Safeguarding Children Partnerships;</a:t>
            </a:r>
          </a:p>
          <a:p>
            <a:pPr>
              <a:defRPr/>
            </a:pPr>
            <a:r>
              <a:rPr kumimoji="0" lang="en-GB" sz="2000" b="0" u="none" strike="noStrike" kern="1200" cap="none" spc="0" normalizeH="0" baseline="0" noProof="0" dirty="0">
                <a:ln>
                  <a:noFill/>
                </a:ln>
                <a:solidFill>
                  <a:sysClr val="windowText" lastClr="000000"/>
                </a:solidFill>
                <a:effectLst/>
                <a:uLnTx/>
                <a:uFillTx/>
                <a:latin typeface="Aptos" panose="020B0004020202020204" pitchFamily="34" charset="0"/>
              </a:rPr>
              <a:t>There were no locality differences noted in the cohort reviewed.</a:t>
            </a:r>
          </a:p>
        </p:txBody>
      </p:sp>
    </p:spTree>
    <p:extLst>
      <p:ext uri="{BB962C8B-B14F-4D97-AF65-F5344CB8AC3E}">
        <p14:creationId xmlns:p14="http://schemas.microsoft.com/office/powerpoint/2010/main" val="1187479737"/>
      </p:ext>
    </p:extLst>
  </p:cSld>
  <p:clrMapOvr>
    <a:masterClrMapping/>
  </p:clrMapOvr>
</p:sld>
</file>

<file path=ppt/theme/theme1.xml><?xml version="1.0" encoding="utf-8"?>
<a:theme xmlns:a="http://schemas.openxmlformats.org/drawingml/2006/main" name="Office Theme">
  <a:themeElements>
    <a:clrScheme name="Safeguarding colours">
      <a:dk1>
        <a:sysClr val="windowText" lastClr="000000"/>
      </a:dk1>
      <a:lt1>
        <a:sysClr val="window" lastClr="FFFFFF"/>
      </a:lt1>
      <a:dk2>
        <a:srgbClr val="5E0D8B"/>
      </a:dk2>
      <a:lt2>
        <a:srgbClr val="A4D55D"/>
      </a:lt2>
      <a:accent1>
        <a:srgbClr val="FF8671"/>
      </a:accent1>
      <a:accent2>
        <a:srgbClr val="FFB359"/>
      </a:accent2>
      <a:accent3>
        <a:srgbClr val="FEDD3D"/>
      </a:accent3>
      <a:accent4>
        <a:srgbClr val="57C9E8"/>
      </a:accent4>
      <a:accent5>
        <a:srgbClr val="FFFFFF"/>
      </a:accent5>
      <a:accent6>
        <a:srgbClr val="FFFFFF"/>
      </a:accent6>
      <a:hlink>
        <a:srgbClr val="5E0D8B"/>
      </a:hlink>
      <a:folHlink>
        <a:srgbClr val="5E0D8B"/>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1238666-3c46-409f-9265-95f3236ffbc3">
      <Terms xmlns="http://schemas.microsoft.com/office/infopath/2007/PartnerControls"/>
    </lcf76f155ced4ddcb4097134ff3c332f>
    <TaxCatchAll xmlns="175249ee-af0b-4f6c-83e8-b4da5730e63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184AD11B23B47449E5A1DF5FE47DC82" ma:contentTypeVersion="19" ma:contentTypeDescription="Create a new document." ma:contentTypeScope="" ma:versionID="38e1b135af33684470bdd15d8b78b059">
  <xsd:schema xmlns:xsd="http://www.w3.org/2001/XMLSchema" xmlns:xs="http://www.w3.org/2001/XMLSchema" xmlns:p="http://schemas.microsoft.com/office/2006/metadata/properties" xmlns:ns2="91238666-3c46-409f-9265-95f3236ffbc3" xmlns:ns3="175249ee-af0b-4f6c-83e8-b4da5730e63b" targetNamespace="http://schemas.microsoft.com/office/2006/metadata/properties" ma:root="true" ma:fieldsID="1e6381ee5bdfd2e432fd141213f1cea4" ns2:_="" ns3:_="">
    <xsd:import namespace="91238666-3c46-409f-9265-95f3236ffbc3"/>
    <xsd:import namespace="175249ee-af0b-4f6c-83e8-b4da5730e63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238666-3c46-409f-9265-95f3236ffb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8dd0c2b-1a8c-4259-a16d-a2e089d742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element name="MediaServiceLocation" ma:index="26"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5249ee-af0b-4f6c-83e8-b4da5730e63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e15109f-b4f2-4362-87fd-75d446d8a734}" ma:internalName="TaxCatchAll" ma:showField="CatchAllData" ma:web="175249ee-af0b-4f6c-83e8-b4da5730e6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A273D6-160D-4595-8254-65D4DDDFDB62}">
  <ds:schemaRefs>
    <ds:schemaRef ds:uri="http://schemas.microsoft.com/office/2006/metadata/properties"/>
    <ds:schemaRef ds:uri="http://schemas.microsoft.com/office/infopath/2007/PartnerControls"/>
    <ds:schemaRef ds:uri="91238666-3c46-409f-9265-95f3236ffbc3"/>
    <ds:schemaRef ds:uri="175249ee-af0b-4f6c-83e8-b4da5730e63b"/>
  </ds:schemaRefs>
</ds:datastoreItem>
</file>

<file path=customXml/itemProps2.xml><?xml version="1.0" encoding="utf-8"?>
<ds:datastoreItem xmlns:ds="http://schemas.openxmlformats.org/officeDocument/2006/customXml" ds:itemID="{C876D692-EB09-45C3-BF99-0FC9972459C3}"/>
</file>

<file path=customXml/itemProps3.xml><?xml version="1.0" encoding="utf-8"?>
<ds:datastoreItem xmlns:ds="http://schemas.openxmlformats.org/officeDocument/2006/customXml" ds:itemID="{BDF7BC28-2A2F-4EE4-BD02-95CEEB22E7E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1616</TotalTime>
  <Words>2161</Words>
  <Application>Microsoft Office PowerPoint</Application>
  <PresentationFormat>Widescreen</PresentationFormat>
  <Paragraphs>151</Paragraphs>
  <Slides>18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Calibri</vt:lpstr>
      <vt:lpstr>Century Gothic</vt:lpstr>
      <vt:lpstr>Office Theme</vt:lpstr>
      <vt:lpstr>Understanding Children and Young People’s Mental Health Needs in Torbay  Multi-Agency Case Audit</vt:lpstr>
      <vt:lpstr>Purpose for Multi-Agency Case Audit around Children’s Mental Health</vt:lpstr>
      <vt:lpstr>Key Lines of Enquiry</vt:lpstr>
      <vt:lpstr>Methodology</vt:lpstr>
      <vt:lpstr>PowerPoint Presentation</vt:lpstr>
      <vt:lpstr>The Audit Day</vt:lpstr>
      <vt:lpstr>The Audit Day</vt:lpstr>
      <vt:lpstr>The Audit Day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Torbay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Hill</dc:creator>
  <cp:lastModifiedBy>Saunders, Lucie</cp:lastModifiedBy>
  <cp:revision>37</cp:revision>
  <dcterms:created xsi:type="dcterms:W3CDTF">2016-06-29T15:33:15Z</dcterms:created>
  <dcterms:modified xsi:type="dcterms:W3CDTF">2026-06-26T14:33:26Z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0x0101003184AD11B23B47449E5A1DF5FE47DC82</vt:lpwstr>
  </property>
  <property fmtid="{D5CDD505-2E9C-101B-9397-08002B2CF9AE}" pid="4" name="Order">
    <vt:r8>546800</vt:r8>
  </property>
  <property fmtid="{D5CDD505-2E9C-101B-9397-08002B2CF9AE}" pid="5" name="MediaServiceImageTags">
    <vt:lpwstr/>
  </property>
</Properties>
</file>