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4"/>
  </p:notesMasterIdLst>
  <p:sldIdLst>
    <p:sldId id="256" r:id="rId5"/>
    <p:sldId id="258" r:id="rId6"/>
    <p:sldId id="259" r:id="rId7"/>
    <p:sldId id="260" r:id="rId8"/>
    <p:sldId id="262" r:id="rId9"/>
    <p:sldId id="436" r:id="rId10"/>
    <p:sldId id="437" r:id="rId11"/>
    <p:sldId id="438" r:id="rId12"/>
    <p:sldId id="439" r:id="rId13"/>
    <p:sldId id="440" r:id="rId14"/>
    <p:sldId id="441" r:id="rId15"/>
    <p:sldId id="442" r:id="rId16"/>
    <p:sldId id="443" r:id="rId17"/>
    <p:sldId id="264" r:id="rId18"/>
    <p:sldId id="263" r:id="rId19"/>
    <p:sldId id="431" r:id="rId20"/>
    <p:sldId id="432" r:id="rId21"/>
    <p:sldId id="433" r:id="rId22"/>
    <p:sldId id="434" r:id="rId23"/>
    <p:sldId id="435" r:id="rId24"/>
    <p:sldId id="261" r:id="rId25"/>
    <p:sldId id="266" r:id="rId26"/>
    <p:sldId id="298" r:id="rId27"/>
    <p:sldId id="305" r:id="rId28"/>
    <p:sldId id="306" r:id="rId29"/>
    <p:sldId id="307" r:id="rId30"/>
    <p:sldId id="309" r:id="rId31"/>
    <p:sldId id="308" r:id="rId32"/>
    <p:sldId id="310" r:id="rId33"/>
    <p:sldId id="300" r:id="rId34"/>
    <p:sldId id="311" r:id="rId35"/>
    <p:sldId id="312" r:id="rId36"/>
    <p:sldId id="313" r:id="rId37"/>
    <p:sldId id="314" r:id="rId38"/>
    <p:sldId id="315" r:id="rId39"/>
    <p:sldId id="316" r:id="rId40"/>
    <p:sldId id="317" r:id="rId41"/>
    <p:sldId id="420" r:id="rId42"/>
    <p:sldId id="421" r:id="rId43"/>
    <p:sldId id="422" r:id="rId44"/>
    <p:sldId id="423" r:id="rId45"/>
    <p:sldId id="424" r:id="rId46"/>
    <p:sldId id="425" r:id="rId47"/>
    <p:sldId id="426" r:id="rId48"/>
    <p:sldId id="427" r:id="rId49"/>
    <p:sldId id="428" r:id="rId50"/>
    <p:sldId id="429" r:id="rId51"/>
    <p:sldId id="430" r:id="rId52"/>
    <p:sldId id="340" r:id="rId53"/>
    <p:sldId id="392" r:id="rId54"/>
    <p:sldId id="394" r:id="rId55"/>
    <p:sldId id="393" r:id="rId56"/>
    <p:sldId id="395" r:id="rId57"/>
    <p:sldId id="319" r:id="rId58"/>
    <p:sldId id="320" r:id="rId59"/>
    <p:sldId id="321" r:id="rId60"/>
    <p:sldId id="322" r:id="rId61"/>
    <p:sldId id="323" r:id="rId62"/>
    <p:sldId id="324" r:id="rId63"/>
    <p:sldId id="325" r:id="rId64"/>
    <p:sldId id="326" r:id="rId65"/>
    <p:sldId id="257" r:id="rId66"/>
    <p:sldId id="327" r:id="rId67"/>
    <p:sldId id="328" r:id="rId68"/>
    <p:sldId id="329" r:id="rId69"/>
    <p:sldId id="330" r:id="rId70"/>
    <p:sldId id="269" r:id="rId71"/>
    <p:sldId id="331" r:id="rId72"/>
    <p:sldId id="332" r:id="rId73"/>
    <p:sldId id="333" r:id="rId74"/>
    <p:sldId id="334" r:id="rId75"/>
    <p:sldId id="267" r:id="rId76"/>
    <p:sldId id="335" r:id="rId77"/>
    <p:sldId id="336" r:id="rId78"/>
    <p:sldId id="268" r:id="rId79"/>
    <p:sldId id="270" r:id="rId80"/>
    <p:sldId id="396" r:id="rId81"/>
    <p:sldId id="397" r:id="rId82"/>
    <p:sldId id="398" r:id="rId83"/>
    <p:sldId id="278" r:id="rId84"/>
    <p:sldId id="279" r:id="rId85"/>
    <p:sldId id="281" r:id="rId86"/>
    <p:sldId id="276" r:id="rId87"/>
    <p:sldId id="399" r:id="rId88"/>
    <p:sldId id="400" r:id="rId89"/>
    <p:sldId id="285" r:id="rId90"/>
    <p:sldId id="401" r:id="rId91"/>
    <p:sldId id="295" r:id="rId92"/>
    <p:sldId id="402" r:id="rId93"/>
    <p:sldId id="403" r:id="rId94"/>
    <p:sldId id="296" r:id="rId95"/>
    <p:sldId id="294" r:id="rId96"/>
    <p:sldId id="297" r:id="rId97"/>
    <p:sldId id="404" r:id="rId98"/>
    <p:sldId id="405" r:id="rId99"/>
    <p:sldId id="286" r:id="rId100"/>
    <p:sldId id="318" r:id="rId101"/>
    <p:sldId id="406" r:id="rId102"/>
    <p:sldId id="287" r:id="rId103"/>
    <p:sldId id="290" r:id="rId104"/>
    <p:sldId id="299" r:id="rId105"/>
    <p:sldId id="407" r:id="rId106"/>
    <p:sldId id="301" r:id="rId107"/>
    <p:sldId id="303" r:id="rId108"/>
    <p:sldId id="408" r:id="rId109"/>
    <p:sldId id="289" r:id="rId110"/>
    <p:sldId id="409" r:id="rId111"/>
    <p:sldId id="410" r:id="rId112"/>
    <p:sldId id="411" r:id="rId113"/>
    <p:sldId id="412" r:id="rId114"/>
    <p:sldId id="304" r:id="rId115"/>
    <p:sldId id="413" r:id="rId116"/>
    <p:sldId id="414" r:id="rId117"/>
    <p:sldId id="415" r:id="rId118"/>
    <p:sldId id="416" r:id="rId119"/>
    <p:sldId id="417" r:id="rId120"/>
    <p:sldId id="419" r:id="rId121"/>
    <p:sldId id="338" r:id="rId122"/>
    <p:sldId id="339" r:id="rId1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E6A60E-A14E-45C3-892E-18854D722C7A}" v="23" dt="2023-01-30T08:47:28.270"/>
    <p1510:client id="{ABD3481D-8B3C-4BFE-5816-F02D75012E8B}" v="94" dt="2023-01-30T10:39:56.9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1" d="100"/>
          <a:sy n="121" d="100"/>
        </p:scale>
        <p:origin x="1314" y="10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notesMaster" Target="notesMasters/notesMaster1.xml"/><Relationship Id="rId129" Type="http://schemas.microsoft.com/office/2016/11/relationships/changesInfo" Target="changesInfos/changesInfo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microsoft.com/office/2015/10/relationships/revisionInfo" Target="revisionInfo.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tter, Rachel" userId="S::rachel.setter@torbay.gov.uk::c67db666-eb9c-40c3-9101-e8d4d1ac218c" providerId="AD" clId="Web-{ABD3481D-8B3C-4BFE-5816-F02D75012E8B}"/>
    <pc:docChg chg="delSld modSld">
      <pc:chgData name="Setter, Rachel" userId="S::rachel.setter@torbay.gov.uk::c67db666-eb9c-40c3-9101-e8d4d1ac218c" providerId="AD" clId="Web-{ABD3481D-8B3C-4BFE-5816-F02D75012E8B}" dt="2023-01-30T10:39:56.977" v="90"/>
      <pc:docMkLst>
        <pc:docMk/>
      </pc:docMkLst>
      <pc:sldChg chg="modSp">
        <pc:chgData name="Setter, Rachel" userId="S::rachel.setter@torbay.gov.uk::c67db666-eb9c-40c3-9101-e8d4d1ac218c" providerId="AD" clId="Web-{ABD3481D-8B3C-4BFE-5816-F02D75012E8B}" dt="2023-01-30T10:35:28.204" v="17" actId="20577"/>
        <pc:sldMkLst>
          <pc:docMk/>
          <pc:sldMk cId="3338252041" sldId="260"/>
        </pc:sldMkLst>
        <pc:spChg chg="mod">
          <ac:chgData name="Setter, Rachel" userId="S::rachel.setter@torbay.gov.uk::c67db666-eb9c-40c3-9101-e8d4d1ac218c" providerId="AD" clId="Web-{ABD3481D-8B3C-4BFE-5816-F02D75012E8B}" dt="2023-01-30T10:35:28.204" v="17" actId="20577"/>
          <ac:spMkLst>
            <pc:docMk/>
            <pc:sldMk cId="3338252041" sldId="260"/>
            <ac:spMk id="3" creationId="{14D5312F-1628-927D-1968-B4E12F9FA492}"/>
          </ac:spMkLst>
        </pc:spChg>
      </pc:sldChg>
      <pc:sldChg chg="modSp">
        <pc:chgData name="Setter, Rachel" userId="S::rachel.setter@torbay.gov.uk::c67db666-eb9c-40c3-9101-e8d4d1ac218c" providerId="AD" clId="Web-{ABD3481D-8B3C-4BFE-5816-F02D75012E8B}" dt="2023-01-30T10:39:00.569" v="89" actId="20577"/>
        <pc:sldMkLst>
          <pc:docMk/>
          <pc:sldMk cId="3768864987" sldId="261"/>
        </pc:sldMkLst>
        <pc:spChg chg="mod">
          <ac:chgData name="Setter, Rachel" userId="S::rachel.setter@torbay.gov.uk::c67db666-eb9c-40c3-9101-e8d4d1ac218c" providerId="AD" clId="Web-{ABD3481D-8B3C-4BFE-5816-F02D75012E8B}" dt="2023-01-30T10:39:00.569" v="89" actId="20577"/>
          <ac:spMkLst>
            <pc:docMk/>
            <pc:sldMk cId="3768864987" sldId="261"/>
            <ac:spMk id="5" creationId="{E53BFDC9-C9E8-FEA4-0D18-F0A3BD72C45C}"/>
          </ac:spMkLst>
        </pc:spChg>
      </pc:sldChg>
      <pc:sldChg chg="modSp">
        <pc:chgData name="Setter, Rachel" userId="S::rachel.setter@torbay.gov.uk::c67db666-eb9c-40c3-9101-e8d4d1ac218c" providerId="AD" clId="Web-{ABD3481D-8B3C-4BFE-5816-F02D75012E8B}" dt="2023-01-30T10:38:29.037" v="84" actId="20577"/>
        <pc:sldMkLst>
          <pc:docMk/>
          <pc:sldMk cId="2882423473" sldId="263"/>
        </pc:sldMkLst>
        <pc:spChg chg="mod">
          <ac:chgData name="Setter, Rachel" userId="S::rachel.setter@torbay.gov.uk::c67db666-eb9c-40c3-9101-e8d4d1ac218c" providerId="AD" clId="Web-{ABD3481D-8B3C-4BFE-5816-F02D75012E8B}" dt="2023-01-30T10:38:29.037" v="84" actId="20577"/>
          <ac:spMkLst>
            <pc:docMk/>
            <pc:sldMk cId="2882423473" sldId="263"/>
            <ac:spMk id="2" creationId="{999765F5-EF6B-E28F-A758-A2F1EFA49798}"/>
          </ac:spMkLst>
        </pc:spChg>
        <pc:spChg chg="mod">
          <ac:chgData name="Setter, Rachel" userId="S::rachel.setter@torbay.gov.uk::c67db666-eb9c-40c3-9101-e8d4d1ac218c" providerId="AD" clId="Web-{ABD3481D-8B3C-4BFE-5816-F02D75012E8B}" dt="2023-01-30T10:38:20.584" v="81" actId="20577"/>
          <ac:spMkLst>
            <pc:docMk/>
            <pc:sldMk cId="2882423473" sldId="263"/>
            <ac:spMk id="3" creationId="{D5E76900-5B1B-3169-C8F1-B396B76A9CF4}"/>
          </ac:spMkLst>
        </pc:spChg>
      </pc:sldChg>
      <pc:sldChg chg="del">
        <pc:chgData name="Setter, Rachel" userId="S::rachel.setter@torbay.gov.uk::c67db666-eb9c-40c3-9101-e8d4d1ac218c" providerId="AD" clId="Web-{ABD3481D-8B3C-4BFE-5816-F02D75012E8B}" dt="2023-01-30T10:39:56.977" v="90"/>
        <pc:sldMkLst>
          <pc:docMk/>
          <pc:sldMk cId="998916609" sldId="33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17BDE0-0BBB-4A70-A29A-DD46CD4726E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965602E8-0D4D-4802-89AC-07B6F2F7D970}">
      <dgm:prSet custT="1"/>
      <dgm:spPr>
        <a:solidFill>
          <a:schemeClr val="tx2"/>
        </a:solidFill>
      </dgm:spPr>
      <dgm:t>
        <a:bodyPr/>
        <a:lstStyle/>
        <a:p>
          <a:r>
            <a:rPr lang="en-GB" sz="2000"/>
            <a:t>Prevalence</a:t>
          </a:r>
        </a:p>
      </dgm:t>
    </dgm:pt>
    <dgm:pt modelId="{9F587406-045D-4800-A204-3113B294E1EA}" type="parTrans" cxnId="{0293DCF7-A7A5-45A6-AF8E-946C949491BA}">
      <dgm:prSet/>
      <dgm:spPr/>
      <dgm:t>
        <a:bodyPr/>
        <a:lstStyle/>
        <a:p>
          <a:endParaRPr lang="en-GB"/>
        </a:p>
      </dgm:t>
    </dgm:pt>
    <dgm:pt modelId="{E2830414-687B-43CB-B64F-0BADDD9ADC79}" type="sibTrans" cxnId="{0293DCF7-A7A5-45A6-AF8E-946C949491BA}">
      <dgm:prSet/>
      <dgm:spPr/>
      <dgm:t>
        <a:bodyPr/>
        <a:lstStyle/>
        <a:p>
          <a:endParaRPr lang="en-GB"/>
        </a:p>
      </dgm:t>
    </dgm:pt>
    <dgm:pt modelId="{AFD407D1-0C02-43A1-B5EB-7D2CCB4566B3}">
      <dgm:prSet custT="1"/>
      <dgm:spPr/>
      <dgm:t>
        <a:bodyPr/>
        <a:lstStyle/>
        <a:p>
          <a:r>
            <a:rPr lang="en-GB" sz="2000" dirty="0"/>
            <a:t>Approximately 40% of </a:t>
          </a:r>
          <a:r>
            <a:rPr lang="en-GB" sz="2000" b="0" i="0" dirty="0"/>
            <a:t>mothers drank alcohol during pregnancy.</a:t>
          </a:r>
          <a:endParaRPr lang="en-GB" sz="2000" dirty="0"/>
        </a:p>
      </dgm:t>
    </dgm:pt>
    <dgm:pt modelId="{18E28E1F-7BCC-4166-8694-A010F1AD4E6A}" type="parTrans" cxnId="{0C599208-F750-46F3-BFBA-40E228265B5E}">
      <dgm:prSet/>
      <dgm:spPr/>
      <dgm:t>
        <a:bodyPr/>
        <a:lstStyle/>
        <a:p>
          <a:endParaRPr lang="en-GB"/>
        </a:p>
      </dgm:t>
    </dgm:pt>
    <dgm:pt modelId="{076B1147-409F-41A6-A2B0-FF12094D4115}" type="sibTrans" cxnId="{0C599208-F750-46F3-BFBA-40E228265B5E}">
      <dgm:prSet/>
      <dgm:spPr/>
      <dgm:t>
        <a:bodyPr/>
        <a:lstStyle/>
        <a:p>
          <a:endParaRPr lang="en-GB"/>
        </a:p>
      </dgm:t>
    </dgm:pt>
    <dgm:pt modelId="{FE953F28-12A8-4F48-A979-16004F8631B7}">
      <dgm:prSet/>
      <dgm:spPr>
        <a:solidFill>
          <a:schemeClr val="bg1"/>
        </a:solidFill>
        <a:ln>
          <a:noFill/>
        </a:ln>
      </dgm:spPr>
      <dgm:t>
        <a:bodyPr/>
        <a:lstStyle/>
        <a:p>
          <a:r>
            <a:rPr lang="en-GB" dirty="0"/>
            <a:t>Mothers most likely to drink</a:t>
          </a:r>
        </a:p>
      </dgm:t>
    </dgm:pt>
    <dgm:pt modelId="{050C5C24-79E6-4922-8682-FFF2FFD6EF5F}" type="parTrans" cxnId="{EABF0821-51EE-490B-9734-630837C8998C}">
      <dgm:prSet/>
      <dgm:spPr/>
      <dgm:t>
        <a:bodyPr/>
        <a:lstStyle/>
        <a:p>
          <a:endParaRPr lang="en-GB"/>
        </a:p>
      </dgm:t>
    </dgm:pt>
    <dgm:pt modelId="{9881CD6C-5C0B-4CA2-83F3-5207861B085C}" type="sibTrans" cxnId="{EABF0821-51EE-490B-9734-630837C8998C}">
      <dgm:prSet/>
      <dgm:spPr/>
      <dgm:t>
        <a:bodyPr/>
        <a:lstStyle/>
        <a:p>
          <a:endParaRPr lang="en-GB"/>
        </a:p>
      </dgm:t>
    </dgm:pt>
    <dgm:pt modelId="{1DFC7E5F-73D7-47AD-A07D-CA9C34364999}">
      <dgm:prSet/>
      <dgm:spPr>
        <a:solidFill>
          <a:schemeClr val="bg1">
            <a:alpha val="90000"/>
          </a:schemeClr>
        </a:solidFill>
        <a:ln>
          <a:noFill/>
        </a:ln>
      </dgm:spPr>
      <dgm:t>
        <a:bodyPr/>
        <a:lstStyle/>
        <a:p>
          <a:r>
            <a:rPr lang="en-GB" b="0" i="0" dirty="0">
              <a:solidFill>
                <a:schemeClr val="bg1"/>
              </a:solidFill>
            </a:rPr>
            <a:t>Living in England</a:t>
          </a:r>
          <a:endParaRPr lang="en-GB" dirty="0">
            <a:solidFill>
              <a:schemeClr val="bg1"/>
            </a:solidFill>
          </a:endParaRPr>
        </a:p>
      </dgm:t>
    </dgm:pt>
    <dgm:pt modelId="{BB658FCF-965F-431D-986C-D10399CEE951}" type="parTrans" cxnId="{CB9465EF-66AE-4A30-A11E-FC51A758CE14}">
      <dgm:prSet/>
      <dgm:spPr/>
      <dgm:t>
        <a:bodyPr/>
        <a:lstStyle/>
        <a:p>
          <a:endParaRPr lang="en-GB"/>
        </a:p>
      </dgm:t>
    </dgm:pt>
    <dgm:pt modelId="{ED407E2B-F2DC-4313-BD2C-ACD4C50738C3}" type="sibTrans" cxnId="{CB9465EF-66AE-4A30-A11E-FC51A758CE14}">
      <dgm:prSet/>
      <dgm:spPr/>
      <dgm:t>
        <a:bodyPr/>
        <a:lstStyle/>
        <a:p>
          <a:endParaRPr lang="en-GB"/>
        </a:p>
      </dgm:t>
    </dgm:pt>
    <dgm:pt modelId="{79A2A267-55B9-4712-8290-1BCACB75AE25}">
      <dgm:prSet/>
      <dgm:spPr>
        <a:solidFill>
          <a:schemeClr val="bg1">
            <a:alpha val="90000"/>
          </a:schemeClr>
        </a:solidFill>
        <a:ln>
          <a:noFill/>
        </a:ln>
      </dgm:spPr>
      <dgm:t>
        <a:bodyPr/>
        <a:lstStyle/>
        <a:p>
          <a:r>
            <a:rPr lang="en-GB" b="0" i="0" dirty="0">
              <a:solidFill>
                <a:schemeClr val="bg1"/>
              </a:solidFill>
            </a:rPr>
            <a:t>Aged 35 or over</a:t>
          </a:r>
          <a:endParaRPr lang="en-GB" dirty="0">
            <a:solidFill>
              <a:schemeClr val="bg1"/>
            </a:solidFill>
          </a:endParaRPr>
        </a:p>
      </dgm:t>
    </dgm:pt>
    <dgm:pt modelId="{93200790-6031-4346-A7CD-D7648C4A4357}" type="parTrans" cxnId="{7FD8E7BE-9DEF-4663-905A-B159FEF2A5DF}">
      <dgm:prSet/>
      <dgm:spPr/>
      <dgm:t>
        <a:bodyPr/>
        <a:lstStyle/>
        <a:p>
          <a:endParaRPr lang="en-GB"/>
        </a:p>
      </dgm:t>
    </dgm:pt>
    <dgm:pt modelId="{6703009A-3A09-4A21-95DE-67C918EE15EC}" type="sibTrans" cxnId="{7FD8E7BE-9DEF-4663-905A-B159FEF2A5DF}">
      <dgm:prSet/>
      <dgm:spPr/>
      <dgm:t>
        <a:bodyPr/>
        <a:lstStyle/>
        <a:p>
          <a:endParaRPr lang="en-GB"/>
        </a:p>
      </dgm:t>
    </dgm:pt>
    <dgm:pt modelId="{A617B3B6-874C-4E9C-BF07-147CAAD12B62}">
      <dgm:prSet/>
      <dgm:spPr>
        <a:solidFill>
          <a:schemeClr val="bg1">
            <a:alpha val="90000"/>
          </a:schemeClr>
        </a:solidFill>
        <a:ln>
          <a:noFill/>
        </a:ln>
      </dgm:spPr>
      <dgm:t>
        <a:bodyPr/>
        <a:lstStyle/>
        <a:p>
          <a:r>
            <a:rPr lang="en-GB" b="0" i="0" dirty="0">
              <a:solidFill>
                <a:schemeClr val="bg1"/>
              </a:solidFill>
            </a:rPr>
            <a:t>From managerial and professional occupations</a:t>
          </a:r>
          <a:endParaRPr lang="en-GB" dirty="0">
            <a:solidFill>
              <a:schemeClr val="bg1"/>
            </a:solidFill>
          </a:endParaRPr>
        </a:p>
      </dgm:t>
    </dgm:pt>
    <dgm:pt modelId="{11538823-CD3C-4BCC-B7B7-E7985E993F21}" type="parTrans" cxnId="{2C64FC96-6CFA-4013-BAA6-03EC624D9EB5}">
      <dgm:prSet/>
      <dgm:spPr/>
      <dgm:t>
        <a:bodyPr/>
        <a:lstStyle/>
        <a:p>
          <a:endParaRPr lang="en-GB"/>
        </a:p>
      </dgm:t>
    </dgm:pt>
    <dgm:pt modelId="{020071AC-E055-43CA-8E43-147F7517D42A}" type="sibTrans" cxnId="{2C64FC96-6CFA-4013-BAA6-03EC624D9EB5}">
      <dgm:prSet/>
      <dgm:spPr/>
      <dgm:t>
        <a:bodyPr/>
        <a:lstStyle/>
        <a:p>
          <a:endParaRPr lang="en-GB"/>
        </a:p>
      </dgm:t>
    </dgm:pt>
    <dgm:pt modelId="{03F5DD8D-8A56-486A-9D47-F65797249E6B}">
      <dgm:prSet/>
      <dgm:spPr>
        <a:solidFill>
          <a:schemeClr val="bg1">
            <a:alpha val="90000"/>
          </a:schemeClr>
        </a:solidFill>
        <a:ln>
          <a:noFill/>
        </a:ln>
      </dgm:spPr>
      <dgm:t>
        <a:bodyPr/>
        <a:lstStyle/>
        <a:p>
          <a:r>
            <a:rPr lang="en-GB" dirty="0">
              <a:solidFill>
                <a:schemeClr val="bg1"/>
              </a:solidFill>
            </a:rPr>
            <a:t>F</a:t>
          </a:r>
          <a:r>
            <a:rPr lang="en-GB" b="0" i="0" dirty="0">
              <a:solidFill>
                <a:schemeClr val="bg1"/>
              </a:solidFill>
            </a:rPr>
            <a:t>rom a White ethnic background</a:t>
          </a:r>
          <a:endParaRPr lang="en-GB" dirty="0">
            <a:solidFill>
              <a:schemeClr val="bg1"/>
            </a:solidFill>
          </a:endParaRPr>
        </a:p>
      </dgm:t>
    </dgm:pt>
    <dgm:pt modelId="{8F94CE8C-2706-4B82-AF3F-911B942B145F}" type="parTrans" cxnId="{AC3C5306-E769-4FF2-A39C-CD657A29A8AD}">
      <dgm:prSet/>
      <dgm:spPr/>
      <dgm:t>
        <a:bodyPr/>
        <a:lstStyle/>
        <a:p>
          <a:endParaRPr lang="en-GB"/>
        </a:p>
      </dgm:t>
    </dgm:pt>
    <dgm:pt modelId="{56EDBC56-4F2E-4FEE-A2CA-1C0FE544C007}" type="sibTrans" cxnId="{AC3C5306-E769-4FF2-A39C-CD657A29A8AD}">
      <dgm:prSet/>
      <dgm:spPr/>
      <dgm:t>
        <a:bodyPr/>
        <a:lstStyle/>
        <a:p>
          <a:endParaRPr lang="en-GB"/>
        </a:p>
      </dgm:t>
    </dgm:pt>
    <dgm:pt modelId="{8FA154B8-B04E-4B8D-A642-8664DA0E755F}">
      <dgm:prSet/>
      <dgm:spPr>
        <a:solidFill>
          <a:schemeClr val="bg1"/>
        </a:solidFill>
        <a:ln>
          <a:noFill/>
        </a:ln>
      </dgm:spPr>
      <dgm:t>
        <a:bodyPr/>
        <a:lstStyle/>
        <a:p>
          <a:r>
            <a:rPr lang="en-GB" dirty="0"/>
            <a:t>Men</a:t>
          </a:r>
        </a:p>
      </dgm:t>
    </dgm:pt>
    <dgm:pt modelId="{7C610F4C-73F2-46E8-B7CD-B8320C24D890}" type="parTrans" cxnId="{BD23DFCC-B11A-430F-BCC9-2E8593838BC3}">
      <dgm:prSet/>
      <dgm:spPr/>
      <dgm:t>
        <a:bodyPr/>
        <a:lstStyle/>
        <a:p>
          <a:endParaRPr lang="en-GB"/>
        </a:p>
      </dgm:t>
    </dgm:pt>
    <dgm:pt modelId="{AC277DA0-30A7-4E9C-9212-37C2A7C0C808}" type="sibTrans" cxnId="{BD23DFCC-B11A-430F-BCC9-2E8593838BC3}">
      <dgm:prSet/>
      <dgm:spPr/>
      <dgm:t>
        <a:bodyPr/>
        <a:lstStyle/>
        <a:p>
          <a:endParaRPr lang="en-GB"/>
        </a:p>
      </dgm:t>
    </dgm:pt>
    <dgm:pt modelId="{81FB5E5A-9738-4CDD-8661-309F31233FF7}">
      <dgm:prSet/>
      <dgm:spPr>
        <a:solidFill>
          <a:schemeClr val="bg1">
            <a:alpha val="90000"/>
          </a:schemeClr>
        </a:solidFill>
        <a:ln>
          <a:solidFill>
            <a:schemeClr val="bg1"/>
          </a:solidFill>
        </a:ln>
      </dgm:spPr>
      <dgm:t>
        <a:bodyPr/>
        <a:lstStyle/>
        <a:p>
          <a:r>
            <a:rPr lang="en-GB" dirty="0">
              <a:solidFill>
                <a:schemeClr val="bg1"/>
              </a:solidFill>
            </a:rPr>
            <a:t>Men are more likely to drink at increasing and higher risk levels. </a:t>
          </a:r>
        </a:p>
      </dgm:t>
    </dgm:pt>
    <dgm:pt modelId="{64FA51F0-6258-43D5-843B-B6ACEA124640}" type="parTrans" cxnId="{0B92A52A-6A59-4432-9CF5-5CD0A9894353}">
      <dgm:prSet/>
      <dgm:spPr/>
      <dgm:t>
        <a:bodyPr/>
        <a:lstStyle/>
        <a:p>
          <a:endParaRPr lang="en-GB"/>
        </a:p>
      </dgm:t>
    </dgm:pt>
    <dgm:pt modelId="{FF52BEC5-4058-472B-8CCC-4C45D01AB91B}" type="sibTrans" cxnId="{0B92A52A-6A59-4432-9CF5-5CD0A9894353}">
      <dgm:prSet/>
      <dgm:spPr/>
      <dgm:t>
        <a:bodyPr/>
        <a:lstStyle/>
        <a:p>
          <a:endParaRPr lang="en-GB"/>
        </a:p>
      </dgm:t>
    </dgm:pt>
    <dgm:pt modelId="{9DB31048-C7A0-4D53-8AEE-887263F21C68}">
      <dgm:prSet/>
      <dgm:spPr>
        <a:solidFill>
          <a:schemeClr val="bg1">
            <a:alpha val="90000"/>
          </a:schemeClr>
        </a:solidFill>
        <a:ln>
          <a:solidFill>
            <a:schemeClr val="bg1"/>
          </a:solidFill>
        </a:ln>
      </dgm:spPr>
      <dgm:t>
        <a:bodyPr/>
        <a:lstStyle/>
        <a:p>
          <a:r>
            <a:rPr lang="en-GB" dirty="0">
              <a:solidFill>
                <a:schemeClr val="bg1"/>
              </a:solidFill>
            </a:rPr>
            <a:t>Is some data suggesting that alcohol may affect sperm and overall vulnerability to FASD.</a:t>
          </a:r>
        </a:p>
      </dgm:t>
    </dgm:pt>
    <dgm:pt modelId="{364E1B70-7A6E-41E2-99B8-2FCBFC6B8ABC}" type="parTrans" cxnId="{28CFC9F8-3E40-4554-8BDF-E0EC4055C2B6}">
      <dgm:prSet/>
      <dgm:spPr/>
      <dgm:t>
        <a:bodyPr/>
        <a:lstStyle/>
        <a:p>
          <a:endParaRPr lang="en-GB"/>
        </a:p>
      </dgm:t>
    </dgm:pt>
    <dgm:pt modelId="{7CB13802-1C95-4D84-ABA7-4C012449C379}" type="sibTrans" cxnId="{28CFC9F8-3E40-4554-8BDF-E0EC4055C2B6}">
      <dgm:prSet/>
      <dgm:spPr/>
      <dgm:t>
        <a:bodyPr/>
        <a:lstStyle/>
        <a:p>
          <a:endParaRPr lang="en-GB"/>
        </a:p>
      </dgm:t>
    </dgm:pt>
    <dgm:pt modelId="{0E43AD12-62E7-472F-B77E-B52AEE9B3CAE}" type="pres">
      <dgm:prSet presAssocID="{B217BDE0-0BBB-4A70-A29A-DD46CD4726E5}" presName="Name0" presStyleCnt="0">
        <dgm:presLayoutVars>
          <dgm:dir/>
          <dgm:animLvl val="lvl"/>
          <dgm:resizeHandles val="exact"/>
        </dgm:presLayoutVars>
      </dgm:prSet>
      <dgm:spPr/>
    </dgm:pt>
    <dgm:pt modelId="{38C895D5-8121-4A4A-91A9-667D7593EB94}" type="pres">
      <dgm:prSet presAssocID="{965602E8-0D4D-4802-89AC-07B6F2F7D970}" presName="composite" presStyleCnt="0"/>
      <dgm:spPr/>
    </dgm:pt>
    <dgm:pt modelId="{7A6D2E7A-ADBC-4BF8-9705-8F343AAE1236}" type="pres">
      <dgm:prSet presAssocID="{965602E8-0D4D-4802-89AC-07B6F2F7D970}" presName="parTx" presStyleLbl="alignNode1" presStyleIdx="0" presStyleCnt="3">
        <dgm:presLayoutVars>
          <dgm:chMax val="0"/>
          <dgm:chPref val="0"/>
          <dgm:bulletEnabled val="1"/>
        </dgm:presLayoutVars>
      </dgm:prSet>
      <dgm:spPr/>
    </dgm:pt>
    <dgm:pt modelId="{12DB85D9-147D-431B-81F2-6F310188A66B}" type="pres">
      <dgm:prSet presAssocID="{965602E8-0D4D-4802-89AC-07B6F2F7D970}" presName="desTx" presStyleLbl="alignAccFollowNode1" presStyleIdx="0" presStyleCnt="3">
        <dgm:presLayoutVars>
          <dgm:bulletEnabled val="1"/>
        </dgm:presLayoutVars>
      </dgm:prSet>
      <dgm:spPr/>
    </dgm:pt>
    <dgm:pt modelId="{BA621E8B-CB2E-4D4B-8825-2AC988A74B80}" type="pres">
      <dgm:prSet presAssocID="{E2830414-687B-43CB-B64F-0BADDD9ADC79}" presName="space" presStyleCnt="0"/>
      <dgm:spPr/>
    </dgm:pt>
    <dgm:pt modelId="{775E3480-0BFB-438C-BD39-AADC3F6EAB9D}" type="pres">
      <dgm:prSet presAssocID="{FE953F28-12A8-4F48-A979-16004F8631B7}" presName="composite" presStyleCnt="0"/>
      <dgm:spPr/>
    </dgm:pt>
    <dgm:pt modelId="{B50593CC-E23D-46F0-97B4-447BD1ECDA32}" type="pres">
      <dgm:prSet presAssocID="{FE953F28-12A8-4F48-A979-16004F8631B7}" presName="parTx" presStyleLbl="alignNode1" presStyleIdx="1" presStyleCnt="3">
        <dgm:presLayoutVars>
          <dgm:chMax val="0"/>
          <dgm:chPref val="0"/>
          <dgm:bulletEnabled val="1"/>
        </dgm:presLayoutVars>
      </dgm:prSet>
      <dgm:spPr/>
    </dgm:pt>
    <dgm:pt modelId="{52D48FE0-51CD-43AA-95B3-BF9F353D148D}" type="pres">
      <dgm:prSet presAssocID="{FE953F28-12A8-4F48-A979-16004F8631B7}" presName="desTx" presStyleLbl="alignAccFollowNode1" presStyleIdx="1" presStyleCnt="3">
        <dgm:presLayoutVars>
          <dgm:bulletEnabled val="1"/>
        </dgm:presLayoutVars>
      </dgm:prSet>
      <dgm:spPr/>
    </dgm:pt>
    <dgm:pt modelId="{6867CD14-0537-4816-A5B7-07FF8AF02993}" type="pres">
      <dgm:prSet presAssocID="{9881CD6C-5C0B-4CA2-83F3-5207861B085C}" presName="space" presStyleCnt="0"/>
      <dgm:spPr/>
    </dgm:pt>
    <dgm:pt modelId="{0E4246A7-2948-4565-9F6A-4F955EA21D72}" type="pres">
      <dgm:prSet presAssocID="{8FA154B8-B04E-4B8D-A642-8664DA0E755F}" presName="composite" presStyleCnt="0"/>
      <dgm:spPr/>
    </dgm:pt>
    <dgm:pt modelId="{BD6CBB04-9EF0-44A7-8559-78E19A1975AA}" type="pres">
      <dgm:prSet presAssocID="{8FA154B8-B04E-4B8D-A642-8664DA0E755F}" presName="parTx" presStyleLbl="alignNode1" presStyleIdx="2" presStyleCnt="3">
        <dgm:presLayoutVars>
          <dgm:chMax val="0"/>
          <dgm:chPref val="0"/>
          <dgm:bulletEnabled val="1"/>
        </dgm:presLayoutVars>
      </dgm:prSet>
      <dgm:spPr/>
    </dgm:pt>
    <dgm:pt modelId="{D174068C-49AC-426C-952C-0F67B8A0B41A}" type="pres">
      <dgm:prSet presAssocID="{8FA154B8-B04E-4B8D-A642-8664DA0E755F}" presName="desTx" presStyleLbl="alignAccFollowNode1" presStyleIdx="2" presStyleCnt="3">
        <dgm:presLayoutVars>
          <dgm:bulletEnabled val="1"/>
        </dgm:presLayoutVars>
      </dgm:prSet>
      <dgm:spPr/>
    </dgm:pt>
  </dgm:ptLst>
  <dgm:cxnLst>
    <dgm:cxn modelId="{AC3C5306-E769-4FF2-A39C-CD657A29A8AD}" srcId="{FE953F28-12A8-4F48-A979-16004F8631B7}" destId="{03F5DD8D-8A56-486A-9D47-F65797249E6B}" srcOrd="3" destOrd="0" parTransId="{8F94CE8C-2706-4B82-AF3F-911B942B145F}" sibTransId="{56EDBC56-4F2E-4FEE-A2CA-1C0FE544C007}"/>
    <dgm:cxn modelId="{0C599208-F750-46F3-BFBA-40E228265B5E}" srcId="{965602E8-0D4D-4802-89AC-07B6F2F7D970}" destId="{AFD407D1-0C02-43A1-B5EB-7D2CCB4566B3}" srcOrd="0" destOrd="0" parTransId="{18E28E1F-7BCC-4166-8694-A010F1AD4E6A}" sibTransId="{076B1147-409F-41A6-A2B0-FF12094D4115}"/>
    <dgm:cxn modelId="{9E94891E-4324-4004-9BA8-50A8E082F023}" type="presOf" srcId="{9DB31048-C7A0-4D53-8AEE-887263F21C68}" destId="{D174068C-49AC-426C-952C-0F67B8A0B41A}" srcOrd="0" destOrd="1" presId="urn:microsoft.com/office/officeart/2005/8/layout/hList1"/>
    <dgm:cxn modelId="{EABF0821-51EE-490B-9734-630837C8998C}" srcId="{B217BDE0-0BBB-4A70-A29A-DD46CD4726E5}" destId="{FE953F28-12A8-4F48-A979-16004F8631B7}" srcOrd="1" destOrd="0" parTransId="{050C5C24-79E6-4922-8682-FFF2FFD6EF5F}" sibTransId="{9881CD6C-5C0B-4CA2-83F3-5207861B085C}"/>
    <dgm:cxn modelId="{0B92A52A-6A59-4432-9CF5-5CD0A9894353}" srcId="{8FA154B8-B04E-4B8D-A642-8664DA0E755F}" destId="{81FB5E5A-9738-4CDD-8661-309F31233FF7}" srcOrd="0" destOrd="0" parTransId="{64FA51F0-6258-43D5-843B-B6ACEA124640}" sibTransId="{FF52BEC5-4058-472B-8CCC-4C45D01AB91B}"/>
    <dgm:cxn modelId="{D860A931-1E17-4758-80FE-5F2E5CEE615E}" type="presOf" srcId="{A617B3B6-874C-4E9C-BF07-147CAAD12B62}" destId="{52D48FE0-51CD-43AA-95B3-BF9F353D148D}" srcOrd="0" destOrd="2" presId="urn:microsoft.com/office/officeart/2005/8/layout/hList1"/>
    <dgm:cxn modelId="{C2E88C3A-9965-4B9B-86CF-C1642E69F37B}" type="presOf" srcId="{AFD407D1-0C02-43A1-B5EB-7D2CCB4566B3}" destId="{12DB85D9-147D-431B-81F2-6F310188A66B}" srcOrd="0" destOrd="0" presId="urn:microsoft.com/office/officeart/2005/8/layout/hList1"/>
    <dgm:cxn modelId="{8154FB5B-C28C-4835-B133-E18B6FB6669F}" type="presOf" srcId="{03F5DD8D-8A56-486A-9D47-F65797249E6B}" destId="{52D48FE0-51CD-43AA-95B3-BF9F353D148D}" srcOrd="0" destOrd="3" presId="urn:microsoft.com/office/officeart/2005/8/layout/hList1"/>
    <dgm:cxn modelId="{28EC0A45-E875-4972-BA81-3D587C7F37F6}" type="presOf" srcId="{81FB5E5A-9738-4CDD-8661-309F31233FF7}" destId="{D174068C-49AC-426C-952C-0F67B8A0B41A}" srcOrd="0" destOrd="0" presId="urn:microsoft.com/office/officeart/2005/8/layout/hList1"/>
    <dgm:cxn modelId="{18E7A04D-C628-4127-B897-96E4FC6D0099}" type="presOf" srcId="{965602E8-0D4D-4802-89AC-07B6F2F7D970}" destId="{7A6D2E7A-ADBC-4BF8-9705-8F343AAE1236}" srcOrd="0" destOrd="0" presId="urn:microsoft.com/office/officeart/2005/8/layout/hList1"/>
    <dgm:cxn modelId="{D295BC5A-4491-4FE3-A9ED-FE822B8FDD2B}" type="presOf" srcId="{FE953F28-12A8-4F48-A979-16004F8631B7}" destId="{B50593CC-E23D-46F0-97B4-447BD1ECDA32}" srcOrd="0" destOrd="0" presId="urn:microsoft.com/office/officeart/2005/8/layout/hList1"/>
    <dgm:cxn modelId="{8919BE90-C5F5-48B4-8A39-D190E4372BF4}" type="presOf" srcId="{8FA154B8-B04E-4B8D-A642-8664DA0E755F}" destId="{BD6CBB04-9EF0-44A7-8559-78E19A1975AA}" srcOrd="0" destOrd="0" presId="urn:microsoft.com/office/officeart/2005/8/layout/hList1"/>
    <dgm:cxn modelId="{2C64FC96-6CFA-4013-BAA6-03EC624D9EB5}" srcId="{FE953F28-12A8-4F48-A979-16004F8631B7}" destId="{A617B3B6-874C-4E9C-BF07-147CAAD12B62}" srcOrd="2" destOrd="0" parTransId="{11538823-CD3C-4BCC-B7B7-E7985E993F21}" sibTransId="{020071AC-E055-43CA-8E43-147F7517D42A}"/>
    <dgm:cxn modelId="{7FD8E7BE-9DEF-4663-905A-B159FEF2A5DF}" srcId="{FE953F28-12A8-4F48-A979-16004F8631B7}" destId="{79A2A267-55B9-4712-8290-1BCACB75AE25}" srcOrd="1" destOrd="0" parTransId="{93200790-6031-4346-A7CD-D7648C4A4357}" sibTransId="{6703009A-3A09-4A21-95DE-67C918EE15EC}"/>
    <dgm:cxn modelId="{BD23DFCC-B11A-430F-BCC9-2E8593838BC3}" srcId="{B217BDE0-0BBB-4A70-A29A-DD46CD4726E5}" destId="{8FA154B8-B04E-4B8D-A642-8664DA0E755F}" srcOrd="2" destOrd="0" parTransId="{7C610F4C-73F2-46E8-B7CD-B8320C24D890}" sibTransId="{AC277DA0-30A7-4E9C-9212-37C2A7C0C808}"/>
    <dgm:cxn modelId="{4E69BADD-7D50-4C36-A9A0-64A91A2215BF}" type="presOf" srcId="{B217BDE0-0BBB-4A70-A29A-DD46CD4726E5}" destId="{0E43AD12-62E7-472F-B77E-B52AEE9B3CAE}" srcOrd="0" destOrd="0" presId="urn:microsoft.com/office/officeart/2005/8/layout/hList1"/>
    <dgm:cxn modelId="{5E1E73E2-15F7-4A79-8D9D-7EC5A20611F6}" type="presOf" srcId="{79A2A267-55B9-4712-8290-1BCACB75AE25}" destId="{52D48FE0-51CD-43AA-95B3-BF9F353D148D}" srcOrd="0" destOrd="1" presId="urn:microsoft.com/office/officeart/2005/8/layout/hList1"/>
    <dgm:cxn modelId="{CB9465EF-66AE-4A30-A11E-FC51A758CE14}" srcId="{FE953F28-12A8-4F48-A979-16004F8631B7}" destId="{1DFC7E5F-73D7-47AD-A07D-CA9C34364999}" srcOrd="0" destOrd="0" parTransId="{BB658FCF-965F-431D-986C-D10399CEE951}" sibTransId="{ED407E2B-F2DC-4313-BD2C-ACD4C50738C3}"/>
    <dgm:cxn modelId="{FAAEAEF2-B609-49B2-96A3-A36FE39D2711}" type="presOf" srcId="{1DFC7E5F-73D7-47AD-A07D-CA9C34364999}" destId="{52D48FE0-51CD-43AA-95B3-BF9F353D148D}" srcOrd="0" destOrd="0" presId="urn:microsoft.com/office/officeart/2005/8/layout/hList1"/>
    <dgm:cxn modelId="{0293DCF7-A7A5-45A6-AF8E-946C949491BA}" srcId="{B217BDE0-0BBB-4A70-A29A-DD46CD4726E5}" destId="{965602E8-0D4D-4802-89AC-07B6F2F7D970}" srcOrd="0" destOrd="0" parTransId="{9F587406-045D-4800-A204-3113B294E1EA}" sibTransId="{E2830414-687B-43CB-B64F-0BADDD9ADC79}"/>
    <dgm:cxn modelId="{28CFC9F8-3E40-4554-8BDF-E0EC4055C2B6}" srcId="{8FA154B8-B04E-4B8D-A642-8664DA0E755F}" destId="{9DB31048-C7A0-4D53-8AEE-887263F21C68}" srcOrd="1" destOrd="0" parTransId="{364E1B70-7A6E-41E2-99B8-2FCBFC6B8ABC}" sibTransId="{7CB13802-1C95-4D84-ABA7-4C012449C379}"/>
    <dgm:cxn modelId="{4347939F-5C8E-4209-8A03-12572905D750}" type="presParOf" srcId="{0E43AD12-62E7-472F-B77E-B52AEE9B3CAE}" destId="{38C895D5-8121-4A4A-91A9-667D7593EB94}" srcOrd="0" destOrd="0" presId="urn:microsoft.com/office/officeart/2005/8/layout/hList1"/>
    <dgm:cxn modelId="{7BDD72F4-1B66-43DF-99B0-6EB17BD4E4B9}" type="presParOf" srcId="{38C895D5-8121-4A4A-91A9-667D7593EB94}" destId="{7A6D2E7A-ADBC-4BF8-9705-8F343AAE1236}" srcOrd="0" destOrd="0" presId="urn:microsoft.com/office/officeart/2005/8/layout/hList1"/>
    <dgm:cxn modelId="{04DFE599-58D2-49B9-BF3D-BC3D0BA1EBA9}" type="presParOf" srcId="{38C895D5-8121-4A4A-91A9-667D7593EB94}" destId="{12DB85D9-147D-431B-81F2-6F310188A66B}" srcOrd="1" destOrd="0" presId="urn:microsoft.com/office/officeart/2005/8/layout/hList1"/>
    <dgm:cxn modelId="{BF4F1C76-C073-47C7-BE47-F6351D7AE1AE}" type="presParOf" srcId="{0E43AD12-62E7-472F-B77E-B52AEE9B3CAE}" destId="{BA621E8B-CB2E-4D4B-8825-2AC988A74B80}" srcOrd="1" destOrd="0" presId="urn:microsoft.com/office/officeart/2005/8/layout/hList1"/>
    <dgm:cxn modelId="{2D5D9A24-3923-4C7D-8663-9C77A116C629}" type="presParOf" srcId="{0E43AD12-62E7-472F-B77E-B52AEE9B3CAE}" destId="{775E3480-0BFB-438C-BD39-AADC3F6EAB9D}" srcOrd="2" destOrd="0" presId="urn:microsoft.com/office/officeart/2005/8/layout/hList1"/>
    <dgm:cxn modelId="{2D486231-3BFC-41B9-8BC6-73315A97A94F}" type="presParOf" srcId="{775E3480-0BFB-438C-BD39-AADC3F6EAB9D}" destId="{B50593CC-E23D-46F0-97B4-447BD1ECDA32}" srcOrd="0" destOrd="0" presId="urn:microsoft.com/office/officeart/2005/8/layout/hList1"/>
    <dgm:cxn modelId="{0430228A-5B81-431A-B02E-896534EE5CB0}" type="presParOf" srcId="{775E3480-0BFB-438C-BD39-AADC3F6EAB9D}" destId="{52D48FE0-51CD-43AA-95B3-BF9F353D148D}" srcOrd="1" destOrd="0" presId="urn:microsoft.com/office/officeart/2005/8/layout/hList1"/>
    <dgm:cxn modelId="{C94ED351-2C2A-4B8B-B894-7505DA82E646}" type="presParOf" srcId="{0E43AD12-62E7-472F-B77E-B52AEE9B3CAE}" destId="{6867CD14-0537-4816-A5B7-07FF8AF02993}" srcOrd="3" destOrd="0" presId="urn:microsoft.com/office/officeart/2005/8/layout/hList1"/>
    <dgm:cxn modelId="{0F5182C4-5D88-40EF-87AC-886C4A914E2D}" type="presParOf" srcId="{0E43AD12-62E7-472F-B77E-B52AEE9B3CAE}" destId="{0E4246A7-2948-4565-9F6A-4F955EA21D72}" srcOrd="4" destOrd="0" presId="urn:microsoft.com/office/officeart/2005/8/layout/hList1"/>
    <dgm:cxn modelId="{21D50DC8-DE6A-4952-8BB9-EB34679336DF}" type="presParOf" srcId="{0E4246A7-2948-4565-9F6A-4F955EA21D72}" destId="{BD6CBB04-9EF0-44A7-8559-78E19A1975AA}" srcOrd="0" destOrd="0" presId="urn:microsoft.com/office/officeart/2005/8/layout/hList1"/>
    <dgm:cxn modelId="{61383131-6CEA-4009-9568-309318653729}" type="presParOf" srcId="{0E4246A7-2948-4565-9F6A-4F955EA21D72}" destId="{D174068C-49AC-426C-952C-0F67B8A0B41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17BDE0-0BBB-4A70-A29A-DD46CD4726E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965602E8-0D4D-4802-89AC-07B6F2F7D970}">
      <dgm:prSet/>
      <dgm:spPr>
        <a:solidFill>
          <a:schemeClr val="bg1">
            <a:lumMod val="85000"/>
          </a:schemeClr>
        </a:solidFill>
        <a:ln>
          <a:solidFill>
            <a:schemeClr val="bg1"/>
          </a:solidFill>
        </a:ln>
      </dgm:spPr>
      <dgm:t>
        <a:bodyPr/>
        <a:lstStyle/>
        <a:p>
          <a:r>
            <a:rPr lang="en-GB" dirty="0">
              <a:solidFill>
                <a:schemeClr val="bg1">
                  <a:lumMod val="65000"/>
                </a:schemeClr>
              </a:solidFill>
            </a:rPr>
            <a:t>Prevalence</a:t>
          </a:r>
        </a:p>
      </dgm:t>
    </dgm:pt>
    <dgm:pt modelId="{9F587406-045D-4800-A204-3113B294E1EA}" type="parTrans" cxnId="{0293DCF7-A7A5-45A6-AF8E-946C949491BA}">
      <dgm:prSet/>
      <dgm:spPr/>
      <dgm:t>
        <a:bodyPr/>
        <a:lstStyle/>
        <a:p>
          <a:endParaRPr lang="en-GB"/>
        </a:p>
      </dgm:t>
    </dgm:pt>
    <dgm:pt modelId="{E2830414-687B-43CB-B64F-0BADDD9ADC79}" type="sibTrans" cxnId="{0293DCF7-A7A5-45A6-AF8E-946C949491BA}">
      <dgm:prSet/>
      <dgm:spPr/>
      <dgm:t>
        <a:bodyPr/>
        <a:lstStyle/>
        <a:p>
          <a:endParaRPr lang="en-GB"/>
        </a:p>
      </dgm:t>
    </dgm:pt>
    <dgm:pt modelId="{AFD407D1-0C02-43A1-B5EB-7D2CCB4566B3}">
      <dgm:prSet/>
      <dgm:spPr>
        <a:solidFill>
          <a:schemeClr val="bg1">
            <a:lumMod val="85000"/>
            <a:alpha val="90000"/>
          </a:schemeClr>
        </a:solidFill>
      </dgm:spPr>
      <dgm:t>
        <a:bodyPr/>
        <a:lstStyle/>
        <a:p>
          <a:r>
            <a:rPr lang="en-GB" dirty="0">
              <a:solidFill>
                <a:schemeClr val="bg1">
                  <a:lumMod val="65000"/>
                </a:schemeClr>
              </a:solidFill>
            </a:rPr>
            <a:t>Approximately 40% of </a:t>
          </a:r>
          <a:r>
            <a:rPr lang="en-GB" b="0" i="0" dirty="0">
              <a:solidFill>
                <a:schemeClr val="bg1">
                  <a:lumMod val="65000"/>
                </a:schemeClr>
              </a:solidFill>
            </a:rPr>
            <a:t>mothers drank alcohol during pregnancy.</a:t>
          </a:r>
          <a:endParaRPr lang="en-GB" dirty="0">
            <a:solidFill>
              <a:schemeClr val="bg1">
                <a:lumMod val="65000"/>
              </a:schemeClr>
            </a:solidFill>
          </a:endParaRPr>
        </a:p>
      </dgm:t>
    </dgm:pt>
    <dgm:pt modelId="{18E28E1F-7BCC-4166-8694-A010F1AD4E6A}" type="parTrans" cxnId="{0C599208-F750-46F3-BFBA-40E228265B5E}">
      <dgm:prSet/>
      <dgm:spPr/>
      <dgm:t>
        <a:bodyPr/>
        <a:lstStyle/>
        <a:p>
          <a:endParaRPr lang="en-GB"/>
        </a:p>
      </dgm:t>
    </dgm:pt>
    <dgm:pt modelId="{076B1147-409F-41A6-A2B0-FF12094D4115}" type="sibTrans" cxnId="{0C599208-F750-46F3-BFBA-40E228265B5E}">
      <dgm:prSet/>
      <dgm:spPr/>
      <dgm:t>
        <a:bodyPr/>
        <a:lstStyle/>
        <a:p>
          <a:endParaRPr lang="en-GB"/>
        </a:p>
      </dgm:t>
    </dgm:pt>
    <dgm:pt modelId="{FE953F28-12A8-4F48-A979-16004F8631B7}">
      <dgm:prSet custT="1"/>
      <dgm:spPr>
        <a:solidFill>
          <a:schemeClr val="tx2"/>
        </a:solidFill>
      </dgm:spPr>
      <dgm:t>
        <a:bodyPr/>
        <a:lstStyle/>
        <a:p>
          <a:r>
            <a:rPr lang="en-GB" sz="1800" dirty="0"/>
            <a:t>Mothers most likely to drink</a:t>
          </a:r>
        </a:p>
      </dgm:t>
    </dgm:pt>
    <dgm:pt modelId="{050C5C24-79E6-4922-8682-FFF2FFD6EF5F}" type="parTrans" cxnId="{EABF0821-51EE-490B-9734-630837C8998C}">
      <dgm:prSet/>
      <dgm:spPr/>
      <dgm:t>
        <a:bodyPr/>
        <a:lstStyle/>
        <a:p>
          <a:endParaRPr lang="en-GB"/>
        </a:p>
      </dgm:t>
    </dgm:pt>
    <dgm:pt modelId="{9881CD6C-5C0B-4CA2-83F3-5207861B085C}" type="sibTrans" cxnId="{EABF0821-51EE-490B-9734-630837C8998C}">
      <dgm:prSet/>
      <dgm:spPr/>
      <dgm:t>
        <a:bodyPr/>
        <a:lstStyle/>
        <a:p>
          <a:endParaRPr lang="en-GB"/>
        </a:p>
      </dgm:t>
    </dgm:pt>
    <dgm:pt modelId="{1DFC7E5F-73D7-47AD-A07D-CA9C34364999}">
      <dgm:prSet custT="1"/>
      <dgm:spPr/>
      <dgm:t>
        <a:bodyPr/>
        <a:lstStyle/>
        <a:p>
          <a:r>
            <a:rPr lang="en-GB" sz="1800" b="0" i="0" dirty="0"/>
            <a:t>Living in England.</a:t>
          </a:r>
          <a:endParaRPr lang="en-GB" sz="1800" dirty="0"/>
        </a:p>
      </dgm:t>
    </dgm:pt>
    <dgm:pt modelId="{BB658FCF-965F-431D-986C-D10399CEE951}" type="parTrans" cxnId="{CB9465EF-66AE-4A30-A11E-FC51A758CE14}">
      <dgm:prSet/>
      <dgm:spPr/>
      <dgm:t>
        <a:bodyPr/>
        <a:lstStyle/>
        <a:p>
          <a:endParaRPr lang="en-GB"/>
        </a:p>
      </dgm:t>
    </dgm:pt>
    <dgm:pt modelId="{ED407E2B-F2DC-4313-BD2C-ACD4C50738C3}" type="sibTrans" cxnId="{CB9465EF-66AE-4A30-A11E-FC51A758CE14}">
      <dgm:prSet/>
      <dgm:spPr/>
      <dgm:t>
        <a:bodyPr/>
        <a:lstStyle/>
        <a:p>
          <a:endParaRPr lang="en-GB"/>
        </a:p>
      </dgm:t>
    </dgm:pt>
    <dgm:pt modelId="{79A2A267-55B9-4712-8290-1BCACB75AE25}">
      <dgm:prSet custT="1"/>
      <dgm:spPr/>
      <dgm:t>
        <a:bodyPr/>
        <a:lstStyle/>
        <a:p>
          <a:r>
            <a:rPr lang="en-GB" sz="1800" b="0" i="0" dirty="0"/>
            <a:t>Aged 35 or over.</a:t>
          </a:r>
          <a:endParaRPr lang="en-GB" sz="1800" dirty="0"/>
        </a:p>
      </dgm:t>
    </dgm:pt>
    <dgm:pt modelId="{93200790-6031-4346-A7CD-D7648C4A4357}" type="parTrans" cxnId="{7FD8E7BE-9DEF-4663-905A-B159FEF2A5DF}">
      <dgm:prSet/>
      <dgm:spPr/>
      <dgm:t>
        <a:bodyPr/>
        <a:lstStyle/>
        <a:p>
          <a:endParaRPr lang="en-GB"/>
        </a:p>
      </dgm:t>
    </dgm:pt>
    <dgm:pt modelId="{6703009A-3A09-4A21-95DE-67C918EE15EC}" type="sibTrans" cxnId="{7FD8E7BE-9DEF-4663-905A-B159FEF2A5DF}">
      <dgm:prSet/>
      <dgm:spPr/>
      <dgm:t>
        <a:bodyPr/>
        <a:lstStyle/>
        <a:p>
          <a:endParaRPr lang="en-GB"/>
        </a:p>
      </dgm:t>
    </dgm:pt>
    <dgm:pt modelId="{A617B3B6-874C-4E9C-BF07-147CAAD12B62}">
      <dgm:prSet custT="1"/>
      <dgm:spPr/>
      <dgm:t>
        <a:bodyPr/>
        <a:lstStyle/>
        <a:p>
          <a:r>
            <a:rPr lang="en-GB" sz="1800" b="0" i="0" dirty="0"/>
            <a:t>From managerial and professional occupations.</a:t>
          </a:r>
          <a:endParaRPr lang="en-GB" sz="1800" dirty="0"/>
        </a:p>
      </dgm:t>
    </dgm:pt>
    <dgm:pt modelId="{11538823-CD3C-4BCC-B7B7-E7985E993F21}" type="parTrans" cxnId="{2C64FC96-6CFA-4013-BAA6-03EC624D9EB5}">
      <dgm:prSet/>
      <dgm:spPr/>
      <dgm:t>
        <a:bodyPr/>
        <a:lstStyle/>
        <a:p>
          <a:endParaRPr lang="en-GB"/>
        </a:p>
      </dgm:t>
    </dgm:pt>
    <dgm:pt modelId="{020071AC-E055-43CA-8E43-147F7517D42A}" type="sibTrans" cxnId="{2C64FC96-6CFA-4013-BAA6-03EC624D9EB5}">
      <dgm:prSet/>
      <dgm:spPr/>
      <dgm:t>
        <a:bodyPr/>
        <a:lstStyle/>
        <a:p>
          <a:endParaRPr lang="en-GB"/>
        </a:p>
      </dgm:t>
    </dgm:pt>
    <dgm:pt modelId="{03F5DD8D-8A56-486A-9D47-F65797249E6B}">
      <dgm:prSet custT="1"/>
      <dgm:spPr/>
      <dgm:t>
        <a:bodyPr/>
        <a:lstStyle/>
        <a:p>
          <a:r>
            <a:rPr lang="en-GB" sz="1800" dirty="0"/>
            <a:t>F</a:t>
          </a:r>
          <a:r>
            <a:rPr lang="en-GB" sz="1800" b="0" i="0" dirty="0"/>
            <a:t>rom a White ethnic background.</a:t>
          </a:r>
          <a:endParaRPr lang="en-GB" sz="1800" dirty="0"/>
        </a:p>
      </dgm:t>
    </dgm:pt>
    <dgm:pt modelId="{8F94CE8C-2706-4B82-AF3F-911B942B145F}" type="parTrans" cxnId="{AC3C5306-E769-4FF2-A39C-CD657A29A8AD}">
      <dgm:prSet/>
      <dgm:spPr/>
      <dgm:t>
        <a:bodyPr/>
        <a:lstStyle/>
        <a:p>
          <a:endParaRPr lang="en-GB"/>
        </a:p>
      </dgm:t>
    </dgm:pt>
    <dgm:pt modelId="{56EDBC56-4F2E-4FEE-A2CA-1C0FE544C007}" type="sibTrans" cxnId="{AC3C5306-E769-4FF2-A39C-CD657A29A8AD}">
      <dgm:prSet/>
      <dgm:spPr/>
      <dgm:t>
        <a:bodyPr/>
        <a:lstStyle/>
        <a:p>
          <a:endParaRPr lang="en-GB"/>
        </a:p>
      </dgm:t>
    </dgm:pt>
    <dgm:pt modelId="{8FA154B8-B04E-4B8D-A642-8664DA0E755F}">
      <dgm:prSet/>
      <dgm:spPr>
        <a:solidFill>
          <a:schemeClr val="bg1"/>
        </a:solidFill>
        <a:ln>
          <a:solidFill>
            <a:schemeClr val="bg1"/>
          </a:solidFill>
        </a:ln>
      </dgm:spPr>
      <dgm:t>
        <a:bodyPr/>
        <a:lstStyle/>
        <a:p>
          <a:r>
            <a:rPr lang="en-GB" dirty="0">
              <a:solidFill>
                <a:schemeClr val="bg1"/>
              </a:solidFill>
            </a:rPr>
            <a:t>Men</a:t>
          </a:r>
        </a:p>
      </dgm:t>
    </dgm:pt>
    <dgm:pt modelId="{7C610F4C-73F2-46E8-B7CD-B8320C24D890}" type="parTrans" cxnId="{BD23DFCC-B11A-430F-BCC9-2E8593838BC3}">
      <dgm:prSet/>
      <dgm:spPr/>
      <dgm:t>
        <a:bodyPr/>
        <a:lstStyle/>
        <a:p>
          <a:endParaRPr lang="en-GB"/>
        </a:p>
      </dgm:t>
    </dgm:pt>
    <dgm:pt modelId="{AC277DA0-30A7-4E9C-9212-37C2A7C0C808}" type="sibTrans" cxnId="{BD23DFCC-B11A-430F-BCC9-2E8593838BC3}">
      <dgm:prSet/>
      <dgm:spPr/>
      <dgm:t>
        <a:bodyPr/>
        <a:lstStyle/>
        <a:p>
          <a:endParaRPr lang="en-GB"/>
        </a:p>
      </dgm:t>
    </dgm:pt>
    <dgm:pt modelId="{81FB5E5A-9738-4CDD-8661-309F31233FF7}">
      <dgm:prSet/>
      <dgm:spPr>
        <a:solidFill>
          <a:schemeClr val="bg1">
            <a:alpha val="90000"/>
          </a:schemeClr>
        </a:solidFill>
        <a:ln>
          <a:solidFill>
            <a:schemeClr val="bg1">
              <a:alpha val="90000"/>
            </a:schemeClr>
          </a:solidFill>
        </a:ln>
      </dgm:spPr>
      <dgm:t>
        <a:bodyPr/>
        <a:lstStyle/>
        <a:p>
          <a:r>
            <a:rPr lang="en-GB" dirty="0">
              <a:solidFill>
                <a:schemeClr val="bg1"/>
              </a:solidFill>
            </a:rPr>
            <a:t>Men are more likely to drink at increasing and higher risk levels. </a:t>
          </a:r>
        </a:p>
      </dgm:t>
    </dgm:pt>
    <dgm:pt modelId="{64FA51F0-6258-43D5-843B-B6ACEA124640}" type="parTrans" cxnId="{0B92A52A-6A59-4432-9CF5-5CD0A9894353}">
      <dgm:prSet/>
      <dgm:spPr/>
      <dgm:t>
        <a:bodyPr/>
        <a:lstStyle/>
        <a:p>
          <a:endParaRPr lang="en-GB"/>
        </a:p>
      </dgm:t>
    </dgm:pt>
    <dgm:pt modelId="{FF52BEC5-4058-472B-8CCC-4C45D01AB91B}" type="sibTrans" cxnId="{0B92A52A-6A59-4432-9CF5-5CD0A9894353}">
      <dgm:prSet/>
      <dgm:spPr/>
      <dgm:t>
        <a:bodyPr/>
        <a:lstStyle/>
        <a:p>
          <a:endParaRPr lang="en-GB"/>
        </a:p>
      </dgm:t>
    </dgm:pt>
    <dgm:pt modelId="{9DB31048-C7A0-4D53-8AEE-887263F21C68}">
      <dgm:prSet/>
      <dgm:spPr>
        <a:solidFill>
          <a:schemeClr val="bg1">
            <a:alpha val="90000"/>
          </a:schemeClr>
        </a:solidFill>
        <a:ln>
          <a:solidFill>
            <a:schemeClr val="bg1">
              <a:alpha val="90000"/>
            </a:schemeClr>
          </a:solidFill>
        </a:ln>
      </dgm:spPr>
      <dgm:t>
        <a:bodyPr/>
        <a:lstStyle/>
        <a:p>
          <a:r>
            <a:rPr lang="en-GB" dirty="0">
              <a:solidFill>
                <a:schemeClr val="bg1"/>
              </a:solidFill>
            </a:rPr>
            <a:t>Is some data suggesting that alcohol may affect sperm and overall vulnerability to FASD.</a:t>
          </a:r>
        </a:p>
      </dgm:t>
    </dgm:pt>
    <dgm:pt modelId="{364E1B70-7A6E-41E2-99B8-2FCBFC6B8ABC}" type="parTrans" cxnId="{28CFC9F8-3E40-4554-8BDF-E0EC4055C2B6}">
      <dgm:prSet/>
      <dgm:spPr/>
      <dgm:t>
        <a:bodyPr/>
        <a:lstStyle/>
        <a:p>
          <a:endParaRPr lang="en-GB"/>
        </a:p>
      </dgm:t>
    </dgm:pt>
    <dgm:pt modelId="{7CB13802-1C95-4D84-ABA7-4C012449C379}" type="sibTrans" cxnId="{28CFC9F8-3E40-4554-8BDF-E0EC4055C2B6}">
      <dgm:prSet/>
      <dgm:spPr/>
      <dgm:t>
        <a:bodyPr/>
        <a:lstStyle/>
        <a:p>
          <a:endParaRPr lang="en-GB"/>
        </a:p>
      </dgm:t>
    </dgm:pt>
    <dgm:pt modelId="{0E43AD12-62E7-472F-B77E-B52AEE9B3CAE}" type="pres">
      <dgm:prSet presAssocID="{B217BDE0-0BBB-4A70-A29A-DD46CD4726E5}" presName="Name0" presStyleCnt="0">
        <dgm:presLayoutVars>
          <dgm:dir/>
          <dgm:animLvl val="lvl"/>
          <dgm:resizeHandles val="exact"/>
        </dgm:presLayoutVars>
      </dgm:prSet>
      <dgm:spPr/>
    </dgm:pt>
    <dgm:pt modelId="{38C895D5-8121-4A4A-91A9-667D7593EB94}" type="pres">
      <dgm:prSet presAssocID="{965602E8-0D4D-4802-89AC-07B6F2F7D970}" presName="composite" presStyleCnt="0"/>
      <dgm:spPr/>
    </dgm:pt>
    <dgm:pt modelId="{7A6D2E7A-ADBC-4BF8-9705-8F343AAE1236}" type="pres">
      <dgm:prSet presAssocID="{965602E8-0D4D-4802-89AC-07B6F2F7D970}" presName="parTx" presStyleLbl="alignNode1" presStyleIdx="0" presStyleCnt="3">
        <dgm:presLayoutVars>
          <dgm:chMax val="0"/>
          <dgm:chPref val="0"/>
          <dgm:bulletEnabled val="1"/>
        </dgm:presLayoutVars>
      </dgm:prSet>
      <dgm:spPr/>
    </dgm:pt>
    <dgm:pt modelId="{12DB85D9-147D-431B-81F2-6F310188A66B}" type="pres">
      <dgm:prSet presAssocID="{965602E8-0D4D-4802-89AC-07B6F2F7D970}" presName="desTx" presStyleLbl="alignAccFollowNode1" presStyleIdx="0" presStyleCnt="3">
        <dgm:presLayoutVars>
          <dgm:bulletEnabled val="1"/>
        </dgm:presLayoutVars>
      </dgm:prSet>
      <dgm:spPr/>
    </dgm:pt>
    <dgm:pt modelId="{BA621E8B-CB2E-4D4B-8825-2AC988A74B80}" type="pres">
      <dgm:prSet presAssocID="{E2830414-687B-43CB-B64F-0BADDD9ADC79}" presName="space" presStyleCnt="0"/>
      <dgm:spPr/>
    </dgm:pt>
    <dgm:pt modelId="{775E3480-0BFB-438C-BD39-AADC3F6EAB9D}" type="pres">
      <dgm:prSet presAssocID="{FE953F28-12A8-4F48-A979-16004F8631B7}" presName="composite" presStyleCnt="0"/>
      <dgm:spPr/>
    </dgm:pt>
    <dgm:pt modelId="{B50593CC-E23D-46F0-97B4-447BD1ECDA32}" type="pres">
      <dgm:prSet presAssocID="{FE953F28-12A8-4F48-A979-16004F8631B7}" presName="parTx" presStyleLbl="alignNode1" presStyleIdx="1" presStyleCnt="3">
        <dgm:presLayoutVars>
          <dgm:chMax val="0"/>
          <dgm:chPref val="0"/>
          <dgm:bulletEnabled val="1"/>
        </dgm:presLayoutVars>
      </dgm:prSet>
      <dgm:spPr/>
    </dgm:pt>
    <dgm:pt modelId="{52D48FE0-51CD-43AA-95B3-BF9F353D148D}" type="pres">
      <dgm:prSet presAssocID="{FE953F28-12A8-4F48-A979-16004F8631B7}" presName="desTx" presStyleLbl="alignAccFollowNode1" presStyleIdx="1" presStyleCnt="3">
        <dgm:presLayoutVars>
          <dgm:bulletEnabled val="1"/>
        </dgm:presLayoutVars>
      </dgm:prSet>
      <dgm:spPr/>
    </dgm:pt>
    <dgm:pt modelId="{6867CD14-0537-4816-A5B7-07FF8AF02993}" type="pres">
      <dgm:prSet presAssocID="{9881CD6C-5C0B-4CA2-83F3-5207861B085C}" presName="space" presStyleCnt="0"/>
      <dgm:spPr/>
    </dgm:pt>
    <dgm:pt modelId="{0E4246A7-2948-4565-9F6A-4F955EA21D72}" type="pres">
      <dgm:prSet presAssocID="{8FA154B8-B04E-4B8D-A642-8664DA0E755F}" presName="composite" presStyleCnt="0"/>
      <dgm:spPr/>
    </dgm:pt>
    <dgm:pt modelId="{BD6CBB04-9EF0-44A7-8559-78E19A1975AA}" type="pres">
      <dgm:prSet presAssocID="{8FA154B8-B04E-4B8D-A642-8664DA0E755F}" presName="parTx" presStyleLbl="alignNode1" presStyleIdx="2" presStyleCnt="3">
        <dgm:presLayoutVars>
          <dgm:chMax val="0"/>
          <dgm:chPref val="0"/>
          <dgm:bulletEnabled val="1"/>
        </dgm:presLayoutVars>
      </dgm:prSet>
      <dgm:spPr/>
    </dgm:pt>
    <dgm:pt modelId="{D174068C-49AC-426C-952C-0F67B8A0B41A}" type="pres">
      <dgm:prSet presAssocID="{8FA154B8-B04E-4B8D-A642-8664DA0E755F}" presName="desTx" presStyleLbl="alignAccFollowNode1" presStyleIdx="2" presStyleCnt="3">
        <dgm:presLayoutVars>
          <dgm:bulletEnabled val="1"/>
        </dgm:presLayoutVars>
      </dgm:prSet>
      <dgm:spPr/>
    </dgm:pt>
  </dgm:ptLst>
  <dgm:cxnLst>
    <dgm:cxn modelId="{AC3C5306-E769-4FF2-A39C-CD657A29A8AD}" srcId="{FE953F28-12A8-4F48-A979-16004F8631B7}" destId="{03F5DD8D-8A56-486A-9D47-F65797249E6B}" srcOrd="3" destOrd="0" parTransId="{8F94CE8C-2706-4B82-AF3F-911B942B145F}" sibTransId="{56EDBC56-4F2E-4FEE-A2CA-1C0FE544C007}"/>
    <dgm:cxn modelId="{0C599208-F750-46F3-BFBA-40E228265B5E}" srcId="{965602E8-0D4D-4802-89AC-07B6F2F7D970}" destId="{AFD407D1-0C02-43A1-B5EB-7D2CCB4566B3}" srcOrd="0" destOrd="0" parTransId="{18E28E1F-7BCC-4166-8694-A010F1AD4E6A}" sibTransId="{076B1147-409F-41A6-A2B0-FF12094D4115}"/>
    <dgm:cxn modelId="{9E94891E-4324-4004-9BA8-50A8E082F023}" type="presOf" srcId="{9DB31048-C7A0-4D53-8AEE-887263F21C68}" destId="{D174068C-49AC-426C-952C-0F67B8A0B41A}" srcOrd="0" destOrd="1" presId="urn:microsoft.com/office/officeart/2005/8/layout/hList1"/>
    <dgm:cxn modelId="{EABF0821-51EE-490B-9734-630837C8998C}" srcId="{B217BDE0-0BBB-4A70-A29A-DD46CD4726E5}" destId="{FE953F28-12A8-4F48-A979-16004F8631B7}" srcOrd="1" destOrd="0" parTransId="{050C5C24-79E6-4922-8682-FFF2FFD6EF5F}" sibTransId="{9881CD6C-5C0B-4CA2-83F3-5207861B085C}"/>
    <dgm:cxn modelId="{0B92A52A-6A59-4432-9CF5-5CD0A9894353}" srcId="{8FA154B8-B04E-4B8D-A642-8664DA0E755F}" destId="{81FB5E5A-9738-4CDD-8661-309F31233FF7}" srcOrd="0" destOrd="0" parTransId="{64FA51F0-6258-43D5-843B-B6ACEA124640}" sibTransId="{FF52BEC5-4058-472B-8CCC-4C45D01AB91B}"/>
    <dgm:cxn modelId="{D860A931-1E17-4758-80FE-5F2E5CEE615E}" type="presOf" srcId="{A617B3B6-874C-4E9C-BF07-147CAAD12B62}" destId="{52D48FE0-51CD-43AA-95B3-BF9F353D148D}" srcOrd="0" destOrd="2" presId="urn:microsoft.com/office/officeart/2005/8/layout/hList1"/>
    <dgm:cxn modelId="{C2E88C3A-9965-4B9B-86CF-C1642E69F37B}" type="presOf" srcId="{AFD407D1-0C02-43A1-B5EB-7D2CCB4566B3}" destId="{12DB85D9-147D-431B-81F2-6F310188A66B}" srcOrd="0" destOrd="0" presId="urn:microsoft.com/office/officeart/2005/8/layout/hList1"/>
    <dgm:cxn modelId="{8154FB5B-C28C-4835-B133-E18B6FB6669F}" type="presOf" srcId="{03F5DD8D-8A56-486A-9D47-F65797249E6B}" destId="{52D48FE0-51CD-43AA-95B3-BF9F353D148D}" srcOrd="0" destOrd="3" presId="urn:microsoft.com/office/officeart/2005/8/layout/hList1"/>
    <dgm:cxn modelId="{28EC0A45-E875-4972-BA81-3D587C7F37F6}" type="presOf" srcId="{81FB5E5A-9738-4CDD-8661-309F31233FF7}" destId="{D174068C-49AC-426C-952C-0F67B8A0B41A}" srcOrd="0" destOrd="0" presId="urn:microsoft.com/office/officeart/2005/8/layout/hList1"/>
    <dgm:cxn modelId="{18E7A04D-C628-4127-B897-96E4FC6D0099}" type="presOf" srcId="{965602E8-0D4D-4802-89AC-07B6F2F7D970}" destId="{7A6D2E7A-ADBC-4BF8-9705-8F343AAE1236}" srcOrd="0" destOrd="0" presId="urn:microsoft.com/office/officeart/2005/8/layout/hList1"/>
    <dgm:cxn modelId="{D295BC5A-4491-4FE3-A9ED-FE822B8FDD2B}" type="presOf" srcId="{FE953F28-12A8-4F48-A979-16004F8631B7}" destId="{B50593CC-E23D-46F0-97B4-447BD1ECDA32}" srcOrd="0" destOrd="0" presId="urn:microsoft.com/office/officeart/2005/8/layout/hList1"/>
    <dgm:cxn modelId="{8919BE90-C5F5-48B4-8A39-D190E4372BF4}" type="presOf" srcId="{8FA154B8-B04E-4B8D-A642-8664DA0E755F}" destId="{BD6CBB04-9EF0-44A7-8559-78E19A1975AA}" srcOrd="0" destOrd="0" presId="urn:microsoft.com/office/officeart/2005/8/layout/hList1"/>
    <dgm:cxn modelId="{2C64FC96-6CFA-4013-BAA6-03EC624D9EB5}" srcId="{FE953F28-12A8-4F48-A979-16004F8631B7}" destId="{A617B3B6-874C-4E9C-BF07-147CAAD12B62}" srcOrd="2" destOrd="0" parTransId="{11538823-CD3C-4BCC-B7B7-E7985E993F21}" sibTransId="{020071AC-E055-43CA-8E43-147F7517D42A}"/>
    <dgm:cxn modelId="{7FD8E7BE-9DEF-4663-905A-B159FEF2A5DF}" srcId="{FE953F28-12A8-4F48-A979-16004F8631B7}" destId="{79A2A267-55B9-4712-8290-1BCACB75AE25}" srcOrd="1" destOrd="0" parTransId="{93200790-6031-4346-A7CD-D7648C4A4357}" sibTransId="{6703009A-3A09-4A21-95DE-67C918EE15EC}"/>
    <dgm:cxn modelId="{BD23DFCC-B11A-430F-BCC9-2E8593838BC3}" srcId="{B217BDE0-0BBB-4A70-A29A-DD46CD4726E5}" destId="{8FA154B8-B04E-4B8D-A642-8664DA0E755F}" srcOrd="2" destOrd="0" parTransId="{7C610F4C-73F2-46E8-B7CD-B8320C24D890}" sibTransId="{AC277DA0-30A7-4E9C-9212-37C2A7C0C808}"/>
    <dgm:cxn modelId="{4E69BADD-7D50-4C36-A9A0-64A91A2215BF}" type="presOf" srcId="{B217BDE0-0BBB-4A70-A29A-DD46CD4726E5}" destId="{0E43AD12-62E7-472F-B77E-B52AEE9B3CAE}" srcOrd="0" destOrd="0" presId="urn:microsoft.com/office/officeart/2005/8/layout/hList1"/>
    <dgm:cxn modelId="{5E1E73E2-15F7-4A79-8D9D-7EC5A20611F6}" type="presOf" srcId="{79A2A267-55B9-4712-8290-1BCACB75AE25}" destId="{52D48FE0-51CD-43AA-95B3-BF9F353D148D}" srcOrd="0" destOrd="1" presId="urn:microsoft.com/office/officeart/2005/8/layout/hList1"/>
    <dgm:cxn modelId="{CB9465EF-66AE-4A30-A11E-FC51A758CE14}" srcId="{FE953F28-12A8-4F48-A979-16004F8631B7}" destId="{1DFC7E5F-73D7-47AD-A07D-CA9C34364999}" srcOrd="0" destOrd="0" parTransId="{BB658FCF-965F-431D-986C-D10399CEE951}" sibTransId="{ED407E2B-F2DC-4313-BD2C-ACD4C50738C3}"/>
    <dgm:cxn modelId="{FAAEAEF2-B609-49B2-96A3-A36FE39D2711}" type="presOf" srcId="{1DFC7E5F-73D7-47AD-A07D-CA9C34364999}" destId="{52D48FE0-51CD-43AA-95B3-BF9F353D148D}" srcOrd="0" destOrd="0" presId="urn:microsoft.com/office/officeart/2005/8/layout/hList1"/>
    <dgm:cxn modelId="{0293DCF7-A7A5-45A6-AF8E-946C949491BA}" srcId="{B217BDE0-0BBB-4A70-A29A-DD46CD4726E5}" destId="{965602E8-0D4D-4802-89AC-07B6F2F7D970}" srcOrd="0" destOrd="0" parTransId="{9F587406-045D-4800-A204-3113B294E1EA}" sibTransId="{E2830414-687B-43CB-B64F-0BADDD9ADC79}"/>
    <dgm:cxn modelId="{28CFC9F8-3E40-4554-8BDF-E0EC4055C2B6}" srcId="{8FA154B8-B04E-4B8D-A642-8664DA0E755F}" destId="{9DB31048-C7A0-4D53-8AEE-887263F21C68}" srcOrd="1" destOrd="0" parTransId="{364E1B70-7A6E-41E2-99B8-2FCBFC6B8ABC}" sibTransId="{7CB13802-1C95-4D84-ABA7-4C012449C379}"/>
    <dgm:cxn modelId="{4347939F-5C8E-4209-8A03-12572905D750}" type="presParOf" srcId="{0E43AD12-62E7-472F-B77E-B52AEE9B3CAE}" destId="{38C895D5-8121-4A4A-91A9-667D7593EB94}" srcOrd="0" destOrd="0" presId="urn:microsoft.com/office/officeart/2005/8/layout/hList1"/>
    <dgm:cxn modelId="{7BDD72F4-1B66-43DF-99B0-6EB17BD4E4B9}" type="presParOf" srcId="{38C895D5-8121-4A4A-91A9-667D7593EB94}" destId="{7A6D2E7A-ADBC-4BF8-9705-8F343AAE1236}" srcOrd="0" destOrd="0" presId="urn:microsoft.com/office/officeart/2005/8/layout/hList1"/>
    <dgm:cxn modelId="{04DFE599-58D2-49B9-BF3D-BC3D0BA1EBA9}" type="presParOf" srcId="{38C895D5-8121-4A4A-91A9-667D7593EB94}" destId="{12DB85D9-147D-431B-81F2-6F310188A66B}" srcOrd="1" destOrd="0" presId="urn:microsoft.com/office/officeart/2005/8/layout/hList1"/>
    <dgm:cxn modelId="{BF4F1C76-C073-47C7-BE47-F6351D7AE1AE}" type="presParOf" srcId="{0E43AD12-62E7-472F-B77E-B52AEE9B3CAE}" destId="{BA621E8B-CB2E-4D4B-8825-2AC988A74B80}" srcOrd="1" destOrd="0" presId="urn:microsoft.com/office/officeart/2005/8/layout/hList1"/>
    <dgm:cxn modelId="{2D5D9A24-3923-4C7D-8663-9C77A116C629}" type="presParOf" srcId="{0E43AD12-62E7-472F-B77E-B52AEE9B3CAE}" destId="{775E3480-0BFB-438C-BD39-AADC3F6EAB9D}" srcOrd="2" destOrd="0" presId="urn:microsoft.com/office/officeart/2005/8/layout/hList1"/>
    <dgm:cxn modelId="{2D486231-3BFC-41B9-8BC6-73315A97A94F}" type="presParOf" srcId="{775E3480-0BFB-438C-BD39-AADC3F6EAB9D}" destId="{B50593CC-E23D-46F0-97B4-447BD1ECDA32}" srcOrd="0" destOrd="0" presId="urn:microsoft.com/office/officeart/2005/8/layout/hList1"/>
    <dgm:cxn modelId="{0430228A-5B81-431A-B02E-896534EE5CB0}" type="presParOf" srcId="{775E3480-0BFB-438C-BD39-AADC3F6EAB9D}" destId="{52D48FE0-51CD-43AA-95B3-BF9F353D148D}" srcOrd="1" destOrd="0" presId="urn:microsoft.com/office/officeart/2005/8/layout/hList1"/>
    <dgm:cxn modelId="{C94ED351-2C2A-4B8B-B894-7505DA82E646}" type="presParOf" srcId="{0E43AD12-62E7-472F-B77E-B52AEE9B3CAE}" destId="{6867CD14-0537-4816-A5B7-07FF8AF02993}" srcOrd="3" destOrd="0" presId="urn:microsoft.com/office/officeart/2005/8/layout/hList1"/>
    <dgm:cxn modelId="{0F5182C4-5D88-40EF-87AC-886C4A914E2D}" type="presParOf" srcId="{0E43AD12-62E7-472F-B77E-B52AEE9B3CAE}" destId="{0E4246A7-2948-4565-9F6A-4F955EA21D72}" srcOrd="4" destOrd="0" presId="urn:microsoft.com/office/officeart/2005/8/layout/hList1"/>
    <dgm:cxn modelId="{21D50DC8-DE6A-4952-8BB9-EB34679336DF}" type="presParOf" srcId="{0E4246A7-2948-4565-9F6A-4F955EA21D72}" destId="{BD6CBB04-9EF0-44A7-8559-78E19A1975AA}" srcOrd="0" destOrd="0" presId="urn:microsoft.com/office/officeart/2005/8/layout/hList1"/>
    <dgm:cxn modelId="{61383131-6CEA-4009-9568-309318653729}" type="presParOf" srcId="{0E4246A7-2948-4565-9F6A-4F955EA21D72}" destId="{D174068C-49AC-426C-952C-0F67B8A0B41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17BDE0-0BBB-4A70-A29A-DD46CD4726E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965602E8-0D4D-4802-89AC-07B6F2F7D970}">
      <dgm:prSet/>
      <dgm:spPr>
        <a:solidFill>
          <a:schemeClr val="bg1">
            <a:lumMod val="85000"/>
          </a:schemeClr>
        </a:solidFill>
        <a:ln>
          <a:solidFill>
            <a:schemeClr val="bg1"/>
          </a:solidFill>
        </a:ln>
      </dgm:spPr>
      <dgm:t>
        <a:bodyPr/>
        <a:lstStyle/>
        <a:p>
          <a:r>
            <a:rPr lang="en-GB" dirty="0">
              <a:solidFill>
                <a:schemeClr val="bg1">
                  <a:lumMod val="65000"/>
                </a:schemeClr>
              </a:solidFill>
            </a:rPr>
            <a:t>Prevalence</a:t>
          </a:r>
        </a:p>
      </dgm:t>
    </dgm:pt>
    <dgm:pt modelId="{9F587406-045D-4800-A204-3113B294E1EA}" type="parTrans" cxnId="{0293DCF7-A7A5-45A6-AF8E-946C949491BA}">
      <dgm:prSet/>
      <dgm:spPr/>
      <dgm:t>
        <a:bodyPr/>
        <a:lstStyle/>
        <a:p>
          <a:endParaRPr lang="en-GB"/>
        </a:p>
      </dgm:t>
    </dgm:pt>
    <dgm:pt modelId="{E2830414-687B-43CB-B64F-0BADDD9ADC79}" type="sibTrans" cxnId="{0293DCF7-A7A5-45A6-AF8E-946C949491BA}">
      <dgm:prSet/>
      <dgm:spPr/>
      <dgm:t>
        <a:bodyPr/>
        <a:lstStyle/>
        <a:p>
          <a:endParaRPr lang="en-GB"/>
        </a:p>
      </dgm:t>
    </dgm:pt>
    <dgm:pt modelId="{AFD407D1-0C02-43A1-B5EB-7D2CCB4566B3}">
      <dgm:prSet/>
      <dgm:spPr>
        <a:solidFill>
          <a:schemeClr val="bg1">
            <a:lumMod val="85000"/>
            <a:alpha val="90000"/>
          </a:schemeClr>
        </a:solidFill>
      </dgm:spPr>
      <dgm:t>
        <a:bodyPr/>
        <a:lstStyle/>
        <a:p>
          <a:r>
            <a:rPr lang="en-GB" dirty="0">
              <a:solidFill>
                <a:schemeClr val="bg1">
                  <a:lumMod val="65000"/>
                </a:schemeClr>
              </a:solidFill>
            </a:rPr>
            <a:t>Approximately 40% of </a:t>
          </a:r>
          <a:r>
            <a:rPr lang="en-GB" b="0" i="0" dirty="0">
              <a:solidFill>
                <a:schemeClr val="bg1">
                  <a:lumMod val="65000"/>
                </a:schemeClr>
              </a:solidFill>
            </a:rPr>
            <a:t>mothers drank alcohol during pregnancy.</a:t>
          </a:r>
          <a:endParaRPr lang="en-GB" dirty="0">
            <a:solidFill>
              <a:schemeClr val="bg1">
                <a:lumMod val="65000"/>
              </a:schemeClr>
            </a:solidFill>
          </a:endParaRPr>
        </a:p>
      </dgm:t>
    </dgm:pt>
    <dgm:pt modelId="{18E28E1F-7BCC-4166-8694-A010F1AD4E6A}" type="parTrans" cxnId="{0C599208-F750-46F3-BFBA-40E228265B5E}">
      <dgm:prSet/>
      <dgm:spPr/>
      <dgm:t>
        <a:bodyPr/>
        <a:lstStyle/>
        <a:p>
          <a:endParaRPr lang="en-GB"/>
        </a:p>
      </dgm:t>
    </dgm:pt>
    <dgm:pt modelId="{076B1147-409F-41A6-A2B0-FF12094D4115}" type="sibTrans" cxnId="{0C599208-F750-46F3-BFBA-40E228265B5E}">
      <dgm:prSet/>
      <dgm:spPr/>
      <dgm:t>
        <a:bodyPr/>
        <a:lstStyle/>
        <a:p>
          <a:endParaRPr lang="en-GB"/>
        </a:p>
      </dgm:t>
    </dgm:pt>
    <dgm:pt modelId="{FE953F28-12A8-4F48-A979-16004F8631B7}">
      <dgm:prSet/>
      <dgm:spPr>
        <a:solidFill>
          <a:schemeClr val="bg1">
            <a:lumMod val="85000"/>
          </a:schemeClr>
        </a:solidFill>
        <a:ln>
          <a:solidFill>
            <a:schemeClr val="bg1"/>
          </a:solidFill>
        </a:ln>
      </dgm:spPr>
      <dgm:t>
        <a:bodyPr/>
        <a:lstStyle/>
        <a:p>
          <a:r>
            <a:rPr lang="en-GB" dirty="0">
              <a:solidFill>
                <a:schemeClr val="bg1">
                  <a:lumMod val="65000"/>
                </a:schemeClr>
              </a:solidFill>
            </a:rPr>
            <a:t>Mothers most likely to drink</a:t>
          </a:r>
        </a:p>
      </dgm:t>
    </dgm:pt>
    <dgm:pt modelId="{050C5C24-79E6-4922-8682-FFF2FFD6EF5F}" type="parTrans" cxnId="{EABF0821-51EE-490B-9734-630837C8998C}">
      <dgm:prSet/>
      <dgm:spPr/>
      <dgm:t>
        <a:bodyPr/>
        <a:lstStyle/>
        <a:p>
          <a:endParaRPr lang="en-GB"/>
        </a:p>
      </dgm:t>
    </dgm:pt>
    <dgm:pt modelId="{9881CD6C-5C0B-4CA2-83F3-5207861B085C}" type="sibTrans" cxnId="{EABF0821-51EE-490B-9734-630837C8998C}">
      <dgm:prSet/>
      <dgm:spPr/>
      <dgm:t>
        <a:bodyPr/>
        <a:lstStyle/>
        <a:p>
          <a:endParaRPr lang="en-GB"/>
        </a:p>
      </dgm:t>
    </dgm:pt>
    <dgm:pt modelId="{1DFC7E5F-73D7-47AD-A07D-CA9C34364999}">
      <dgm:prSet/>
      <dgm:spPr>
        <a:solidFill>
          <a:schemeClr val="bg1">
            <a:lumMod val="85000"/>
            <a:alpha val="90000"/>
          </a:schemeClr>
        </a:solidFill>
      </dgm:spPr>
      <dgm:t>
        <a:bodyPr/>
        <a:lstStyle/>
        <a:p>
          <a:r>
            <a:rPr lang="en-GB" b="0" i="0" dirty="0">
              <a:solidFill>
                <a:schemeClr val="bg1">
                  <a:lumMod val="65000"/>
                </a:schemeClr>
              </a:solidFill>
            </a:rPr>
            <a:t>Living in England.</a:t>
          </a:r>
          <a:endParaRPr lang="en-GB" dirty="0">
            <a:solidFill>
              <a:schemeClr val="bg1">
                <a:lumMod val="65000"/>
              </a:schemeClr>
            </a:solidFill>
          </a:endParaRPr>
        </a:p>
      </dgm:t>
    </dgm:pt>
    <dgm:pt modelId="{BB658FCF-965F-431D-986C-D10399CEE951}" type="parTrans" cxnId="{CB9465EF-66AE-4A30-A11E-FC51A758CE14}">
      <dgm:prSet/>
      <dgm:spPr/>
      <dgm:t>
        <a:bodyPr/>
        <a:lstStyle/>
        <a:p>
          <a:endParaRPr lang="en-GB"/>
        </a:p>
      </dgm:t>
    </dgm:pt>
    <dgm:pt modelId="{ED407E2B-F2DC-4313-BD2C-ACD4C50738C3}" type="sibTrans" cxnId="{CB9465EF-66AE-4A30-A11E-FC51A758CE14}">
      <dgm:prSet/>
      <dgm:spPr/>
      <dgm:t>
        <a:bodyPr/>
        <a:lstStyle/>
        <a:p>
          <a:endParaRPr lang="en-GB"/>
        </a:p>
      </dgm:t>
    </dgm:pt>
    <dgm:pt modelId="{79A2A267-55B9-4712-8290-1BCACB75AE25}">
      <dgm:prSet/>
      <dgm:spPr>
        <a:solidFill>
          <a:schemeClr val="bg1">
            <a:lumMod val="85000"/>
            <a:alpha val="90000"/>
          </a:schemeClr>
        </a:solidFill>
      </dgm:spPr>
      <dgm:t>
        <a:bodyPr/>
        <a:lstStyle/>
        <a:p>
          <a:r>
            <a:rPr lang="en-GB" b="0" i="0" dirty="0">
              <a:solidFill>
                <a:schemeClr val="bg1">
                  <a:lumMod val="65000"/>
                </a:schemeClr>
              </a:solidFill>
            </a:rPr>
            <a:t>Aged 35 or over.</a:t>
          </a:r>
          <a:endParaRPr lang="en-GB" dirty="0">
            <a:solidFill>
              <a:schemeClr val="bg1">
                <a:lumMod val="65000"/>
              </a:schemeClr>
            </a:solidFill>
          </a:endParaRPr>
        </a:p>
      </dgm:t>
    </dgm:pt>
    <dgm:pt modelId="{93200790-6031-4346-A7CD-D7648C4A4357}" type="parTrans" cxnId="{7FD8E7BE-9DEF-4663-905A-B159FEF2A5DF}">
      <dgm:prSet/>
      <dgm:spPr/>
      <dgm:t>
        <a:bodyPr/>
        <a:lstStyle/>
        <a:p>
          <a:endParaRPr lang="en-GB"/>
        </a:p>
      </dgm:t>
    </dgm:pt>
    <dgm:pt modelId="{6703009A-3A09-4A21-95DE-67C918EE15EC}" type="sibTrans" cxnId="{7FD8E7BE-9DEF-4663-905A-B159FEF2A5DF}">
      <dgm:prSet/>
      <dgm:spPr/>
      <dgm:t>
        <a:bodyPr/>
        <a:lstStyle/>
        <a:p>
          <a:endParaRPr lang="en-GB"/>
        </a:p>
      </dgm:t>
    </dgm:pt>
    <dgm:pt modelId="{A617B3B6-874C-4E9C-BF07-147CAAD12B62}">
      <dgm:prSet/>
      <dgm:spPr>
        <a:solidFill>
          <a:schemeClr val="bg1">
            <a:lumMod val="85000"/>
            <a:alpha val="90000"/>
          </a:schemeClr>
        </a:solidFill>
      </dgm:spPr>
      <dgm:t>
        <a:bodyPr/>
        <a:lstStyle/>
        <a:p>
          <a:r>
            <a:rPr lang="en-GB" b="0" i="0" dirty="0">
              <a:solidFill>
                <a:schemeClr val="bg1">
                  <a:lumMod val="65000"/>
                </a:schemeClr>
              </a:solidFill>
            </a:rPr>
            <a:t>From managerial and professional occupations.</a:t>
          </a:r>
          <a:endParaRPr lang="en-GB" dirty="0">
            <a:solidFill>
              <a:schemeClr val="bg1">
                <a:lumMod val="65000"/>
              </a:schemeClr>
            </a:solidFill>
          </a:endParaRPr>
        </a:p>
      </dgm:t>
    </dgm:pt>
    <dgm:pt modelId="{11538823-CD3C-4BCC-B7B7-E7985E993F21}" type="parTrans" cxnId="{2C64FC96-6CFA-4013-BAA6-03EC624D9EB5}">
      <dgm:prSet/>
      <dgm:spPr/>
      <dgm:t>
        <a:bodyPr/>
        <a:lstStyle/>
        <a:p>
          <a:endParaRPr lang="en-GB"/>
        </a:p>
      </dgm:t>
    </dgm:pt>
    <dgm:pt modelId="{020071AC-E055-43CA-8E43-147F7517D42A}" type="sibTrans" cxnId="{2C64FC96-6CFA-4013-BAA6-03EC624D9EB5}">
      <dgm:prSet/>
      <dgm:spPr/>
      <dgm:t>
        <a:bodyPr/>
        <a:lstStyle/>
        <a:p>
          <a:endParaRPr lang="en-GB"/>
        </a:p>
      </dgm:t>
    </dgm:pt>
    <dgm:pt modelId="{03F5DD8D-8A56-486A-9D47-F65797249E6B}">
      <dgm:prSet/>
      <dgm:spPr>
        <a:solidFill>
          <a:schemeClr val="bg1">
            <a:lumMod val="85000"/>
            <a:alpha val="90000"/>
          </a:schemeClr>
        </a:solidFill>
      </dgm:spPr>
      <dgm:t>
        <a:bodyPr/>
        <a:lstStyle/>
        <a:p>
          <a:r>
            <a:rPr lang="en-GB" dirty="0">
              <a:solidFill>
                <a:schemeClr val="bg1">
                  <a:lumMod val="65000"/>
                </a:schemeClr>
              </a:solidFill>
            </a:rPr>
            <a:t>F</a:t>
          </a:r>
          <a:r>
            <a:rPr lang="en-GB" b="0" i="0" dirty="0">
              <a:solidFill>
                <a:schemeClr val="bg1">
                  <a:lumMod val="65000"/>
                </a:schemeClr>
              </a:solidFill>
            </a:rPr>
            <a:t>rom a White ethnic background.</a:t>
          </a:r>
          <a:endParaRPr lang="en-GB" dirty="0">
            <a:solidFill>
              <a:schemeClr val="bg1">
                <a:lumMod val="65000"/>
              </a:schemeClr>
            </a:solidFill>
          </a:endParaRPr>
        </a:p>
      </dgm:t>
    </dgm:pt>
    <dgm:pt modelId="{8F94CE8C-2706-4B82-AF3F-911B942B145F}" type="parTrans" cxnId="{AC3C5306-E769-4FF2-A39C-CD657A29A8AD}">
      <dgm:prSet/>
      <dgm:spPr/>
      <dgm:t>
        <a:bodyPr/>
        <a:lstStyle/>
        <a:p>
          <a:endParaRPr lang="en-GB"/>
        </a:p>
      </dgm:t>
    </dgm:pt>
    <dgm:pt modelId="{56EDBC56-4F2E-4FEE-A2CA-1C0FE544C007}" type="sibTrans" cxnId="{AC3C5306-E769-4FF2-A39C-CD657A29A8AD}">
      <dgm:prSet/>
      <dgm:spPr/>
      <dgm:t>
        <a:bodyPr/>
        <a:lstStyle/>
        <a:p>
          <a:endParaRPr lang="en-GB"/>
        </a:p>
      </dgm:t>
    </dgm:pt>
    <dgm:pt modelId="{8FA154B8-B04E-4B8D-A642-8664DA0E755F}">
      <dgm:prSet/>
      <dgm:spPr>
        <a:solidFill>
          <a:schemeClr val="tx2"/>
        </a:solidFill>
      </dgm:spPr>
      <dgm:t>
        <a:bodyPr/>
        <a:lstStyle/>
        <a:p>
          <a:r>
            <a:rPr lang="en-GB" dirty="0"/>
            <a:t>Men</a:t>
          </a:r>
        </a:p>
      </dgm:t>
    </dgm:pt>
    <dgm:pt modelId="{7C610F4C-73F2-46E8-B7CD-B8320C24D890}" type="parTrans" cxnId="{BD23DFCC-B11A-430F-BCC9-2E8593838BC3}">
      <dgm:prSet/>
      <dgm:spPr/>
      <dgm:t>
        <a:bodyPr/>
        <a:lstStyle/>
        <a:p>
          <a:endParaRPr lang="en-GB"/>
        </a:p>
      </dgm:t>
    </dgm:pt>
    <dgm:pt modelId="{AC277DA0-30A7-4E9C-9212-37C2A7C0C808}" type="sibTrans" cxnId="{BD23DFCC-B11A-430F-BCC9-2E8593838BC3}">
      <dgm:prSet/>
      <dgm:spPr/>
      <dgm:t>
        <a:bodyPr/>
        <a:lstStyle/>
        <a:p>
          <a:endParaRPr lang="en-GB"/>
        </a:p>
      </dgm:t>
    </dgm:pt>
    <dgm:pt modelId="{81FB5E5A-9738-4CDD-8661-309F31233FF7}">
      <dgm:prSet custT="1"/>
      <dgm:spPr/>
      <dgm:t>
        <a:bodyPr/>
        <a:lstStyle/>
        <a:p>
          <a:r>
            <a:rPr lang="en-GB" sz="1800" dirty="0"/>
            <a:t>Men are more likely to drink at increasing and higher risk levels. </a:t>
          </a:r>
        </a:p>
      </dgm:t>
    </dgm:pt>
    <dgm:pt modelId="{64FA51F0-6258-43D5-843B-B6ACEA124640}" type="parTrans" cxnId="{0B92A52A-6A59-4432-9CF5-5CD0A9894353}">
      <dgm:prSet/>
      <dgm:spPr/>
      <dgm:t>
        <a:bodyPr/>
        <a:lstStyle/>
        <a:p>
          <a:endParaRPr lang="en-GB"/>
        </a:p>
      </dgm:t>
    </dgm:pt>
    <dgm:pt modelId="{FF52BEC5-4058-472B-8CCC-4C45D01AB91B}" type="sibTrans" cxnId="{0B92A52A-6A59-4432-9CF5-5CD0A9894353}">
      <dgm:prSet/>
      <dgm:spPr/>
      <dgm:t>
        <a:bodyPr/>
        <a:lstStyle/>
        <a:p>
          <a:endParaRPr lang="en-GB"/>
        </a:p>
      </dgm:t>
    </dgm:pt>
    <dgm:pt modelId="{9DB31048-C7A0-4D53-8AEE-887263F21C68}">
      <dgm:prSet custT="1"/>
      <dgm:spPr/>
      <dgm:t>
        <a:bodyPr/>
        <a:lstStyle/>
        <a:p>
          <a:r>
            <a:rPr lang="en-GB" sz="1800" dirty="0"/>
            <a:t>Is some data suggesting that alcohol may affect sperm and overall vulnerability to FASD.</a:t>
          </a:r>
        </a:p>
      </dgm:t>
    </dgm:pt>
    <dgm:pt modelId="{364E1B70-7A6E-41E2-99B8-2FCBFC6B8ABC}" type="parTrans" cxnId="{28CFC9F8-3E40-4554-8BDF-E0EC4055C2B6}">
      <dgm:prSet/>
      <dgm:spPr/>
      <dgm:t>
        <a:bodyPr/>
        <a:lstStyle/>
        <a:p>
          <a:endParaRPr lang="en-GB"/>
        </a:p>
      </dgm:t>
    </dgm:pt>
    <dgm:pt modelId="{7CB13802-1C95-4D84-ABA7-4C012449C379}" type="sibTrans" cxnId="{28CFC9F8-3E40-4554-8BDF-E0EC4055C2B6}">
      <dgm:prSet/>
      <dgm:spPr/>
      <dgm:t>
        <a:bodyPr/>
        <a:lstStyle/>
        <a:p>
          <a:endParaRPr lang="en-GB"/>
        </a:p>
      </dgm:t>
    </dgm:pt>
    <dgm:pt modelId="{0E43AD12-62E7-472F-B77E-B52AEE9B3CAE}" type="pres">
      <dgm:prSet presAssocID="{B217BDE0-0BBB-4A70-A29A-DD46CD4726E5}" presName="Name0" presStyleCnt="0">
        <dgm:presLayoutVars>
          <dgm:dir/>
          <dgm:animLvl val="lvl"/>
          <dgm:resizeHandles val="exact"/>
        </dgm:presLayoutVars>
      </dgm:prSet>
      <dgm:spPr/>
    </dgm:pt>
    <dgm:pt modelId="{38C895D5-8121-4A4A-91A9-667D7593EB94}" type="pres">
      <dgm:prSet presAssocID="{965602E8-0D4D-4802-89AC-07B6F2F7D970}" presName="composite" presStyleCnt="0"/>
      <dgm:spPr/>
    </dgm:pt>
    <dgm:pt modelId="{7A6D2E7A-ADBC-4BF8-9705-8F343AAE1236}" type="pres">
      <dgm:prSet presAssocID="{965602E8-0D4D-4802-89AC-07B6F2F7D970}" presName="parTx" presStyleLbl="alignNode1" presStyleIdx="0" presStyleCnt="3">
        <dgm:presLayoutVars>
          <dgm:chMax val="0"/>
          <dgm:chPref val="0"/>
          <dgm:bulletEnabled val="1"/>
        </dgm:presLayoutVars>
      </dgm:prSet>
      <dgm:spPr/>
    </dgm:pt>
    <dgm:pt modelId="{12DB85D9-147D-431B-81F2-6F310188A66B}" type="pres">
      <dgm:prSet presAssocID="{965602E8-0D4D-4802-89AC-07B6F2F7D970}" presName="desTx" presStyleLbl="alignAccFollowNode1" presStyleIdx="0" presStyleCnt="3">
        <dgm:presLayoutVars>
          <dgm:bulletEnabled val="1"/>
        </dgm:presLayoutVars>
      </dgm:prSet>
      <dgm:spPr/>
    </dgm:pt>
    <dgm:pt modelId="{BA621E8B-CB2E-4D4B-8825-2AC988A74B80}" type="pres">
      <dgm:prSet presAssocID="{E2830414-687B-43CB-B64F-0BADDD9ADC79}" presName="space" presStyleCnt="0"/>
      <dgm:spPr/>
    </dgm:pt>
    <dgm:pt modelId="{775E3480-0BFB-438C-BD39-AADC3F6EAB9D}" type="pres">
      <dgm:prSet presAssocID="{FE953F28-12A8-4F48-A979-16004F8631B7}" presName="composite" presStyleCnt="0"/>
      <dgm:spPr/>
    </dgm:pt>
    <dgm:pt modelId="{B50593CC-E23D-46F0-97B4-447BD1ECDA32}" type="pres">
      <dgm:prSet presAssocID="{FE953F28-12A8-4F48-A979-16004F8631B7}" presName="parTx" presStyleLbl="alignNode1" presStyleIdx="1" presStyleCnt="3">
        <dgm:presLayoutVars>
          <dgm:chMax val="0"/>
          <dgm:chPref val="0"/>
          <dgm:bulletEnabled val="1"/>
        </dgm:presLayoutVars>
      </dgm:prSet>
      <dgm:spPr/>
    </dgm:pt>
    <dgm:pt modelId="{52D48FE0-51CD-43AA-95B3-BF9F353D148D}" type="pres">
      <dgm:prSet presAssocID="{FE953F28-12A8-4F48-A979-16004F8631B7}" presName="desTx" presStyleLbl="alignAccFollowNode1" presStyleIdx="1" presStyleCnt="3">
        <dgm:presLayoutVars>
          <dgm:bulletEnabled val="1"/>
        </dgm:presLayoutVars>
      </dgm:prSet>
      <dgm:spPr/>
    </dgm:pt>
    <dgm:pt modelId="{6867CD14-0537-4816-A5B7-07FF8AF02993}" type="pres">
      <dgm:prSet presAssocID="{9881CD6C-5C0B-4CA2-83F3-5207861B085C}" presName="space" presStyleCnt="0"/>
      <dgm:spPr/>
    </dgm:pt>
    <dgm:pt modelId="{0E4246A7-2948-4565-9F6A-4F955EA21D72}" type="pres">
      <dgm:prSet presAssocID="{8FA154B8-B04E-4B8D-A642-8664DA0E755F}" presName="composite" presStyleCnt="0"/>
      <dgm:spPr/>
    </dgm:pt>
    <dgm:pt modelId="{BD6CBB04-9EF0-44A7-8559-78E19A1975AA}" type="pres">
      <dgm:prSet presAssocID="{8FA154B8-B04E-4B8D-A642-8664DA0E755F}" presName="parTx" presStyleLbl="alignNode1" presStyleIdx="2" presStyleCnt="3">
        <dgm:presLayoutVars>
          <dgm:chMax val="0"/>
          <dgm:chPref val="0"/>
          <dgm:bulletEnabled val="1"/>
        </dgm:presLayoutVars>
      </dgm:prSet>
      <dgm:spPr/>
    </dgm:pt>
    <dgm:pt modelId="{D174068C-49AC-426C-952C-0F67B8A0B41A}" type="pres">
      <dgm:prSet presAssocID="{8FA154B8-B04E-4B8D-A642-8664DA0E755F}" presName="desTx" presStyleLbl="alignAccFollowNode1" presStyleIdx="2" presStyleCnt="3">
        <dgm:presLayoutVars>
          <dgm:bulletEnabled val="1"/>
        </dgm:presLayoutVars>
      </dgm:prSet>
      <dgm:spPr/>
    </dgm:pt>
  </dgm:ptLst>
  <dgm:cxnLst>
    <dgm:cxn modelId="{AC3C5306-E769-4FF2-A39C-CD657A29A8AD}" srcId="{FE953F28-12A8-4F48-A979-16004F8631B7}" destId="{03F5DD8D-8A56-486A-9D47-F65797249E6B}" srcOrd="3" destOrd="0" parTransId="{8F94CE8C-2706-4B82-AF3F-911B942B145F}" sibTransId="{56EDBC56-4F2E-4FEE-A2CA-1C0FE544C007}"/>
    <dgm:cxn modelId="{0C599208-F750-46F3-BFBA-40E228265B5E}" srcId="{965602E8-0D4D-4802-89AC-07B6F2F7D970}" destId="{AFD407D1-0C02-43A1-B5EB-7D2CCB4566B3}" srcOrd="0" destOrd="0" parTransId="{18E28E1F-7BCC-4166-8694-A010F1AD4E6A}" sibTransId="{076B1147-409F-41A6-A2B0-FF12094D4115}"/>
    <dgm:cxn modelId="{DE6EF116-212C-43D4-944C-6C6E777C3EE7}" type="presOf" srcId="{965602E8-0D4D-4802-89AC-07B6F2F7D970}" destId="{7A6D2E7A-ADBC-4BF8-9705-8F343AAE1236}" srcOrd="0" destOrd="0" presId="urn:microsoft.com/office/officeart/2005/8/layout/hList1"/>
    <dgm:cxn modelId="{EABF0821-51EE-490B-9734-630837C8998C}" srcId="{B217BDE0-0BBB-4A70-A29A-DD46CD4726E5}" destId="{FE953F28-12A8-4F48-A979-16004F8631B7}" srcOrd="1" destOrd="0" parTransId="{050C5C24-79E6-4922-8682-FFF2FFD6EF5F}" sibTransId="{9881CD6C-5C0B-4CA2-83F3-5207861B085C}"/>
    <dgm:cxn modelId="{A3EF2528-B0CD-4055-921F-07B59DA61DA2}" type="presOf" srcId="{A617B3B6-874C-4E9C-BF07-147CAAD12B62}" destId="{52D48FE0-51CD-43AA-95B3-BF9F353D148D}" srcOrd="0" destOrd="2" presId="urn:microsoft.com/office/officeart/2005/8/layout/hList1"/>
    <dgm:cxn modelId="{0B92A52A-6A59-4432-9CF5-5CD0A9894353}" srcId="{8FA154B8-B04E-4B8D-A642-8664DA0E755F}" destId="{81FB5E5A-9738-4CDD-8661-309F31233FF7}" srcOrd="1" destOrd="0" parTransId="{64FA51F0-6258-43D5-843B-B6ACEA124640}" sibTransId="{FF52BEC5-4058-472B-8CCC-4C45D01AB91B}"/>
    <dgm:cxn modelId="{4A61012B-7220-4895-BD5D-6E61534C29DA}" type="presOf" srcId="{AFD407D1-0C02-43A1-B5EB-7D2CCB4566B3}" destId="{12DB85D9-147D-431B-81F2-6F310188A66B}" srcOrd="0" destOrd="0" presId="urn:microsoft.com/office/officeart/2005/8/layout/hList1"/>
    <dgm:cxn modelId="{1171955C-A337-4464-BCD7-3BE24DA005B9}" type="presOf" srcId="{1DFC7E5F-73D7-47AD-A07D-CA9C34364999}" destId="{52D48FE0-51CD-43AA-95B3-BF9F353D148D}" srcOrd="0" destOrd="0" presId="urn:microsoft.com/office/officeart/2005/8/layout/hList1"/>
    <dgm:cxn modelId="{1DC14243-809A-4DF2-A75D-AB2C40F061A4}" type="presOf" srcId="{81FB5E5A-9738-4CDD-8661-309F31233FF7}" destId="{D174068C-49AC-426C-952C-0F67B8A0B41A}" srcOrd="0" destOrd="1" presId="urn:microsoft.com/office/officeart/2005/8/layout/hList1"/>
    <dgm:cxn modelId="{7CF04166-6124-4597-9B4A-058199B3FDA1}" type="presOf" srcId="{8FA154B8-B04E-4B8D-A642-8664DA0E755F}" destId="{BD6CBB04-9EF0-44A7-8559-78E19A1975AA}" srcOrd="0" destOrd="0" presId="urn:microsoft.com/office/officeart/2005/8/layout/hList1"/>
    <dgm:cxn modelId="{C02C8E81-8B81-429C-B926-5E05BD5F57CA}" type="presOf" srcId="{9DB31048-C7A0-4D53-8AEE-887263F21C68}" destId="{D174068C-49AC-426C-952C-0F67B8A0B41A}" srcOrd="0" destOrd="0" presId="urn:microsoft.com/office/officeart/2005/8/layout/hList1"/>
    <dgm:cxn modelId="{9CC12982-9657-4842-8906-33E744A5601D}" type="presOf" srcId="{FE953F28-12A8-4F48-A979-16004F8631B7}" destId="{B50593CC-E23D-46F0-97B4-447BD1ECDA32}" srcOrd="0" destOrd="0" presId="urn:microsoft.com/office/officeart/2005/8/layout/hList1"/>
    <dgm:cxn modelId="{2C64FC96-6CFA-4013-BAA6-03EC624D9EB5}" srcId="{FE953F28-12A8-4F48-A979-16004F8631B7}" destId="{A617B3B6-874C-4E9C-BF07-147CAAD12B62}" srcOrd="2" destOrd="0" parTransId="{11538823-CD3C-4BCC-B7B7-E7985E993F21}" sibTransId="{020071AC-E055-43CA-8E43-147F7517D42A}"/>
    <dgm:cxn modelId="{D61B4A98-210D-4D6F-9395-1B276B568A1C}" type="presOf" srcId="{79A2A267-55B9-4712-8290-1BCACB75AE25}" destId="{52D48FE0-51CD-43AA-95B3-BF9F353D148D}" srcOrd="0" destOrd="1" presId="urn:microsoft.com/office/officeart/2005/8/layout/hList1"/>
    <dgm:cxn modelId="{7FD8E7BE-9DEF-4663-905A-B159FEF2A5DF}" srcId="{FE953F28-12A8-4F48-A979-16004F8631B7}" destId="{79A2A267-55B9-4712-8290-1BCACB75AE25}" srcOrd="1" destOrd="0" parTransId="{93200790-6031-4346-A7CD-D7648C4A4357}" sibTransId="{6703009A-3A09-4A21-95DE-67C918EE15EC}"/>
    <dgm:cxn modelId="{BD23DFCC-B11A-430F-BCC9-2E8593838BC3}" srcId="{B217BDE0-0BBB-4A70-A29A-DD46CD4726E5}" destId="{8FA154B8-B04E-4B8D-A642-8664DA0E755F}" srcOrd="2" destOrd="0" parTransId="{7C610F4C-73F2-46E8-B7CD-B8320C24D890}" sibTransId="{AC277DA0-30A7-4E9C-9212-37C2A7C0C808}"/>
    <dgm:cxn modelId="{4E69BADD-7D50-4C36-A9A0-64A91A2215BF}" type="presOf" srcId="{B217BDE0-0BBB-4A70-A29A-DD46CD4726E5}" destId="{0E43AD12-62E7-472F-B77E-B52AEE9B3CAE}" srcOrd="0" destOrd="0" presId="urn:microsoft.com/office/officeart/2005/8/layout/hList1"/>
    <dgm:cxn modelId="{CB9465EF-66AE-4A30-A11E-FC51A758CE14}" srcId="{FE953F28-12A8-4F48-A979-16004F8631B7}" destId="{1DFC7E5F-73D7-47AD-A07D-CA9C34364999}" srcOrd="0" destOrd="0" parTransId="{BB658FCF-965F-431D-986C-D10399CEE951}" sibTransId="{ED407E2B-F2DC-4313-BD2C-ACD4C50738C3}"/>
    <dgm:cxn modelId="{5DBAD1F7-346B-4EC5-B31E-577409630227}" type="presOf" srcId="{03F5DD8D-8A56-486A-9D47-F65797249E6B}" destId="{52D48FE0-51CD-43AA-95B3-BF9F353D148D}" srcOrd="0" destOrd="3" presId="urn:microsoft.com/office/officeart/2005/8/layout/hList1"/>
    <dgm:cxn modelId="{0293DCF7-A7A5-45A6-AF8E-946C949491BA}" srcId="{B217BDE0-0BBB-4A70-A29A-DD46CD4726E5}" destId="{965602E8-0D4D-4802-89AC-07B6F2F7D970}" srcOrd="0" destOrd="0" parTransId="{9F587406-045D-4800-A204-3113B294E1EA}" sibTransId="{E2830414-687B-43CB-B64F-0BADDD9ADC79}"/>
    <dgm:cxn modelId="{28CFC9F8-3E40-4554-8BDF-E0EC4055C2B6}" srcId="{8FA154B8-B04E-4B8D-A642-8664DA0E755F}" destId="{9DB31048-C7A0-4D53-8AEE-887263F21C68}" srcOrd="0" destOrd="0" parTransId="{364E1B70-7A6E-41E2-99B8-2FCBFC6B8ABC}" sibTransId="{7CB13802-1C95-4D84-ABA7-4C012449C379}"/>
    <dgm:cxn modelId="{39299B71-5AB6-4176-B958-A86EC69229F8}" type="presParOf" srcId="{0E43AD12-62E7-472F-B77E-B52AEE9B3CAE}" destId="{38C895D5-8121-4A4A-91A9-667D7593EB94}" srcOrd="0" destOrd="0" presId="urn:microsoft.com/office/officeart/2005/8/layout/hList1"/>
    <dgm:cxn modelId="{C9C65D36-9801-44D7-BB4F-CBE2C4D5C98E}" type="presParOf" srcId="{38C895D5-8121-4A4A-91A9-667D7593EB94}" destId="{7A6D2E7A-ADBC-4BF8-9705-8F343AAE1236}" srcOrd="0" destOrd="0" presId="urn:microsoft.com/office/officeart/2005/8/layout/hList1"/>
    <dgm:cxn modelId="{2D817BCB-E3FB-45D0-9F08-7C2FB46AF039}" type="presParOf" srcId="{38C895D5-8121-4A4A-91A9-667D7593EB94}" destId="{12DB85D9-147D-431B-81F2-6F310188A66B}" srcOrd="1" destOrd="0" presId="urn:microsoft.com/office/officeart/2005/8/layout/hList1"/>
    <dgm:cxn modelId="{038BEFD0-9BB4-4CCC-8C9F-8463F10333CB}" type="presParOf" srcId="{0E43AD12-62E7-472F-B77E-B52AEE9B3CAE}" destId="{BA621E8B-CB2E-4D4B-8825-2AC988A74B80}" srcOrd="1" destOrd="0" presId="urn:microsoft.com/office/officeart/2005/8/layout/hList1"/>
    <dgm:cxn modelId="{7F0E8C11-067A-4604-B551-BA2A59FCE52B}" type="presParOf" srcId="{0E43AD12-62E7-472F-B77E-B52AEE9B3CAE}" destId="{775E3480-0BFB-438C-BD39-AADC3F6EAB9D}" srcOrd="2" destOrd="0" presId="urn:microsoft.com/office/officeart/2005/8/layout/hList1"/>
    <dgm:cxn modelId="{52B6110D-629E-45B4-8E07-CBCA521500DB}" type="presParOf" srcId="{775E3480-0BFB-438C-BD39-AADC3F6EAB9D}" destId="{B50593CC-E23D-46F0-97B4-447BD1ECDA32}" srcOrd="0" destOrd="0" presId="urn:microsoft.com/office/officeart/2005/8/layout/hList1"/>
    <dgm:cxn modelId="{73A021DD-1D7F-47A1-85A7-48B5D10025DA}" type="presParOf" srcId="{775E3480-0BFB-438C-BD39-AADC3F6EAB9D}" destId="{52D48FE0-51CD-43AA-95B3-BF9F353D148D}" srcOrd="1" destOrd="0" presId="urn:microsoft.com/office/officeart/2005/8/layout/hList1"/>
    <dgm:cxn modelId="{7C90C24D-AC40-45BB-B281-434A10FC3E72}" type="presParOf" srcId="{0E43AD12-62E7-472F-B77E-B52AEE9B3CAE}" destId="{6867CD14-0537-4816-A5B7-07FF8AF02993}" srcOrd="3" destOrd="0" presId="urn:microsoft.com/office/officeart/2005/8/layout/hList1"/>
    <dgm:cxn modelId="{02B3EBC9-A3F2-4B14-9F7A-4F5235240A0B}" type="presParOf" srcId="{0E43AD12-62E7-472F-B77E-B52AEE9B3CAE}" destId="{0E4246A7-2948-4565-9F6A-4F955EA21D72}" srcOrd="4" destOrd="0" presId="urn:microsoft.com/office/officeart/2005/8/layout/hList1"/>
    <dgm:cxn modelId="{3F0DD819-6420-41C9-83A9-E5C1A927A5BE}" type="presParOf" srcId="{0E4246A7-2948-4565-9F6A-4F955EA21D72}" destId="{BD6CBB04-9EF0-44A7-8559-78E19A1975AA}" srcOrd="0" destOrd="0" presId="urn:microsoft.com/office/officeart/2005/8/layout/hList1"/>
    <dgm:cxn modelId="{DE827400-B25E-4919-B433-157CF9C34246}" type="presParOf" srcId="{0E4246A7-2948-4565-9F6A-4F955EA21D72}" destId="{D174068C-49AC-426C-952C-0F67B8A0B41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2D4097-A137-4E76-9C55-C8AF6A559736}"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GB"/>
        </a:p>
      </dgm:t>
    </dgm:pt>
    <dgm:pt modelId="{5EF232CA-720D-49BB-949F-106AC0F0A120}">
      <dgm:prSet/>
      <dgm:spPr/>
      <dgm:t>
        <a:bodyPr/>
        <a:lstStyle/>
        <a:p>
          <a:r>
            <a:rPr lang="en-GB"/>
            <a:t>Young people’s drinking behaviours and beliefs are heavily influenced and informed by their parents drinking. </a:t>
          </a:r>
        </a:p>
      </dgm:t>
    </dgm:pt>
    <dgm:pt modelId="{D0DF8279-07A2-41C9-92D2-069448A4618C}" type="parTrans" cxnId="{8551D935-2645-4085-974E-E6594FD802C6}">
      <dgm:prSet/>
      <dgm:spPr/>
      <dgm:t>
        <a:bodyPr/>
        <a:lstStyle/>
        <a:p>
          <a:endParaRPr lang="en-GB"/>
        </a:p>
      </dgm:t>
    </dgm:pt>
    <dgm:pt modelId="{CD032E4B-1153-49D9-A150-7EED7345C150}" type="sibTrans" cxnId="{8551D935-2645-4085-974E-E6594FD802C6}">
      <dgm:prSet/>
      <dgm:spPr/>
      <dgm:t>
        <a:bodyPr/>
        <a:lstStyle/>
        <a:p>
          <a:endParaRPr lang="en-GB"/>
        </a:p>
      </dgm:t>
    </dgm:pt>
    <dgm:pt modelId="{8ADA4A00-700F-4482-8BCE-BBCAFA7076BA}">
      <dgm:prSet/>
      <dgm:spPr/>
      <dgm:t>
        <a:bodyPr/>
        <a:lstStyle/>
        <a:p>
          <a:r>
            <a:rPr lang="en-GB"/>
            <a:t>This is more significant if excessive drinking is a feature of the young person or parent. </a:t>
          </a:r>
        </a:p>
      </dgm:t>
    </dgm:pt>
    <dgm:pt modelId="{7EF48033-E9DF-45A0-9CA1-AAABF7CCF0E8}" type="parTrans" cxnId="{17F42D08-F399-4355-9F4D-6A6406F31A2A}">
      <dgm:prSet/>
      <dgm:spPr/>
      <dgm:t>
        <a:bodyPr/>
        <a:lstStyle/>
        <a:p>
          <a:endParaRPr lang="en-GB"/>
        </a:p>
      </dgm:t>
    </dgm:pt>
    <dgm:pt modelId="{90A6A396-63DD-4C46-9D1B-249D107A6EB2}" type="sibTrans" cxnId="{17F42D08-F399-4355-9F4D-6A6406F31A2A}">
      <dgm:prSet/>
      <dgm:spPr/>
      <dgm:t>
        <a:bodyPr/>
        <a:lstStyle/>
        <a:p>
          <a:endParaRPr lang="en-GB"/>
        </a:p>
      </dgm:t>
    </dgm:pt>
    <dgm:pt modelId="{DB3D044F-50D5-4463-A643-8A25E9AC5A0E}" type="pres">
      <dgm:prSet presAssocID="{792D4097-A137-4E76-9C55-C8AF6A559736}" presName="vert0" presStyleCnt="0">
        <dgm:presLayoutVars>
          <dgm:dir/>
          <dgm:animOne val="branch"/>
          <dgm:animLvl val="lvl"/>
        </dgm:presLayoutVars>
      </dgm:prSet>
      <dgm:spPr/>
    </dgm:pt>
    <dgm:pt modelId="{56917720-EEDB-4298-9002-C757273AEFA6}" type="pres">
      <dgm:prSet presAssocID="{5EF232CA-720D-49BB-949F-106AC0F0A120}" presName="thickLine" presStyleLbl="alignNode1" presStyleIdx="0" presStyleCnt="2"/>
      <dgm:spPr/>
    </dgm:pt>
    <dgm:pt modelId="{6F9197B0-6A67-42C4-8716-D453A94738A8}" type="pres">
      <dgm:prSet presAssocID="{5EF232CA-720D-49BB-949F-106AC0F0A120}" presName="horz1" presStyleCnt="0"/>
      <dgm:spPr/>
    </dgm:pt>
    <dgm:pt modelId="{90252B8F-B8D3-4BD3-8127-1EFE0E210383}" type="pres">
      <dgm:prSet presAssocID="{5EF232CA-720D-49BB-949F-106AC0F0A120}" presName="tx1" presStyleLbl="revTx" presStyleIdx="0" presStyleCnt="2"/>
      <dgm:spPr/>
    </dgm:pt>
    <dgm:pt modelId="{79888798-E4FC-40E3-BF70-DD1196A79714}" type="pres">
      <dgm:prSet presAssocID="{5EF232CA-720D-49BB-949F-106AC0F0A120}" presName="vert1" presStyleCnt="0"/>
      <dgm:spPr/>
    </dgm:pt>
    <dgm:pt modelId="{3A5CFC9A-5726-4522-8AA2-14DC453C4929}" type="pres">
      <dgm:prSet presAssocID="{8ADA4A00-700F-4482-8BCE-BBCAFA7076BA}" presName="thickLine" presStyleLbl="alignNode1" presStyleIdx="1" presStyleCnt="2"/>
      <dgm:spPr/>
    </dgm:pt>
    <dgm:pt modelId="{1703F91E-CF9A-49F5-A419-99638B7223E6}" type="pres">
      <dgm:prSet presAssocID="{8ADA4A00-700F-4482-8BCE-BBCAFA7076BA}" presName="horz1" presStyleCnt="0"/>
      <dgm:spPr/>
    </dgm:pt>
    <dgm:pt modelId="{B93E060F-328B-4149-9D5D-8B66BEE63B42}" type="pres">
      <dgm:prSet presAssocID="{8ADA4A00-700F-4482-8BCE-BBCAFA7076BA}" presName="tx1" presStyleLbl="revTx" presStyleIdx="1" presStyleCnt="2"/>
      <dgm:spPr/>
    </dgm:pt>
    <dgm:pt modelId="{56B681BB-9537-49C1-875A-4DBCA2C8D030}" type="pres">
      <dgm:prSet presAssocID="{8ADA4A00-700F-4482-8BCE-BBCAFA7076BA}" presName="vert1" presStyleCnt="0"/>
      <dgm:spPr/>
    </dgm:pt>
  </dgm:ptLst>
  <dgm:cxnLst>
    <dgm:cxn modelId="{17F42D08-F399-4355-9F4D-6A6406F31A2A}" srcId="{792D4097-A137-4E76-9C55-C8AF6A559736}" destId="{8ADA4A00-700F-4482-8BCE-BBCAFA7076BA}" srcOrd="1" destOrd="0" parTransId="{7EF48033-E9DF-45A0-9CA1-AAABF7CCF0E8}" sibTransId="{90A6A396-63DD-4C46-9D1B-249D107A6EB2}"/>
    <dgm:cxn modelId="{4991172D-F41F-4EE1-BCD7-E2871FC8D8C1}" type="presOf" srcId="{792D4097-A137-4E76-9C55-C8AF6A559736}" destId="{DB3D044F-50D5-4463-A643-8A25E9AC5A0E}" srcOrd="0" destOrd="0" presId="urn:microsoft.com/office/officeart/2008/layout/LinedList"/>
    <dgm:cxn modelId="{8551D935-2645-4085-974E-E6594FD802C6}" srcId="{792D4097-A137-4E76-9C55-C8AF6A559736}" destId="{5EF232CA-720D-49BB-949F-106AC0F0A120}" srcOrd="0" destOrd="0" parTransId="{D0DF8279-07A2-41C9-92D2-069448A4618C}" sibTransId="{CD032E4B-1153-49D9-A150-7EED7345C150}"/>
    <dgm:cxn modelId="{F7287744-FD94-4B0C-AA56-4C9CF81C71D3}" type="presOf" srcId="{8ADA4A00-700F-4482-8BCE-BBCAFA7076BA}" destId="{B93E060F-328B-4149-9D5D-8B66BEE63B42}" srcOrd="0" destOrd="0" presId="urn:microsoft.com/office/officeart/2008/layout/LinedList"/>
    <dgm:cxn modelId="{BE3576E4-4BD8-46DA-8BBD-F66B1BABED0B}" type="presOf" srcId="{5EF232CA-720D-49BB-949F-106AC0F0A120}" destId="{90252B8F-B8D3-4BD3-8127-1EFE0E210383}" srcOrd="0" destOrd="0" presId="urn:microsoft.com/office/officeart/2008/layout/LinedList"/>
    <dgm:cxn modelId="{0496BB53-EC68-449F-97AD-083AAD3A7362}" type="presParOf" srcId="{DB3D044F-50D5-4463-A643-8A25E9AC5A0E}" destId="{56917720-EEDB-4298-9002-C757273AEFA6}" srcOrd="0" destOrd="0" presId="urn:microsoft.com/office/officeart/2008/layout/LinedList"/>
    <dgm:cxn modelId="{03409AA8-4611-4219-BA91-5759A3D3C998}" type="presParOf" srcId="{DB3D044F-50D5-4463-A643-8A25E9AC5A0E}" destId="{6F9197B0-6A67-42C4-8716-D453A94738A8}" srcOrd="1" destOrd="0" presId="urn:microsoft.com/office/officeart/2008/layout/LinedList"/>
    <dgm:cxn modelId="{FCD543E4-EA42-4DA3-8433-45A82D75141D}" type="presParOf" srcId="{6F9197B0-6A67-42C4-8716-D453A94738A8}" destId="{90252B8F-B8D3-4BD3-8127-1EFE0E210383}" srcOrd="0" destOrd="0" presId="urn:microsoft.com/office/officeart/2008/layout/LinedList"/>
    <dgm:cxn modelId="{68D3848E-B106-468C-BA6F-72E8042660B6}" type="presParOf" srcId="{6F9197B0-6A67-42C4-8716-D453A94738A8}" destId="{79888798-E4FC-40E3-BF70-DD1196A79714}" srcOrd="1" destOrd="0" presId="urn:microsoft.com/office/officeart/2008/layout/LinedList"/>
    <dgm:cxn modelId="{97FC0120-59D0-44E0-8DB1-77369DA3705B}" type="presParOf" srcId="{DB3D044F-50D5-4463-A643-8A25E9AC5A0E}" destId="{3A5CFC9A-5726-4522-8AA2-14DC453C4929}" srcOrd="2" destOrd="0" presId="urn:microsoft.com/office/officeart/2008/layout/LinedList"/>
    <dgm:cxn modelId="{DFA3A2C2-5068-4B8F-8163-0D411CE1A092}" type="presParOf" srcId="{DB3D044F-50D5-4463-A643-8A25E9AC5A0E}" destId="{1703F91E-CF9A-49F5-A419-99638B7223E6}" srcOrd="3" destOrd="0" presId="urn:microsoft.com/office/officeart/2008/layout/LinedList"/>
    <dgm:cxn modelId="{5E27A29E-ECC4-4CDE-BB05-9BD8BC99F6BD}" type="presParOf" srcId="{1703F91E-CF9A-49F5-A419-99638B7223E6}" destId="{B93E060F-328B-4149-9D5D-8B66BEE63B42}" srcOrd="0" destOrd="0" presId="urn:microsoft.com/office/officeart/2008/layout/LinedList"/>
    <dgm:cxn modelId="{9406E367-FC8B-40DC-BDDD-33A5E16E0FAF}" type="presParOf" srcId="{1703F91E-CF9A-49F5-A419-99638B7223E6}" destId="{56B681BB-9537-49C1-875A-4DBCA2C8D030}"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B6E295-2B62-4B05-BF33-F2E3609A9EA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39C571BF-7CC6-473A-A9DD-16AD77BD299D}">
      <dgm:prSet/>
      <dgm:spPr/>
      <dgm:t>
        <a:bodyPr/>
        <a:lstStyle/>
        <a:p>
          <a:r>
            <a:rPr lang="en-GB" dirty="0"/>
            <a:t>Deterioration in family life.</a:t>
          </a:r>
        </a:p>
      </dgm:t>
    </dgm:pt>
    <dgm:pt modelId="{3FC9E993-87C4-4CAE-9E9B-A9B0064D4EB2}" type="parTrans" cxnId="{9C7CF398-B87B-4442-B31B-66A9430C7C22}">
      <dgm:prSet/>
      <dgm:spPr/>
      <dgm:t>
        <a:bodyPr/>
        <a:lstStyle/>
        <a:p>
          <a:endParaRPr lang="en-GB"/>
        </a:p>
      </dgm:t>
    </dgm:pt>
    <dgm:pt modelId="{3ABF4379-523E-4FC6-9969-A10BF14E9B6F}" type="sibTrans" cxnId="{9C7CF398-B87B-4442-B31B-66A9430C7C22}">
      <dgm:prSet/>
      <dgm:spPr/>
      <dgm:t>
        <a:bodyPr/>
        <a:lstStyle/>
        <a:p>
          <a:endParaRPr lang="en-GB"/>
        </a:p>
      </dgm:t>
    </dgm:pt>
    <dgm:pt modelId="{BEEF4E5F-A783-4889-9E2E-D89D4104C207}">
      <dgm:prSet/>
      <dgm:spPr/>
      <dgm:t>
        <a:bodyPr/>
        <a:lstStyle/>
        <a:p>
          <a:r>
            <a:rPr lang="en-GB" dirty="0"/>
            <a:t>Difficulties in meeting physical and emotional needs. </a:t>
          </a:r>
        </a:p>
      </dgm:t>
    </dgm:pt>
    <dgm:pt modelId="{C144D8A4-91BB-4F3B-9895-F54BE8B64723}" type="parTrans" cxnId="{5701EF1E-FCC2-4CFB-B8EB-849907B1FE0F}">
      <dgm:prSet/>
      <dgm:spPr/>
      <dgm:t>
        <a:bodyPr/>
        <a:lstStyle/>
        <a:p>
          <a:endParaRPr lang="en-GB"/>
        </a:p>
      </dgm:t>
    </dgm:pt>
    <dgm:pt modelId="{175402E9-E5BF-4160-8945-8C9EA3FC06B0}" type="sibTrans" cxnId="{5701EF1E-FCC2-4CFB-B8EB-849907B1FE0F}">
      <dgm:prSet/>
      <dgm:spPr/>
      <dgm:t>
        <a:bodyPr/>
        <a:lstStyle/>
        <a:p>
          <a:endParaRPr lang="en-GB"/>
        </a:p>
      </dgm:t>
    </dgm:pt>
    <dgm:pt modelId="{9A77E383-D0CB-4144-9066-067CE359DE50}">
      <dgm:prSet/>
      <dgm:spPr/>
      <dgm:t>
        <a:bodyPr/>
        <a:lstStyle/>
        <a:p>
          <a:r>
            <a:rPr lang="en-GB" dirty="0"/>
            <a:t>Diminished physical and mental health.</a:t>
          </a:r>
        </a:p>
      </dgm:t>
    </dgm:pt>
    <dgm:pt modelId="{01C8CFD6-8B66-4000-97F7-49B9B4AB55D8}" type="parTrans" cxnId="{92F3383F-3590-43F9-BAB8-E5F7243BCBAB}">
      <dgm:prSet/>
      <dgm:spPr/>
      <dgm:t>
        <a:bodyPr/>
        <a:lstStyle/>
        <a:p>
          <a:endParaRPr lang="en-GB"/>
        </a:p>
      </dgm:t>
    </dgm:pt>
    <dgm:pt modelId="{31B5F6EF-B5EC-4AC2-AD6C-A59CA0FA8786}" type="sibTrans" cxnId="{92F3383F-3590-43F9-BAB8-E5F7243BCBAB}">
      <dgm:prSet/>
      <dgm:spPr/>
      <dgm:t>
        <a:bodyPr/>
        <a:lstStyle/>
        <a:p>
          <a:endParaRPr lang="en-GB"/>
        </a:p>
      </dgm:t>
    </dgm:pt>
    <dgm:pt modelId="{40F8A8D3-E135-46D4-98EE-7FF70E3D0FF1}" type="pres">
      <dgm:prSet presAssocID="{39B6E295-2B62-4B05-BF33-F2E3609A9EA9}" presName="vert0" presStyleCnt="0">
        <dgm:presLayoutVars>
          <dgm:dir/>
          <dgm:animOne val="branch"/>
          <dgm:animLvl val="lvl"/>
        </dgm:presLayoutVars>
      </dgm:prSet>
      <dgm:spPr/>
    </dgm:pt>
    <dgm:pt modelId="{82DE8B67-D3A7-4A49-AAA0-3997EC750D45}" type="pres">
      <dgm:prSet presAssocID="{39C571BF-7CC6-473A-A9DD-16AD77BD299D}" presName="thickLine" presStyleLbl="alignNode1" presStyleIdx="0" presStyleCnt="3"/>
      <dgm:spPr/>
    </dgm:pt>
    <dgm:pt modelId="{8AAD0761-1CCA-46AA-8074-44109695BA03}" type="pres">
      <dgm:prSet presAssocID="{39C571BF-7CC6-473A-A9DD-16AD77BD299D}" presName="horz1" presStyleCnt="0"/>
      <dgm:spPr/>
    </dgm:pt>
    <dgm:pt modelId="{A7D5A55C-9091-4407-BF7D-6EF8A2D684C1}" type="pres">
      <dgm:prSet presAssocID="{39C571BF-7CC6-473A-A9DD-16AD77BD299D}" presName="tx1" presStyleLbl="revTx" presStyleIdx="0" presStyleCnt="3"/>
      <dgm:spPr/>
    </dgm:pt>
    <dgm:pt modelId="{5C57AA9D-CD0F-4577-87E5-CB2718CAEFF6}" type="pres">
      <dgm:prSet presAssocID="{39C571BF-7CC6-473A-A9DD-16AD77BD299D}" presName="vert1" presStyleCnt="0"/>
      <dgm:spPr/>
    </dgm:pt>
    <dgm:pt modelId="{66BCDF82-1A25-469E-8C92-15BD4916E1D7}" type="pres">
      <dgm:prSet presAssocID="{BEEF4E5F-A783-4889-9E2E-D89D4104C207}" presName="thickLine" presStyleLbl="alignNode1" presStyleIdx="1" presStyleCnt="3"/>
      <dgm:spPr/>
    </dgm:pt>
    <dgm:pt modelId="{74F9752D-761E-479E-B740-B2655E04A010}" type="pres">
      <dgm:prSet presAssocID="{BEEF4E5F-A783-4889-9E2E-D89D4104C207}" presName="horz1" presStyleCnt="0"/>
      <dgm:spPr/>
    </dgm:pt>
    <dgm:pt modelId="{C7CA80E3-71A1-40A5-A389-112ED3C1E45F}" type="pres">
      <dgm:prSet presAssocID="{BEEF4E5F-A783-4889-9E2E-D89D4104C207}" presName="tx1" presStyleLbl="revTx" presStyleIdx="1" presStyleCnt="3"/>
      <dgm:spPr/>
    </dgm:pt>
    <dgm:pt modelId="{97CCF72A-AC52-45C5-A43C-55D0895808A6}" type="pres">
      <dgm:prSet presAssocID="{BEEF4E5F-A783-4889-9E2E-D89D4104C207}" presName="vert1" presStyleCnt="0"/>
      <dgm:spPr/>
    </dgm:pt>
    <dgm:pt modelId="{32132FD5-9310-4F78-A810-447C8B827835}" type="pres">
      <dgm:prSet presAssocID="{9A77E383-D0CB-4144-9066-067CE359DE50}" presName="thickLine" presStyleLbl="alignNode1" presStyleIdx="2" presStyleCnt="3"/>
      <dgm:spPr/>
    </dgm:pt>
    <dgm:pt modelId="{88C412FA-722A-4DD8-8C64-9E5FBD8E384A}" type="pres">
      <dgm:prSet presAssocID="{9A77E383-D0CB-4144-9066-067CE359DE50}" presName="horz1" presStyleCnt="0"/>
      <dgm:spPr/>
    </dgm:pt>
    <dgm:pt modelId="{3FD71DAA-255C-40D5-BB77-E5D46FF550AD}" type="pres">
      <dgm:prSet presAssocID="{9A77E383-D0CB-4144-9066-067CE359DE50}" presName="tx1" presStyleLbl="revTx" presStyleIdx="2" presStyleCnt="3"/>
      <dgm:spPr/>
    </dgm:pt>
    <dgm:pt modelId="{902C0895-0DD8-4BB2-80F7-74B5C53D41DF}" type="pres">
      <dgm:prSet presAssocID="{9A77E383-D0CB-4144-9066-067CE359DE50}" presName="vert1" presStyleCnt="0"/>
      <dgm:spPr/>
    </dgm:pt>
  </dgm:ptLst>
  <dgm:cxnLst>
    <dgm:cxn modelId="{5701EF1E-FCC2-4CFB-B8EB-849907B1FE0F}" srcId="{39B6E295-2B62-4B05-BF33-F2E3609A9EA9}" destId="{BEEF4E5F-A783-4889-9E2E-D89D4104C207}" srcOrd="1" destOrd="0" parTransId="{C144D8A4-91BB-4F3B-9895-F54BE8B64723}" sibTransId="{175402E9-E5BF-4160-8945-8C9EA3FC06B0}"/>
    <dgm:cxn modelId="{92F3383F-3590-43F9-BAB8-E5F7243BCBAB}" srcId="{39B6E295-2B62-4B05-BF33-F2E3609A9EA9}" destId="{9A77E383-D0CB-4144-9066-067CE359DE50}" srcOrd="2" destOrd="0" parTransId="{01C8CFD6-8B66-4000-97F7-49B9B4AB55D8}" sibTransId="{31B5F6EF-B5EC-4AC2-AD6C-A59CA0FA8786}"/>
    <dgm:cxn modelId="{0EB8D960-D49C-4CE5-A8D5-D092D807FF22}" type="presOf" srcId="{39C571BF-7CC6-473A-A9DD-16AD77BD299D}" destId="{A7D5A55C-9091-4407-BF7D-6EF8A2D684C1}" srcOrd="0" destOrd="0" presId="urn:microsoft.com/office/officeart/2008/layout/LinedList"/>
    <dgm:cxn modelId="{6D6DDF58-B107-442D-B2F0-F1026D1AC8DB}" type="presOf" srcId="{9A77E383-D0CB-4144-9066-067CE359DE50}" destId="{3FD71DAA-255C-40D5-BB77-E5D46FF550AD}" srcOrd="0" destOrd="0" presId="urn:microsoft.com/office/officeart/2008/layout/LinedList"/>
    <dgm:cxn modelId="{9C7CF398-B87B-4442-B31B-66A9430C7C22}" srcId="{39B6E295-2B62-4B05-BF33-F2E3609A9EA9}" destId="{39C571BF-7CC6-473A-A9DD-16AD77BD299D}" srcOrd="0" destOrd="0" parTransId="{3FC9E993-87C4-4CAE-9E9B-A9B0064D4EB2}" sibTransId="{3ABF4379-523E-4FC6-9969-A10BF14E9B6F}"/>
    <dgm:cxn modelId="{611A11A3-42EC-4164-A15E-2CEB260F6A17}" type="presOf" srcId="{39B6E295-2B62-4B05-BF33-F2E3609A9EA9}" destId="{40F8A8D3-E135-46D4-98EE-7FF70E3D0FF1}" srcOrd="0" destOrd="0" presId="urn:microsoft.com/office/officeart/2008/layout/LinedList"/>
    <dgm:cxn modelId="{FC08CFA5-7385-44FC-8346-D85790F1655A}" type="presOf" srcId="{BEEF4E5F-A783-4889-9E2E-D89D4104C207}" destId="{C7CA80E3-71A1-40A5-A389-112ED3C1E45F}" srcOrd="0" destOrd="0" presId="urn:microsoft.com/office/officeart/2008/layout/LinedList"/>
    <dgm:cxn modelId="{E399E0AB-CF47-4647-B012-6596177A8767}" type="presParOf" srcId="{40F8A8D3-E135-46D4-98EE-7FF70E3D0FF1}" destId="{82DE8B67-D3A7-4A49-AAA0-3997EC750D45}" srcOrd="0" destOrd="0" presId="urn:microsoft.com/office/officeart/2008/layout/LinedList"/>
    <dgm:cxn modelId="{00C0D227-53AD-4027-AC98-E27A17C5DBF8}" type="presParOf" srcId="{40F8A8D3-E135-46D4-98EE-7FF70E3D0FF1}" destId="{8AAD0761-1CCA-46AA-8074-44109695BA03}" srcOrd="1" destOrd="0" presId="urn:microsoft.com/office/officeart/2008/layout/LinedList"/>
    <dgm:cxn modelId="{66DFE614-7E4A-485A-AD79-52392650C10B}" type="presParOf" srcId="{8AAD0761-1CCA-46AA-8074-44109695BA03}" destId="{A7D5A55C-9091-4407-BF7D-6EF8A2D684C1}" srcOrd="0" destOrd="0" presId="urn:microsoft.com/office/officeart/2008/layout/LinedList"/>
    <dgm:cxn modelId="{DFC7E8E3-5E10-4501-BA4B-B5D3CA1F6C85}" type="presParOf" srcId="{8AAD0761-1CCA-46AA-8074-44109695BA03}" destId="{5C57AA9D-CD0F-4577-87E5-CB2718CAEFF6}" srcOrd="1" destOrd="0" presId="urn:microsoft.com/office/officeart/2008/layout/LinedList"/>
    <dgm:cxn modelId="{AC6FA15D-0631-4273-BC7D-A3C8CEA93985}" type="presParOf" srcId="{40F8A8D3-E135-46D4-98EE-7FF70E3D0FF1}" destId="{66BCDF82-1A25-469E-8C92-15BD4916E1D7}" srcOrd="2" destOrd="0" presId="urn:microsoft.com/office/officeart/2008/layout/LinedList"/>
    <dgm:cxn modelId="{D4996AFF-A449-4793-80B7-3724331CA2ED}" type="presParOf" srcId="{40F8A8D3-E135-46D4-98EE-7FF70E3D0FF1}" destId="{74F9752D-761E-479E-B740-B2655E04A010}" srcOrd="3" destOrd="0" presId="urn:microsoft.com/office/officeart/2008/layout/LinedList"/>
    <dgm:cxn modelId="{B56D0B9C-D4EE-4DD9-85EF-E133C32E104B}" type="presParOf" srcId="{74F9752D-761E-479E-B740-B2655E04A010}" destId="{C7CA80E3-71A1-40A5-A389-112ED3C1E45F}" srcOrd="0" destOrd="0" presId="urn:microsoft.com/office/officeart/2008/layout/LinedList"/>
    <dgm:cxn modelId="{4E4866D7-10FB-4E22-ABE0-332F06D8A66E}" type="presParOf" srcId="{74F9752D-761E-479E-B740-B2655E04A010}" destId="{97CCF72A-AC52-45C5-A43C-55D0895808A6}" srcOrd="1" destOrd="0" presId="urn:microsoft.com/office/officeart/2008/layout/LinedList"/>
    <dgm:cxn modelId="{4AC6E3ED-AB91-488B-9E6E-1C7563419AE7}" type="presParOf" srcId="{40F8A8D3-E135-46D4-98EE-7FF70E3D0FF1}" destId="{32132FD5-9310-4F78-A810-447C8B827835}" srcOrd="4" destOrd="0" presId="urn:microsoft.com/office/officeart/2008/layout/LinedList"/>
    <dgm:cxn modelId="{DA46B56C-1585-4DD8-8F06-6D35189DDDBD}" type="presParOf" srcId="{40F8A8D3-E135-46D4-98EE-7FF70E3D0FF1}" destId="{88C412FA-722A-4DD8-8C64-9E5FBD8E384A}" srcOrd="5" destOrd="0" presId="urn:microsoft.com/office/officeart/2008/layout/LinedList"/>
    <dgm:cxn modelId="{163EF1C0-AAB8-4785-988B-FCD3EEE76BC9}" type="presParOf" srcId="{88C412FA-722A-4DD8-8C64-9E5FBD8E384A}" destId="{3FD71DAA-255C-40D5-BB77-E5D46FF550AD}" srcOrd="0" destOrd="0" presId="urn:microsoft.com/office/officeart/2008/layout/LinedList"/>
    <dgm:cxn modelId="{FDDF43D4-69FD-4A12-BDF0-056A4827720E}" type="presParOf" srcId="{88C412FA-722A-4DD8-8C64-9E5FBD8E384A}" destId="{902C0895-0DD8-4BB2-80F7-74B5C53D41DF}"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D2E7A-ADBC-4BF8-9705-8F343AAE1236}">
      <dsp:nvSpPr>
        <dsp:cNvPr id="0" name=""/>
        <dsp:cNvSpPr/>
      </dsp:nvSpPr>
      <dsp:spPr>
        <a:xfrm>
          <a:off x="2455" y="84243"/>
          <a:ext cx="2394495" cy="641980"/>
        </a:xfrm>
        <a:prstGeom prst="rect">
          <a:avLst/>
        </a:prstGeom>
        <a:solidFill>
          <a:schemeClr val="tx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a:t>Prevalence</a:t>
          </a:r>
        </a:p>
      </dsp:txBody>
      <dsp:txXfrm>
        <a:off x="2455" y="84243"/>
        <a:ext cx="2394495" cy="641980"/>
      </dsp:txXfrm>
    </dsp:sp>
    <dsp:sp modelId="{12DB85D9-147D-431B-81F2-6F310188A66B}">
      <dsp:nvSpPr>
        <dsp:cNvPr id="0" name=""/>
        <dsp:cNvSpPr/>
      </dsp:nvSpPr>
      <dsp:spPr>
        <a:xfrm>
          <a:off x="2455" y="726224"/>
          <a:ext cx="2394495" cy="300310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Approximately 40% of </a:t>
          </a:r>
          <a:r>
            <a:rPr lang="en-GB" sz="2000" b="0" i="0" kern="1200" dirty="0"/>
            <a:t>mothers drank alcohol during pregnancy.</a:t>
          </a:r>
          <a:endParaRPr lang="en-GB" sz="2000" kern="1200" dirty="0"/>
        </a:p>
      </dsp:txBody>
      <dsp:txXfrm>
        <a:off x="2455" y="726224"/>
        <a:ext cx="2394495" cy="3003105"/>
      </dsp:txXfrm>
    </dsp:sp>
    <dsp:sp modelId="{B50593CC-E23D-46F0-97B4-447BD1ECDA32}">
      <dsp:nvSpPr>
        <dsp:cNvPr id="0" name=""/>
        <dsp:cNvSpPr/>
      </dsp:nvSpPr>
      <dsp:spPr>
        <a:xfrm>
          <a:off x="2732181" y="84243"/>
          <a:ext cx="2394495" cy="641980"/>
        </a:xfrm>
        <a:prstGeom prst="rect">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dirty="0"/>
            <a:t>Mothers most likely to drink</a:t>
          </a:r>
        </a:p>
      </dsp:txBody>
      <dsp:txXfrm>
        <a:off x="2732181" y="84243"/>
        <a:ext cx="2394495" cy="641980"/>
      </dsp:txXfrm>
    </dsp:sp>
    <dsp:sp modelId="{52D48FE0-51CD-43AA-95B3-BF9F353D148D}">
      <dsp:nvSpPr>
        <dsp:cNvPr id="0" name=""/>
        <dsp:cNvSpPr/>
      </dsp:nvSpPr>
      <dsp:spPr>
        <a:xfrm>
          <a:off x="2732181" y="726224"/>
          <a:ext cx="2394495" cy="3003105"/>
        </a:xfrm>
        <a:prstGeom prst="rect">
          <a:avLst/>
        </a:prstGeom>
        <a:solidFill>
          <a:schemeClr val="bg1">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b="0" i="0" kern="1200" dirty="0">
              <a:solidFill>
                <a:schemeClr val="bg1"/>
              </a:solidFill>
            </a:rPr>
            <a:t>Living in England</a:t>
          </a:r>
          <a:endParaRPr lang="en-GB" sz="1800" kern="1200" dirty="0">
            <a:solidFill>
              <a:schemeClr val="bg1"/>
            </a:solidFill>
          </a:endParaRPr>
        </a:p>
        <a:p>
          <a:pPr marL="171450" lvl="1" indent="-171450" algn="l" defTabSz="800100">
            <a:lnSpc>
              <a:spcPct val="90000"/>
            </a:lnSpc>
            <a:spcBef>
              <a:spcPct val="0"/>
            </a:spcBef>
            <a:spcAft>
              <a:spcPct val="15000"/>
            </a:spcAft>
            <a:buChar char="•"/>
          </a:pPr>
          <a:r>
            <a:rPr lang="en-GB" sz="1800" b="0" i="0" kern="1200" dirty="0">
              <a:solidFill>
                <a:schemeClr val="bg1"/>
              </a:solidFill>
            </a:rPr>
            <a:t>Aged 35 or over</a:t>
          </a:r>
          <a:endParaRPr lang="en-GB" sz="1800" kern="1200" dirty="0">
            <a:solidFill>
              <a:schemeClr val="bg1"/>
            </a:solidFill>
          </a:endParaRPr>
        </a:p>
        <a:p>
          <a:pPr marL="171450" lvl="1" indent="-171450" algn="l" defTabSz="800100">
            <a:lnSpc>
              <a:spcPct val="90000"/>
            </a:lnSpc>
            <a:spcBef>
              <a:spcPct val="0"/>
            </a:spcBef>
            <a:spcAft>
              <a:spcPct val="15000"/>
            </a:spcAft>
            <a:buChar char="•"/>
          </a:pPr>
          <a:r>
            <a:rPr lang="en-GB" sz="1800" b="0" i="0" kern="1200" dirty="0">
              <a:solidFill>
                <a:schemeClr val="bg1"/>
              </a:solidFill>
            </a:rPr>
            <a:t>From managerial and professional occupations</a:t>
          </a:r>
          <a:endParaRPr lang="en-GB" sz="1800" kern="1200" dirty="0">
            <a:solidFill>
              <a:schemeClr val="bg1"/>
            </a:solidFill>
          </a:endParaRPr>
        </a:p>
        <a:p>
          <a:pPr marL="171450" lvl="1" indent="-171450" algn="l" defTabSz="800100">
            <a:lnSpc>
              <a:spcPct val="90000"/>
            </a:lnSpc>
            <a:spcBef>
              <a:spcPct val="0"/>
            </a:spcBef>
            <a:spcAft>
              <a:spcPct val="15000"/>
            </a:spcAft>
            <a:buChar char="•"/>
          </a:pPr>
          <a:r>
            <a:rPr lang="en-GB" sz="1800" kern="1200" dirty="0">
              <a:solidFill>
                <a:schemeClr val="bg1"/>
              </a:solidFill>
            </a:rPr>
            <a:t>F</a:t>
          </a:r>
          <a:r>
            <a:rPr lang="en-GB" sz="1800" b="0" i="0" kern="1200" dirty="0">
              <a:solidFill>
                <a:schemeClr val="bg1"/>
              </a:solidFill>
            </a:rPr>
            <a:t>rom a White ethnic background</a:t>
          </a:r>
          <a:endParaRPr lang="en-GB" sz="1800" kern="1200" dirty="0">
            <a:solidFill>
              <a:schemeClr val="bg1"/>
            </a:solidFill>
          </a:endParaRPr>
        </a:p>
      </dsp:txBody>
      <dsp:txXfrm>
        <a:off x="2732181" y="726224"/>
        <a:ext cx="2394495" cy="3003105"/>
      </dsp:txXfrm>
    </dsp:sp>
    <dsp:sp modelId="{BD6CBB04-9EF0-44A7-8559-78E19A1975AA}">
      <dsp:nvSpPr>
        <dsp:cNvPr id="0" name=""/>
        <dsp:cNvSpPr/>
      </dsp:nvSpPr>
      <dsp:spPr>
        <a:xfrm>
          <a:off x="5461906" y="84243"/>
          <a:ext cx="2394495" cy="641980"/>
        </a:xfrm>
        <a:prstGeom prst="rect">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dirty="0"/>
            <a:t>Men</a:t>
          </a:r>
        </a:p>
      </dsp:txBody>
      <dsp:txXfrm>
        <a:off x="5461906" y="84243"/>
        <a:ext cx="2394495" cy="641980"/>
      </dsp:txXfrm>
    </dsp:sp>
    <dsp:sp modelId="{D174068C-49AC-426C-952C-0F67B8A0B41A}">
      <dsp:nvSpPr>
        <dsp:cNvPr id="0" name=""/>
        <dsp:cNvSpPr/>
      </dsp:nvSpPr>
      <dsp:spPr>
        <a:xfrm>
          <a:off x="5461906" y="726224"/>
          <a:ext cx="2394495" cy="3003105"/>
        </a:xfrm>
        <a:prstGeom prst="rect">
          <a:avLst/>
        </a:prstGeom>
        <a:solidFill>
          <a:schemeClr val="bg1">
            <a:alpha val="9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a:solidFill>
                <a:schemeClr val="bg1"/>
              </a:solidFill>
            </a:rPr>
            <a:t>Men are more likely to drink at increasing and higher risk levels. </a:t>
          </a:r>
        </a:p>
        <a:p>
          <a:pPr marL="171450" lvl="1" indent="-171450" algn="l" defTabSz="800100">
            <a:lnSpc>
              <a:spcPct val="90000"/>
            </a:lnSpc>
            <a:spcBef>
              <a:spcPct val="0"/>
            </a:spcBef>
            <a:spcAft>
              <a:spcPct val="15000"/>
            </a:spcAft>
            <a:buChar char="•"/>
          </a:pPr>
          <a:r>
            <a:rPr lang="en-GB" sz="1800" kern="1200" dirty="0">
              <a:solidFill>
                <a:schemeClr val="bg1"/>
              </a:solidFill>
            </a:rPr>
            <a:t>Is some data suggesting that alcohol may affect sperm and overall vulnerability to FASD.</a:t>
          </a:r>
        </a:p>
      </dsp:txBody>
      <dsp:txXfrm>
        <a:off x="5461906" y="726224"/>
        <a:ext cx="2394495" cy="30031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D2E7A-ADBC-4BF8-9705-8F343AAE1236}">
      <dsp:nvSpPr>
        <dsp:cNvPr id="0" name=""/>
        <dsp:cNvSpPr/>
      </dsp:nvSpPr>
      <dsp:spPr>
        <a:xfrm>
          <a:off x="2455" y="25481"/>
          <a:ext cx="2394495" cy="641980"/>
        </a:xfrm>
        <a:prstGeom prst="rect">
          <a:avLst/>
        </a:prstGeom>
        <a:solidFill>
          <a:schemeClr val="bg1">
            <a:lumMod val="85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lumMod val="65000"/>
                </a:schemeClr>
              </a:solidFill>
            </a:rPr>
            <a:t>Prevalence</a:t>
          </a:r>
        </a:p>
      </dsp:txBody>
      <dsp:txXfrm>
        <a:off x="2455" y="25481"/>
        <a:ext cx="2394495" cy="641980"/>
      </dsp:txXfrm>
    </dsp:sp>
    <dsp:sp modelId="{12DB85D9-147D-431B-81F2-6F310188A66B}">
      <dsp:nvSpPr>
        <dsp:cNvPr id="0" name=""/>
        <dsp:cNvSpPr/>
      </dsp:nvSpPr>
      <dsp:spPr>
        <a:xfrm>
          <a:off x="2455" y="667461"/>
          <a:ext cx="2394495" cy="3026845"/>
        </a:xfrm>
        <a:prstGeom prst="rect">
          <a:avLst/>
        </a:prstGeom>
        <a:solidFill>
          <a:schemeClr val="bg1">
            <a:lumMod val="8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a:solidFill>
                <a:schemeClr val="bg1">
                  <a:lumMod val="65000"/>
                </a:schemeClr>
              </a:solidFill>
            </a:rPr>
            <a:t>Approximately 40% of </a:t>
          </a:r>
          <a:r>
            <a:rPr lang="en-GB" sz="1800" b="0" i="0" kern="1200" dirty="0">
              <a:solidFill>
                <a:schemeClr val="bg1">
                  <a:lumMod val="65000"/>
                </a:schemeClr>
              </a:solidFill>
            </a:rPr>
            <a:t>mothers drank alcohol during pregnancy.</a:t>
          </a:r>
          <a:endParaRPr lang="en-GB" sz="1800" kern="1200" dirty="0">
            <a:solidFill>
              <a:schemeClr val="bg1">
                <a:lumMod val="65000"/>
              </a:schemeClr>
            </a:solidFill>
          </a:endParaRPr>
        </a:p>
      </dsp:txBody>
      <dsp:txXfrm>
        <a:off x="2455" y="667461"/>
        <a:ext cx="2394495" cy="3026845"/>
      </dsp:txXfrm>
    </dsp:sp>
    <dsp:sp modelId="{B50593CC-E23D-46F0-97B4-447BD1ECDA32}">
      <dsp:nvSpPr>
        <dsp:cNvPr id="0" name=""/>
        <dsp:cNvSpPr/>
      </dsp:nvSpPr>
      <dsp:spPr>
        <a:xfrm>
          <a:off x="2732181" y="25481"/>
          <a:ext cx="2394495" cy="641980"/>
        </a:xfrm>
        <a:prstGeom prst="rect">
          <a:avLst/>
        </a:prstGeom>
        <a:solidFill>
          <a:schemeClr val="tx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dirty="0"/>
            <a:t>Mothers most likely to drink</a:t>
          </a:r>
        </a:p>
      </dsp:txBody>
      <dsp:txXfrm>
        <a:off x="2732181" y="25481"/>
        <a:ext cx="2394495" cy="641980"/>
      </dsp:txXfrm>
    </dsp:sp>
    <dsp:sp modelId="{52D48FE0-51CD-43AA-95B3-BF9F353D148D}">
      <dsp:nvSpPr>
        <dsp:cNvPr id="0" name=""/>
        <dsp:cNvSpPr/>
      </dsp:nvSpPr>
      <dsp:spPr>
        <a:xfrm>
          <a:off x="2732181" y="667461"/>
          <a:ext cx="2394495" cy="302684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b="0" i="0" kern="1200" dirty="0"/>
            <a:t>Living in England.</a:t>
          </a:r>
          <a:endParaRPr lang="en-GB" sz="1800" kern="1200" dirty="0"/>
        </a:p>
        <a:p>
          <a:pPr marL="171450" lvl="1" indent="-171450" algn="l" defTabSz="800100">
            <a:lnSpc>
              <a:spcPct val="90000"/>
            </a:lnSpc>
            <a:spcBef>
              <a:spcPct val="0"/>
            </a:spcBef>
            <a:spcAft>
              <a:spcPct val="15000"/>
            </a:spcAft>
            <a:buChar char="•"/>
          </a:pPr>
          <a:r>
            <a:rPr lang="en-GB" sz="1800" b="0" i="0" kern="1200" dirty="0"/>
            <a:t>Aged 35 or over.</a:t>
          </a:r>
          <a:endParaRPr lang="en-GB" sz="1800" kern="1200" dirty="0"/>
        </a:p>
        <a:p>
          <a:pPr marL="171450" lvl="1" indent="-171450" algn="l" defTabSz="800100">
            <a:lnSpc>
              <a:spcPct val="90000"/>
            </a:lnSpc>
            <a:spcBef>
              <a:spcPct val="0"/>
            </a:spcBef>
            <a:spcAft>
              <a:spcPct val="15000"/>
            </a:spcAft>
            <a:buChar char="•"/>
          </a:pPr>
          <a:r>
            <a:rPr lang="en-GB" sz="1800" b="0" i="0" kern="1200" dirty="0"/>
            <a:t>From managerial and professional occupations.</a:t>
          </a:r>
          <a:endParaRPr lang="en-GB" sz="1800" kern="1200" dirty="0"/>
        </a:p>
        <a:p>
          <a:pPr marL="171450" lvl="1" indent="-171450" algn="l" defTabSz="800100">
            <a:lnSpc>
              <a:spcPct val="90000"/>
            </a:lnSpc>
            <a:spcBef>
              <a:spcPct val="0"/>
            </a:spcBef>
            <a:spcAft>
              <a:spcPct val="15000"/>
            </a:spcAft>
            <a:buChar char="•"/>
          </a:pPr>
          <a:r>
            <a:rPr lang="en-GB" sz="1800" kern="1200" dirty="0"/>
            <a:t>F</a:t>
          </a:r>
          <a:r>
            <a:rPr lang="en-GB" sz="1800" b="0" i="0" kern="1200" dirty="0"/>
            <a:t>rom a White ethnic background.</a:t>
          </a:r>
          <a:endParaRPr lang="en-GB" sz="1800" kern="1200" dirty="0"/>
        </a:p>
      </dsp:txBody>
      <dsp:txXfrm>
        <a:off x="2732181" y="667461"/>
        <a:ext cx="2394495" cy="3026845"/>
      </dsp:txXfrm>
    </dsp:sp>
    <dsp:sp modelId="{BD6CBB04-9EF0-44A7-8559-78E19A1975AA}">
      <dsp:nvSpPr>
        <dsp:cNvPr id="0" name=""/>
        <dsp:cNvSpPr/>
      </dsp:nvSpPr>
      <dsp:spPr>
        <a:xfrm>
          <a:off x="5461906" y="25481"/>
          <a:ext cx="2394495" cy="641980"/>
        </a:xfrm>
        <a:prstGeom prst="rect">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rPr>
            <a:t>Men</a:t>
          </a:r>
        </a:p>
      </dsp:txBody>
      <dsp:txXfrm>
        <a:off x="5461906" y="25481"/>
        <a:ext cx="2394495" cy="641980"/>
      </dsp:txXfrm>
    </dsp:sp>
    <dsp:sp modelId="{D174068C-49AC-426C-952C-0F67B8A0B41A}">
      <dsp:nvSpPr>
        <dsp:cNvPr id="0" name=""/>
        <dsp:cNvSpPr/>
      </dsp:nvSpPr>
      <dsp:spPr>
        <a:xfrm>
          <a:off x="5461906" y="667461"/>
          <a:ext cx="2394495" cy="3026845"/>
        </a:xfrm>
        <a:prstGeom prst="rect">
          <a:avLst/>
        </a:prstGeom>
        <a:solidFill>
          <a:schemeClr val="bg1">
            <a:alpha val="9000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a:solidFill>
                <a:schemeClr val="bg1"/>
              </a:solidFill>
            </a:rPr>
            <a:t>Men are more likely to drink at increasing and higher risk levels. </a:t>
          </a:r>
        </a:p>
        <a:p>
          <a:pPr marL="171450" lvl="1" indent="-171450" algn="l" defTabSz="800100">
            <a:lnSpc>
              <a:spcPct val="90000"/>
            </a:lnSpc>
            <a:spcBef>
              <a:spcPct val="0"/>
            </a:spcBef>
            <a:spcAft>
              <a:spcPct val="15000"/>
            </a:spcAft>
            <a:buChar char="•"/>
          </a:pPr>
          <a:r>
            <a:rPr lang="en-GB" sz="1800" kern="1200" dirty="0">
              <a:solidFill>
                <a:schemeClr val="bg1"/>
              </a:solidFill>
            </a:rPr>
            <a:t>Is some data suggesting that alcohol may affect sperm and overall vulnerability to FASD.</a:t>
          </a:r>
        </a:p>
      </dsp:txBody>
      <dsp:txXfrm>
        <a:off x="5461906" y="667461"/>
        <a:ext cx="2394495" cy="30268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D2E7A-ADBC-4BF8-9705-8F343AAE1236}">
      <dsp:nvSpPr>
        <dsp:cNvPr id="0" name=""/>
        <dsp:cNvSpPr/>
      </dsp:nvSpPr>
      <dsp:spPr>
        <a:xfrm>
          <a:off x="2433" y="146170"/>
          <a:ext cx="2373064" cy="697959"/>
        </a:xfrm>
        <a:prstGeom prst="rect">
          <a:avLst/>
        </a:prstGeom>
        <a:solidFill>
          <a:schemeClr val="bg1">
            <a:lumMod val="85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bg1">
                  <a:lumMod val="65000"/>
                </a:schemeClr>
              </a:solidFill>
            </a:rPr>
            <a:t>Prevalence</a:t>
          </a:r>
        </a:p>
      </dsp:txBody>
      <dsp:txXfrm>
        <a:off x="2433" y="146170"/>
        <a:ext cx="2373064" cy="697959"/>
      </dsp:txXfrm>
    </dsp:sp>
    <dsp:sp modelId="{12DB85D9-147D-431B-81F2-6F310188A66B}">
      <dsp:nvSpPr>
        <dsp:cNvPr id="0" name=""/>
        <dsp:cNvSpPr/>
      </dsp:nvSpPr>
      <dsp:spPr>
        <a:xfrm>
          <a:off x="2433" y="844130"/>
          <a:ext cx="2373064" cy="3082034"/>
        </a:xfrm>
        <a:prstGeom prst="rect">
          <a:avLst/>
        </a:prstGeom>
        <a:solidFill>
          <a:schemeClr val="bg1">
            <a:lumMod val="8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kern="1200" dirty="0">
              <a:solidFill>
                <a:schemeClr val="bg1">
                  <a:lumMod val="65000"/>
                </a:schemeClr>
              </a:solidFill>
            </a:rPr>
            <a:t>Approximately 40% of </a:t>
          </a:r>
          <a:r>
            <a:rPr lang="en-GB" sz="1900" b="0" i="0" kern="1200" dirty="0">
              <a:solidFill>
                <a:schemeClr val="bg1">
                  <a:lumMod val="65000"/>
                </a:schemeClr>
              </a:solidFill>
            </a:rPr>
            <a:t>mothers drank alcohol during pregnancy.</a:t>
          </a:r>
          <a:endParaRPr lang="en-GB" sz="1900" kern="1200" dirty="0">
            <a:solidFill>
              <a:schemeClr val="bg1">
                <a:lumMod val="65000"/>
              </a:schemeClr>
            </a:solidFill>
          </a:endParaRPr>
        </a:p>
      </dsp:txBody>
      <dsp:txXfrm>
        <a:off x="2433" y="844130"/>
        <a:ext cx="2373064" cy="3082034"/>
      </dsp:txXfrm>
    </dsp:sp>
    <dsp:sp modelId="{B50593CC-E23D-46F0-97B4-447BD1ECDA32}">
      <dsp:nvSpPr>
        <dsp:cNvPr id="0" name=""/>
        <dsp:cNvSpPr/>
      </dsp:nvSpPr>
      <dsp:spPr>
        <a:xfrm>
          <a:off x="2707727" y="146170"/>
          <a:ext cx="2373064" cy="697959"/>
        </a:xfrm>
        <a:prstGeom prst="rect">
          <a:avLst/>
        </a:prstGeom>
        <a:solidFill>
          <a:schemeClr val="bg1">
            <a:lumMod val="85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bg1">
                  <a:lumMod val="65000"/>
                </a:schemeClr>
              </a:solidFill>
            </a:rPr>
            <a:t>Mothers most likely to drink</a:t>
          </a:r>
        </a:p>
      </dsp:txBody>
      <dsp:txXfrm>
        <a:off x="2707727" y="146170"/>
        <a:ext cx="2373064" cy="697959"/>
      </dsp:txXfrm>
    </dsp:sp>
    <dsp:sp modelId="{52D48FE0-51CD-43AA-95B3-BF9F353D148D}">
      <dsp:nvSpPr>
        <dsp:cNvPr id="0" name=""/>
        <dsp:cNvSpPr/>
      </dsp:nvSpPr>
      <dsp:spPr>
        <a:xfrm>
          <a:off x="2707727" y="844130"/>
          <a:ext cx="2373064" cy="3082034"/>
        </a:xfrm>
        <a:prstGeom prst="rect">
          <a:avLst/>
        </a:prstGeom>
        <a:solidFill>
          <a:schemeClr val="bg1">
            <a:lumMod val="8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b="0" i="0" kern="1200" dirty="0">
              <a:solidFill>
                <a:schemeClr val="bg1">
                  <a:lumMod val="65000"/>
                </a:schemeClr>
              </a:solidFill>
            </a:rPr>
            <a:t>Living in England.</a:t>
          </a:r>
          <a:endParaRPr lang="en-GB" sz="1900" kern="1200" dirty="0">
            <a:solidFill>
              <a:schemeClr val="bg1">
                <a:lumMod val="65000"/>
              </a:schemeClr>
            </a:solidFill>
          </a:endParaRPr>
        </a:p>
        <a:p>
          <a:pPr marL="171450" lvl="1" indent="-171450" algn="l" defTabSz="844550">
            <a:lnSpc>
              <a:spcPct val="90000"/>
            </a:lnSpc>
            <a:spcBef>
              <a:spcPct val="0"/>
            </a:spcBef>
            <a:spcAft>
              <a:spcPct val="15000"/>
            </a:spcAft>
            <a:buChar char="•"/>
          </a:pPr>
          <a:r>
            <a:rPr lang="en-GB" sz="1900" b="0" i="0" kern="1200" dirty="0">
              <a:solidFill>
                <a:schemeClr val="bg1">
                  <a:lumMod val="65000"/>
                </a:schemeClr>
              </a:solidFill>
            </a:rPr>
            <a:t>Aged 35 or over.</a:t>
          </a:r>
          <a:endParaRPr lang="en-GB" sz="1900" kern="1200" dirty="0">
            <a:solidFill>
              <a:schemeClr val="bg1">
                <a:lumMod val="65000"/>
              </a:schemeClr>
            </a:solidFill>
          </a:endParaRPr>
        </a:p>
        <a:p>
          <a:pPr marL="171450" lvl="1" indent="-171450" algn="l" defTabSz="844550">
            <a:lnSpc>
              <a:spcPct val="90000"/>
            </a:lnSpc>
            <a:spcBef>
              <a:spcPct val="0"/>
            </a:spcBef>
            <a:spcAft>
              <a:spcPct val="15000"/>
            </a:spcAft>
            <a:buChar char="•"/>
          </a:pPr>
          <a:r>
            <a:rPr lang="en-GB" sz="1900" b="0" i="0" kern="1200" dirty="0">
              <a:solidFill>
                <a:schemeClr val="bg1">
                  <a:lumMod val="65000"/>
                </a:schemeClr>
              </a:solidFill>
            </a:rPr>
            <a:t>From managerial and professional occupations.</a:t>
          </a:r>
          <a:endParaRPr lang="en-GB" sz="1900" kern="1200" dirty="0">
            <a:solidFill>
              <a:schemeClr val="bg1">
                <a:lumMod val="65000"/>
              </a:schemeClr>
            </a:solidFill>
          </a:endParaRPr>
        </a:p>
        <a:p>
          <a:pPr marL="171450" lvl="1" indent="-171450" algn="l" defTabSz="844550">
            <a:lnSpc>
              <a:spcPct val="90000"/>
            </a:lnSpc>
            <a:spcBef>
              <a:spcPct val="0"/>
            </a:spcBef>
            <a:spcAft>
              <a:spcPct val="15000"/>
            </a:spcAft>
            <a:buChar char="•"/>
          </a:pPr>
          <a:r>
            <a:rPr lang="en-GB" sz="1900" kern="1200" dirty="0">
              <a:solidFill>
                <a:schemeClr val="bg1">
                  <a:lumMod val="65000"/>
                </a:schemeClr>
              </a:solidFill>
            </a:rPr>
            <a:t>F</a:t>
          </a:r>
          <a:r>
            <a:rPr lang="en-GB" sz="1900" b="0" i="0" kern="1200" dirty="0">
              <a:solidFill>
                <a:schemeClr val="bg1">
                  <a:lumMod val="65000"/>
                </a:schemeClr>
              </a:solidFill>
            </a:rPr>
            <a:t>rom a White ethnic background.</a:t>
          </a:r>
          <a:endParaRPr lang="en-GB" sz="1900" kern="1200" dirty="0">
            <a:solidFill>
              <a:schemeClr val="bg1">
                <a:lumMod val="65000"/>
              </a:schemeClr>
            </a:solidFill>
          </a:endParaRPr>
        </a:p>
      </dsp:txBody>
      <dsp:txXfrm>
        <a:off x="2707727" y="844130"/>
        <a:ext cx="2373064" cy="3082034"/>
      </dsp:txXfrm>
    </dsp:sp>
    <dsp:sp modelId="{BD6CBB04-9EF0-44A7-8559-78E19A1975AA}">
      <dsp:nvSpPr>
        <dsp:cNvPr id="0" name=""/>
        <dsp:cNvSpPr/>
      </dsp:nvSpPr>
      <dsp:spPr>
        <a:xfrm>
          <a:off x="5413020" y="146170"/>
          <a:ext cx="2373064" cy="697959"/>
        </a:xfrm>
        <a:prstGeom prst="rect">
          <a:avLst/>
        </a:prstGeom>
        <a:solidFill>
          <a:schemeClr val="tx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dirty="0"/>
            <a:t>Men</a:t>
          </a:r>
        </a:p>
      </dsp:txBody>
      <dsp:txXfrm>
        <a:off x="5413020" y="146170"/>
        <a:ext cx="2373064" cy="697959"/>
      </dsp:txXfrm>
    </dsp:sp>
    <dsp:sp modelId="{D174068C-49AC-426C-952C-0F67B8A0B41A}">
      <dsp:nvSpPr>
        <dsp:cNvPr id="0" name=""/>
        <dsp:cNvSpPr/>
      </dsp:nvSpPr>
      <dsp:spPr>
        <a:xfrm>
          <a:off x="5413020" y="844130"/>
          <a:ext cx="2373064" cy="308203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a:t>Is some data suggesting that alcohol may affect sperm and overall vulnerability to FASD.</a:t>
          </a:r>
        </a:p>
        <a:p>
          <a:pPr marL="171450" lvl="1" indent="-171450" algn="l" defTabSz="800100">
            <a:lnSpc>
              <a:spcPct val="90000"/>
            </a:lnSpc>
            <a:spcBef>
              <a:spcPct val="0"/>
            </a:spcBef>
            <a:spcAft>
              <a:spcPct val="15000"/>
            </a:spcAft>
            <a:buChar char="•"/>
          </a:pPr>
          <a:r>
            <a:rPr lang="en-GB" sz="1800" kern="1200" dirty="0"/>
            <a:t>Men are more likely to drink at increasing and higher risk levels. </a:t>
          </a:r>
        </a:p>
      </dsp:txBody>
      <dsp:txXfrm>
        <a:off x="5413020" y="844130"/>
        <a:ext cx="2373064" cy="3082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17720-EEDB-4298-9002-C757273AEFA6}">
      <dsp:nvSpPr>
        <dsp:cNvPr id="0" name=""/>
        <dsp:cNvSpPr/>
      </dsp:nvSpPr>
      <dsp:spPr>
        <a:xfrm>
          <a:off x="0" y="0"/>
          <a:ext cx="358375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252B8F-B8D3-4BD3-8127-1EFE0E210383}">
      <dsp:nvSpPr>
        <dsp:cNvPr id="0" name=""/>
        <dsp:cNvSpPr/>
      </dsp:nvSpPr>
      <dsp:spPr>
        <a:xfrm>
          <a:off x="0" y="0"/>
          <a:ext cx="3583754" cy="1762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Young people’s drinking behaviours and beliefs are heavily influenced and informed by their parents drinking. </a:t>
          </a:r>
        </a:p>
      </dsp:txBody>
      <dsp:txXfrm>
        <a:off x="0" y="0"/>
        <a:ext cx="3583754" cy="1762439"/>
      </dsp:txXfrm>
    </dsp:sp>
    <dsp:sp modelId="{3A5CFC9A-5726-4522-8AA2-14DC453C4929}">
      <dsp:nvSpPr>
        <dsp:cNvPr id="0" name=""/>
        <dsp:cNvSpPr/>
      </dsp:nvSpPr>
      <dsp:spPr>
        <a:xfrm>
          <a:off x="0" y="1762439"/>
          <a:ext cx="358375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3E060F-328B-4149-9D5D-8B66BEE63B42}">
      <dsp:nvSpPr>
        <dsp:cNvPr id="0" name=""/>
        <dsp:cNvSpPr/>
      </dsp:nvSpPr>
      <dsp:spPr>
        <a:xfrm>
          <a:off x="0" y="1762439"/>
          <a:ext cx="3583754" cy="1762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This is more significant if excessive drinking is a feature of the young person or parent. </a:t>
          </a:r>
        </a:p>
      </dsp:txBody>
      <dsp:txXfrm>
        <a:off x="0" y="1762439"/>
        <a:ext cx="3583754" cy="17624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E8B67-D3A7-4A49-AAA0-3997EC750D45}">
      <dsp:nvSpPr>
        <dsp:cNvPr id="0" name=""/>
        <dsp:cNvSpPr/>
      </dsp:nvSpPr>
      <dsp:spPr>
        <a:xfrm>
          <a:off x="0" y="1593"/>
          <a:ext cx="3886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D5A55C-9091-4407-BF7D-6EF8A2D684C1}">
      <dsp:nvSpPr>
        <dsp:cNvPr id="0" name=""/>
        <dsp:cNvSpPr/>
      </dsp:nvSpPr>
      <dsp:spPr>
        <a:xfrm>
          <a:off x="0" y="1593"/>
          <a:ext cx="3886200" cy="1086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Deterioration in family life.</a:t>
          </a:r>
        </a:p>
      </dsp:txBody>
      <dsp:txXfrm>
        <a:off x="0" y="1593"/>
        <a:ext cx="3886200" cy="1086772"/>
      </dsp:txXfrm>
    </dsp:sp>
    <dsp:sp modelId="{66BCDF82-1A25-469E-8C92-15BD4916E1D7}">
      <dsp:nvSpPr>
        <dsp:cNvPr id="0" name=""/>
        <dsp:cNvSpPr/>
      </dsp:nvSpPr>
      <dsp:spPr>
        <a:xfrm>
          <a:off x="0" y="1088365"/>
          <a:ext cx="3886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CA80E3-71A1-40A5-A389-112ED3C1E45F}">
      <dsp:nvSpPr>
        <dsp:cNvPr id="0" name=""/>
        <dsp:cNvSpPr/>
      </dsp:nvSpPr>
      <dsp:spPr>
        <a:xfrm>
          <a:off x="0" y="1088365"/>
          <a:ext cx="3886200" cy="1086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Difficulties in meeting physical and emotional needs. </a:t>
          </a:r>
        </a:p>
      </dsp:txBody>
      <dsp:txXfrm>
        <a:off x="0" y="1088365"/>
        <a:ext cx="3886200" cy="1086772"/>
      </dsp:txXfrm>
    </dsp:sp>
    <dsp:sp modelId="{32132FD5-9310-4F78-A810-447C8B827835}">
      <dsp:nvSpPr>
        <dsp:cNvPr id="0" name=""/>
        <dsp:cNvSpPr/>
      </dsp:nvSpPr>
      <dsp:spPr>
        <a:xfrm>
          <a:off x="0" y="2175138"/>
          <a:ext cx="3886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D71DAA-255C-40D5-BB77-E5D46FF550AD}">
      <dsp:nvSpPr>
        <dsp:cNvPr id="0" name=""/>
        <dsp:cNvSpPr/>
      </dsp:nvSpPr>
      <dsp:spPr>
        <a:xfrm>
          <a:off x="0" y="2175138"/>
          <a:ext cx="3886200" cy="1086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Diminished physical and mental health.</a:t>
          </a:r>
        </a:p>
      </dsp:txBody>
      <dsp:txXfrm>
        <a:off x="0" y="2175138"/>
        <a:ext cx="3886200" cy="108677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76120B-A344-4BFF-A641-7A6EC2742D73}" type="datetimeFigureOut">
              <a:rPr lang="en-GB" smtClean="0"/>
              <a:t>30/01/2023</a:t>
            </a:fld>
            <a:endParaRPr lang="en-GB"/>
          </a:p>
        </p:txBody>
      </p:sp>
      <p:sp>
        <p:nvSpPr>
          <p:cNvPr id="4" name="Slide Image Placeholder 3"/>
          <p:cNvSpPr>
            <a:spLocks noGrp="1" noRot="1" noChangeAspect="1"/>
          </p:cNvSpPr>
          <p:nvPr>
            <p:ph type="sldImg" idx="2"/>
          </p:nvPr>
        </p:nvSpPr>
        <p:spPr>
          <a:xfrm>
            <a:off x="1371600" y="630237"/>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3887786"/>
            <a:ext cx="5479504" cy="457264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BFF406-E728-4E69-BA32-35D104A9075B}" type="slidenum">
              <a:rPr lang="en-GB" smtClean="0"/>
              <a:t>‹#›</a:t>
            </a:fld>
            <a:endParaRPr lang="en-GB"/>
          </a:p>
        </p:txBody>
      </p:sp>
    </p:spTree>
    <p:extLst>
      <p:ext uri="{BB962C8B-B14F-4D97-AF65-F5344CB8AC3E}">
        <p14:creationId xmlns:p14="http://schemas.microsoft.com/office/powerpoint/2010/main" val="651497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7BFF406-E728-4E69-BA32-35D104A9075B}" type="slidenum">
              <a:rPr lang="en-GB" smtClean="0"/>
              <a:t>1</a:t>
            </a:fld>
            <a:endParaRPr lang="en-GB"/>
          </a:p>
        </p:txBody>
      </p:sp>
    </p:spTree>
    <p:extLst>
      <p:ext uri="{BB962C8B-B14F-4D97-AF65-F5344CB8AC3E}">
        <p14:creationId xmlns:p14="http://schemas.microsoft.com/office/powerpoint/2010/main" val="2066138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r>
              <a:rPr lang="en-GB" dirty="0"/>
              <a:t>Wanted to summarise one </a:t>
            </a:r>
            <a:r>
              <a:rPr lang="en-GB" dirty="0" err="1"/>
              <a:t>one</a:t>
            </a:r>
            <a:r>
              <a:rPr lang="en-GB" dirty="0"/>
              <a:t> page the finding on the workshop to direct future activity and make it meaningful </a:t>
            </a:r>
          </a:p>
          <a:p>
            <a:endParaRPr lang="en-GB" dirty="0"/>
          </a:p>
          <a:p>
            <a:r>
              <a:rPr lang="en-GB" dirty="0"/>
              <a:t>Demonstrated here and didn’t want to ignore them we want to ensure all the main themes were addressed moving forwards.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WORKSHOP - Of the findings I wanted to summarise them on one page in order to consider how we could address the themes raised.  Include a slide here just to demonstrate our 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Some are easier than others to address.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Didn’t want them to get ignored so developed a Neglect future operational plan to direct our activity moving forward to make it meaningful and actually address the themes raised.   </a:t>
            </a:r>
          </a:p>
          <a:p>
            <a:endParaRPr lang="en-GB" dirty="0"/>
          </a:p>
          <a:p>
            <a:r>
              <a:rPr lang="en-GB" dirty="0"/>
              <a:t>: also record the how and considerations moving forward. </a:t>
            </a:r>
          </a:p>
          <a:p>
            <a:r>
              <a:rPr lang="en-GB" dirty="0"/>
              <a:t>Have included a slide to explain the finding the workshop highlight plan moving forward. – put it on a page because elements of this were things I hadn’t thought about and I wanted to ensure that other </a:t>
            </a:r>
            <a:r>
              <a:rPr lang="en-GB" dirty="0" err="1"/>
              <a:t>themese</a:t>
            </a:r>
            <a:r>
              <a:rPr lang="en-GB" dirty="0"/>
              <a:t> identified also formed part of this review process. And they were considered. </a:t>
            </a:r>
          </a:p>
          <a:p>
            <a:endParaRPr lang="en-GB" dirty="0"/>
          </a:p>
          <a:p>
            <a:r>
              <a:rPr lang="en-GB" dirty="0"/>
              <a:t>TRAINING </a:t>
            </a:r>
          </a:p>
        </p:txBody>
      </p:sp>
      <p:sp>
        <p:nvSpPr>
          <p:cNvPr id="4" name="Slide Number Placeholder 3"/>
          <p:cNvSpPr>
            <a:spLocks noGrp="1"/>
          </p:cNvSpPr>
          <p:nvPr>
            <p:ph type="sldNum" sz="quarter" idx="5"/>
          </p:nvPr>
        </p:nvSpPr>
        <p:spPr/>
        <p:txBody>
          <a:bodyPr/>
          <a:lstStyle/>
          <a:p>
            <a:fld id="{4F1ED22D-7745-4E69-89A1-5419A3DBA169}" type="slidenum">
              <a:rPr lang="en-GB" smtClean="0"/>
              <a:t>71</a:t>
            </a:fld>
            <a:endParaRPr lang="en-GB"/>
          </a:p>
        </p:txBody>
      </p:sp>
    </p:spTree>
    <p:extLst>
      <p:ext uri="{BB962C8B-B14F-4D97-AF65-F5344CB8AC3E}">
        <p14:creationId xmlns:p14="http://schemas.microsoft.com/office/powerpoint/2010/main" val="1962108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r>
              <a:rPr lang="en-GB" b="1" dirty="0"/>
              <a:t>Of the findings of the deep dive  : the main areas  we want to focus on initially – training of frontline staff and supporting the other departments that are key to such incidents and investigation </a:t>
            </a:r>
          </a:p>
        </p:txBody>
      </p:sp>
      <p:sp>
        <p:nvSpPr>
          <p:cNvPr id="4" name="Slide Number Placeholder 3"/>
          <p:cNvSpPr>
            <a:spLocks noGrp="1"/>
          </p:cNvSpPr>
          <p:nvPr>
            <p:ph type="sldNum" sz="quarter" idx="5"/>
          </p:nvPr>
        </p:nvSpPr>
        <p:spPr/>
        <p:txBody>
          <a:bodyPr/>
          <a:lstStyle/>
          <a:p>
            <a:fld id="{4F1ED22D-7745-4E69-89A1-5419A3DBA169}" type="slidenum">
              <a:rPr lang="en-GB" smtClean="0"/>
              <a:t>72</a:t>
            </a:fld>
            <a:endParaRPr lang="en-GB"/>
          </a:p>
        </p:txBody>
      </p:sp>
    </p:spTree>
    <p:extLst>
      <p:ext uri="{BB962C8B-B14F-4D97-AF65-F5344CB8AC3E}">
        <p14:creationId xmlns:p14="http://schemas.microsoft.com/office/powerpoint/2010/main" val="3482067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r>
              <a:rPr lang="en-GB" dirty="0"/>
              <a:t>. Agreed SENIOR officer further enhanced frontline awareness training</a:t>
            </a:r>
          </a:p>
          <a:p>
            <a:endParaRPr lang="en-GB" dirty="0"/>
          </a:p>
          <a:p>
            <a:r>
              <a:rPr lang="en-GB" dirty="0"/>
              <a:t>  </a:t>
            </a:r>
            <a:r>
              <a:rPr lang="en-GB" b="1" dirty="0"/>
              <a:t>VBB</a:t>
            </a:r>
            <a:r>
              <a:rPr lang="en-GB" dirty="0"/>
              <a:t> governance board that review drive support activity around the strands of vulnerability  links in to the partnerships . Reviews strands at force level to deliver on the overlay vulnerability plan .   </a:t>
            </a:r>
          </a:p>
          <a:p>
            <a:endParaRPr lang="en-GB" sz="1200" dirty="0"/>
          </a:p>
          <a:p>
            <a:r>
              <a:rPr lang="en-GB" sz="1200" dirty="0"/>
              <a:t>To improve awareness and referral procedures. </a:t>
            </a:r>
            <a:r>
              <a:rPr lang="en-GB" sz="1200" dirty="0" err="1"/>
              <a:t>Ie</a:t>
            </a:r>
            <a:r>
              <a:rPr lang="en-GB" sz="1200" dirty="0"/>
              <a:t> PPN, MASH/MARU etc. to ensure information sharing is detailed and accurate. This was agreed with aspirational delivery for Autumn 2023 (around 2000 staff)</a:t>
            </a:r>
          </a:p>
          <a:p>
            <a:endParaRPr lang="en-GB" sz="1200"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Neglect future plan </a:t>
            </a:r>
            <a:r>
              <a:rPr lang="en-GB" dirty="0"/>
              <a:t>– to address other ID themes </a:t>
            </a:r>
            <a:r>
              <a:rPr lang="en-GB" sz="1200" dirty="0"/>
              <a:t>including initial reporting, evidence gathering and investigation standards,  including threshold levels for CPS cases.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APP</a:t>
            </a:r>
            <a:r>
              <a:rPr lang="en-GB" sz="1200" dirty="0"/>
              <a:t> – VOICES RESPOND tool kits referral processes MASH form</a:t>
            </a:r>
          </a:p>
          <a:p>
            <a:endParaRPr lang="en-GB" dirty="0"/>
          </a:p>
        </p:txBody>
      </p:sp>
      <p:sp>
        <p:nvSpPr>
          <p:cNvPr id="4" name="Slide Number Placeholder 3"/>
          <p:cNvSpPr>
            <a:spLocks noGrp="1"/>
          </p:cNvSpPr>
          <p:nvPr>
            <p:ph type="sldNum" sz="quarter" idx="5"/>
          </p:nvPr>
        </p:nvSpPr>
        <p:spPr/>
        <p:txBody>
          <a:bodyPr/>
          <a:lstStyle/>
          <a:p>
            <a:fld id="{4F1ED22D-7745-4E69-89A1-5419A3DBA169}" type="slidenum">
              <a:rPr lang="en-GB" smtClean="0"/>
              <a:t>73</a:t>
            </a:fld>
            <a:endParaRPr lang="en-GB"/>
          </a:p>
        </p:txBody>
      </p:sp>
    </p:spTree>
    <p:extLst>
      <p:ext uri="{BB962C8B-B14F-4D97-AF65-F5344CB8AC3E}">
        <p14:creationId xmlns:p14="http://schemas.microsoft.com/office/powerpoint/2010/main" val="2671154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With a few to roll out autumn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APP - Reinforce learning , referral processes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Neglect plan – in liaison with internal department to  support and  produce products to address other areas identified , and support staff in awareness , questions sets assessment tools,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Dedicated Team  - Force recs team – feed into them and they feed to use – continuous consultation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analyse and ID and record recs  feed into and they feed to us to support the identification of learning opportunities and </a:t>
            </a:r>
            <a:r>
              <a:rPr lang="en-GB" b="1" dirty="0" err="1"/>
              <a:t>forcewide</a:t>
            </a:r>
            <a:r>
              <a:rPr lang="en-GB" b="1" dirty="0"/>
              <a:t> improvement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Address findings, working at pace and strict feedback inspirationally Autumn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4F1ED22D-7745-4E69-89A1-5419A3DBA169}" type="slidenum">
              <a:rPr lang="en-GB" smtClean="0"/>
              <a:t>74</a:t>
            </a:fld>
            <a:endParaRPr lang="en-GB"/>
          </a:p>
        </p:txBody>
      </p:sp>
    </p:spTree>
    <p:extLst>
      <p:ext uri="{BB962C8B-B14F-4D97-AF65-F5344CB8AC3E}">
        <p14:creationId xmlns:p14="http://schemas.microsoft.com/office/powerpoint/2010/main" val="1885234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r>
              <a:rPr lang="en-GB" dirty="0"/>
              <a:t>Objectives</a:t>
            </a:r>
          </a:p>
        </p:txBody>
      </p:sp>
      <p:sp>
        <p:nvSpPr>
          <p:cNvPr id="4" name="Slide Number Placeholder 3"/>
          <p:cNvSpPr>
            <a:spLocks noGrp="1"/>
          </p:cNvSpPr>
          <p:nvPr>
            <p:ph type="sldNum" sz="quarter" idx="5"/>
          </p:nvPr>
        </p:nvSpPr>
        <p:spPr/>
        <p:txBody>
          <a:bodyPr/>
          <a:lstStyle/>
          <a:p>
            <a:fld id="{4F1ED22D-7745-4E69-89A1-5419A3DBA169}" type="slidenum">
              <a:rPr lang="en-GB" smtClean="0"/>
              <a:t>75</a:t>
            </a:fld>
            <a:endParaRPr lang="en-GB"/>
          </a:p>
        </p:txBody>
      </p:sp>
    </p:spTree>
    <p:extLst>
      <p:ext uri="{BB962C8B-B14F-4D97-AF65-F5344CB8AC3E}">
        <p14:creationId xmlns:p14="http://schemas.microsoft.com/office/powerpoint/2010/main" val="3615755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D9DA76-22A8-452B-A82D-5BBC70B3F980}" type="slidenum">
              <a:rPr lang="en-GB" smtClean="0"/>
              <a:t>78</a:t>
            </a:fld>
            <a:endParaRPr lang="en-GB"/>
          </a:p>
        </p:txBody>
      </p:sp>
    </p:spTree>
    <p:extLst>
      <p:ext uri="{BB962C8B-B14F-4D97-AF65-F5344CB8AC3E}">
        <p14:creationId xmlns:p14="http://schemas.microsoft.com/office/powerpoint/2010/main" val="541989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r>
              <a:rPr lang="en-GB" dirty="0"/>
              <a:t>There is a common stories we tell in our society that the ills of alcohol are due to:</a:t>
            </a:r>
          </a:p>
          <a:p>
            <a:pPr marL="171450" indent="-171450">
              <a:buFont typeface="Arial" panose="020B0604020202020204" pitchFamily="34" charset="0"/>
              <a:buChar char="•"/>
            </a:pPr>
            <a:r>
              <a:rPr lang="en-GB" dirty="0"/>
              <a:t>Young people</a:t>
            </a:r>
          </a:p>
          <a:p>
            <a:pPr marL="171450" indent="-171450">
              <a:buFont typeface="Arial" panose="020B0604020202020204" pitchFamily="34" charset="0"/>
              <a:buChar char="•"/>
            </a:pPr>
            <a:r>
              <a:rPr lang="en-GB" dirty="0"/>
              <a:t>And those who are alcohol dependent</a:t>
            </a:r>
          </a:p>
          <a:p>
            <a:endParaRPr lang="en-GB" dirty="0"/>
          </a:p>
          <a:p>
            <a:r>
              <a:rPr lang="en-GB" dirty="0"/>
              <a:t>These are the archetypes we like to project blame and ‘otherness’ on to:</a:t>
            </a:r>
          </a:p>
          <a:p>
            <a:pPr marL="171450" indent="-171450">
              <a:buFont typeface="Arial" panose="020B0604020202020204" pitchFamily="34" charset="0"/>
              <a:buChar char="•"/>
            </a:pPr>
            <a:r>
              <a:rPr lang="en-GB" dirty="0"/>
              <a:t>The inebriated young person who causes havoc or is too drunk to walk</a:t>
            </a:r>
          </a:p>
          <a:p>
            <a:pPr marL="171450" indent="-171450">
              <a:buFont typeface="Arial" panose="020B0604020202020204" pitchFamily="34" charset="0"/>
              <a:buChar char="•"/>
            </a:pPr>
            <a:r>
              <a:rPr lang="en-GB" dirty="0"/>
              <a:t>The destitute who drink</a:t>
            </a:r>
          </a:p>
          <a:p>
            <a:pPr marL="171450" indent="-171450">
              <a:buFont typeface="Arial" panose="020B0604020202020204" pitchFamily="34" charset="0"/>
              <a:buChar char="•"/>
            </a:pPr>
            <a:r>
              <a:rPr lang="en-GB" dirty="0"/>
              <a:t>The drunk mother at the school gates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The stories and the reality are often different.</a:t>
            </a:r>
          </a:p>
          <a:p>
            <a:pPr marL="628650" lvl="1" indent="-171450">
              <a:buFont typeface="Arial" panose="020B0604020202020204" pitchFamily="34" charset="0"/>
              <a:buChar char="•"/>
            </a:pPr>
            <a:r>
              <a:rPr lang="en-GB" dirty="0"/>
              <a:t>The evidence doesn't always sit with the perception</a:t>
            </a:r>
          </a:p>
          <a:p>
            <a:pPr marL="628650" lvl="1" indent="-171450">
              <a:buFont typeface="Arial" panose="020B0604020202020204" pitchFamily="34" charset="0"/>
              <a:buChar char="•"/>
            </a:pPr>
            <a:r>
              <a:rPr lang="en-GB" dirty="0"/>
              <a:t>And this can be uncomfortable for us as professionals and people</a:t>
            </a:r>
          </a:p>
        </p:txBody>
      </p:sp>
      <p:sp>
        <p:nvSpPr>
          <p:cNvPr id="4" name="Slide Number Placeholder 3"/>
          <p:cNvSpPr>
            <a:spLocks noGrp="1"/>
          </p:cNvSpPr>
          <p:nvPr>
            <p:ph type="sldNum" sz="quarter" idx="5"/>
          </p:nvPr>
        </p:nvSpPr>
        <p:spPr/>
        <p:txBody>
          <a:bodyPr/>
          <a:lstStyle/>
          <a:p>
            <a:fld id="{9FD9DA76-22A8-452B-A82D-5BBC70B3F980}" type="slidenum">
              <a:rPr lang="en-GB" smtClean="0"/>
              <a:t>79</a:t>
            </a:fld>
            <a:endParaRPr lang="en-GB"/>
          </a:p>
        </p:txBody>
      </p:sp>
    </p:spTree>
    <p:extLst>
      <p:ext uri="{BB962C8B-B14F-4D97-AF65-F5344CB8AC3E}">
        <p14:creationId xmlns:p14="http://schemas.microsoft.com/office/powerpoint/2010/main" val="1396159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All ages 16+ who don’t drink have actually increased over time</a:t>
            </a:r>
          </a:p>
          <a:p>
            <a:pPr marL="628650" lvl="1" indent="-171450">
              <a:buFont typeface="Arial" panose="020B0604020202020204" pitchFamily="34" charset="0"/>
              <a:buChar char="•"/>
            </a:pPr>
            <a:r>
              <a:rPr lang="en-GB" dirty="0"/>
              <a:t>2005 18.8</a:t>
            </a:r>
          </a:p>
          <a:p>
            <a:pPr marL="628650" lvl="1" indent="-171450">
              <a:buFont typeface="Arial" panose="020B0604020202020204" pitchFamily="34" charset="0"/>
              <a:buChar char="•"/>
            </a:pPr>
            <a:r>
              <a:rPr lang="en-GB" dirty="0"/>
              <a:t>2017 20.4%</a:t>
            </a:r>
          </a:p>
          <a:p>
            <a:pPr marL="171450" indent="-171450">
              <a:buFont typeface="Arial" panose="020B0604020202020204" pitchFamily="34" charset="0"/>
              <a:buChar char="•"/>
            </a:pPr>
            <a:r>
              <a:rPr lang="en-GB" dirty="0"/>
              <a:t>There is an increasing trend, particularly amongst under-25s where alcohol is not part of their lives or lifestyle.</a:t>
            </a:r>
          </a:p>
          <a:p>
            <a:pPr marL="171450" indent="-171450">
              <a:buFont typeface="Arial" panose="020B0604020202020204" pitchFamily="34" charset="0"/>
              <a:buChar char="•"/>
            </a:pPr>
            <a:r>
              <a:rPr lang="en-GB" dirty="0"/>
              <a:t>If drinking profiles continue as is:</a:t>
            </a:r>
          </a:p>
          <a:p>
            <a:pPr marL="628650" lvl="1" indent="-171450">
              <a:buFont typeface="Arial" panose="020B0604020202020204" pitchFamily="34" charset="0"/>
              <a:buChar char="•"/>
            </a:pPr>
            <a:r>
              <a:rPr lang="en-GB" dirty="0"/>
              <a:t>Fewer young people drinking</a:t>
            </a:r>
          </a:p>
          <a:p>
            <a:pPr marL="628650" lvl="1" indent="-171450">
              <a:buFont typeface="Arial" panose="020B0604020202020204" pitchFamily="34" charset="0"/>
              <a:buChar char="•"/>
            </a:pPr>
            <a:r>
              <a:rPr lang="en-GB" dirty="0"/>
              <a:t>Fewer parents in 20s and 30s drinking</a:t>
            </a:r>
          </a:p>
          <a:p>
            <a:pPr marL="628650" lvl="1" indent="-171450">
              <a:buFont typeface="Arial" panose="020B0604020202020204" pitchFamily="34" charset="0"/>
              <a:buChar char="•"/>
            </a:pPr>
            <a:r>
              <a:rPr lang="en-GB" dirty="0"/>
              <a:t>More older parents and grandparent drinking</a:t>
            </a:r>
          </a:p>
          <a:p>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9FD9DA76-22A8-452B-A82D-5BBC70B3F980}" type="slidenum">
              <a:rPr lang="en-GB" smtClean="0"/>
              <a:t>80</a:t>
            </a:fld>
            <a:endParaRPr lang="en-GB"/>
          </a:p>
        </p:txBody>
      </p:sp>
    </p:spTree>
    <p:extLst>
      <p:ext uri="{BB962C8B-B14F-4D97-AF65-F5344CB8AC3E}">
        <p14:creationId xmlns:p14="http://schemas.microsoft.com/office/powerpoint/2010/main" val="1997031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Increasing ranges of no or low alcohol drinks being produced, sold and drunk</a:t>
            </a:r>
          </a:p>
          <a:p>
            <a:pPr marL="171450" indent="-171450">
              <a:buFont typeface="Arial" panose="020B0604020202020204" pitchFamily="34" charset="0"/>
              <a:buChar char="•"/>
            </a:pPr>
            <a:r>
              <a:rPr lang="en-GB" dirty="0">
                <a:latin typeface="Arial" panose="020B0604020202020204" pitchFamily="34" charset="0"/>
                <a:ea typeface="Times New Roman" panose="02020603050405020304" pitchFamily="18" charset="0"/>
                <a:cs typeface="Times New Roman" panose="02020603050405020304" pitchFamily="18" charset="0"/>
              </a:rPr>
              <a:t>Catering to those who don’t drink or supports moderation of alcohol consumption</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FD9DA76-22A8-452B-A82D-5BBC70B3F980}" type="slidenum">
              <a:rPr lang="en-GB" smtClean="0"/>
              <a:t>81</a:t>
            </a:fld>
            <a:endParaRPr lang="en-GB"/>
          </a:p>
        </p:txBody>
      </p:sp>
    </p:spTree>
    <p:extLst>
      <p:ext uri="{BB962C8B-B14F-4D97-AF65-F5344CB8AC3E}">
        <p14:creationId xmlns:p14="http://schemas.microsoft.com/office/powerpoint/2010/main" val="2397556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As well as a change in alcohol consumption since the turn of this century there has been a change in where people drink.</a:t>
            </a:r>
            <a:endParaRPr lang="en-GB" dirty="0">
              <a:latin typeface="Arial" panose="020B0604020202020204" pitchFamily="34"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GB" dirty="0">
                <a:latin typeface="Arial" panose="020B0604020202020204" pitchFamily="34" charset="0"/>
                <a:ea typeface="Times New Roman" panose="02020603050405020304" pitchFamily="18" charset="0"/>
                <a:cs typeface="Times New Roman" panose="02020603050405020304" pitchFamily="18" charset="0"/>
              </a:rPr>
              <a:t>M</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oving away from drinking in licensed premises to one where alcohol is bought from supermarkets and other off-license premises then drunk at home</a:t>
            </a:r>
            <a:endParaRPr lang="en-GB" dirty="0">
              <a:solidFill>
                <a:srgbClr val="009CDE"/>
              </a:solidFill>
              <a:latin typeface="Arial" panose="020B0604020202020204" pitchFamily="34" charset="0"/>
              <a:ea typeface="Arial" panose="020B0604020202020204" pitchFamily="34" charset="0"/>
              <a:cs typeface="Times New Roman" panose="02020603050405020304" pitchFamily="18" charset="0"/>
            </a:endParaRPr>
          </a:p>
          <a:p>
            <a:pPr marL="171450" indent="-171450">
              <a:buFont typeface="Arial" panose="020B0604020202020204" pitchFamily="34" charset="0"/>
              <a:buChar char="•"/>
            </a:pPr>
            <a:r>
              <a:rPr lang="en-GB" dirty="0">
                <a:latin typeface="Arial" panose="020B0604020202020204" pitchFamily="34" charset="0"/>
                <a:cs typeface="Times New Roman" panose="02020603050405020304" pitchFamily="18" charset="0"/>
              </a:rPr>
              <a:t>A consequence is people are less likely or able to measure or monitor their consumption</a:t>
            </a:r>
          </a:p>
          <a:p>
            <a:endParaRPr lang="en-GB" dirty="0"/>
          </a:p>
          <a:p>
            <a:endParaRPr lang="en-GB" dirty="0"/>
          </a:p>
        </p:txBody>
      </p:sp>
      <p:sp>
        <p:nvSpPr>
          <p:cNvPr id="4" name="Slide Number Placeholder 3"/>
          <p:cNvSpPr>
            <a:spLocks noGrp="1"/>
          </p:cNvSpPr>
          <p:nvPr>
            <p:ph type="sldNum" sz="quarter" idx="5"/>
          </p:nvPr>
        </p:nvSpPr>
        <p:spPr/>
        <p:txBody>
          <a:bodyPr/>
          <a:lstStyle/>
          <a:p>
            <a:fld id="{9FD9DA76-22A8-452B-A82D-5BBC70B3F980}" type="slidenum">
              <a:rPr lang="en-GB" smtClean="0"/>
              <a:t>82</a:t>
            </a:fld>
            <a:endParaRPr lang="en-GB"/>
          </a:p>
        </p:txBody>
      </p:sp>
    </p:spTree>
    <p:extLst>
      <p:ext uri="{BB962C8B-B14F-4D97-AF65-F5344CB8AC3E}">
        <p14:creationId xmlns:p14="http://schemas.microsoft.com/office/powerpoint/2010/main" val="1763958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r>
              <a:rPr lang="en-GB" dirty="0"/>
              <a:t>Introduction welcome </a:t>
            </a:r>
          </a:p>
        </p:txBody>
      </p:sp>
      <p:sp>
        <p:nvSpPr>
          <p:cNvPr id="4" name="Slide Number Placeholder 3"/>
          <p:cNvSpPr>
            <a:spLocks noGrp="1"/>
          </p:cNvSpPr>
          <p:nvPr>
            <p:ph type="sldNum" sz="quarter" idx="5"/>
          </p:nvPr>
        </p:nvSpPr>
        <p:spPr/>
        <p:txBody>
          <a:bodyPr/>
          <a:lstStyle/>
          <a:p>
            <a:fld id="{4F1ED22D-7745-4E69-89A1-5419A3DBA169}" type="slidenum">
              <a:rPr lang="en-GB" smtClean="0"/>
              <a:t>63</a:t>
            </a:fld>
            <a:endParaRPr lang="en-GB"/>
          </a:p>
        </p:txBody>
      </p:sp>
    </p:spTree>
    <p:extLst>
      <p:ext uri="{BB962C8B-B14F-4D97-AF65-F5344CB8AC3E}">
        <p14:creationId xmlns:p14="http://schemas.microsoft.com/office/powerpoint/2010/main" val="557657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latin typeface="Arial" panose="020B0604020202020204" pitchFamily="34" charset="0"/>
                <a:ea typeface="Times New Roman" panose="02020603050405020304" pitchFamily="18" charset="0"/>
                <a:cs typeface="Times New Roman" panose="02020603050405020304" pitchFamily="18" charset="0"/>
              </a:rPr>
              <a:t>University of Sheffield</a:t>
            </a:r>
          </a:p>
          <a:p>
            <a:pPr marL="628650" lvl="1" indent="-171450">
              <a:buFont typeface="Arial" panose="020B0604020202020204" pitchFamily="34" charset="0"/>
              <a:buChar char="•"/>
            </a:pPr>
            <a:r>
              <a:rPr lang="en-GB" dirty="0">
                <a:latin typeface="Arial" panose="020B0604020202020204" pitchFamily="34" charset="0"/>
                <a:ea typeface="Times New Roman" panose="02020603050405020304" pitchFamily="18" charset="0"/>
                <a:cs typeface="Times New Roman" panose="02020603050405020304" pitchFamily="18" charset="0"/>
              </a:rPr>
              <a:t>F</a:t>
            </a:r>
            <a:r>
              <a:rPr lang="en-GB" dirty="0">
                <a:effectLst/>
                <a:latin typeface="Arial" panose="020B0604020202020204" pitchFamily="34" charset="0"/>
                <a:ea typeface="Times New Roman" panose="02020603050405020304" pitchFamily="18" charset="0"/>
                <a:cs typeface="Times New Roman" panose="02020603050405020304" pitchFamily="18" charset="0"/>
              </a:rPr>
              <a:t>or many their alcohol consumption did not change much.</a:t>
            </a:r>
          </a:p>
          <a:p>
            <a:pPr marL="628650" lvl="1" indent="-171450">
              <a:buFont typeface="Arial" panose="020B0604020202020204" pitchFamily="34" charset="0"/>
              <a:buChar char="•"/>
            </a:pPr>
            <a:r>
              <a:rPr lang="en-GB" dirty="0">
                <a:latin typeface="Arial" panose="020B0604020202020204" pitchFamily="34" charset="0"/>
                <a:ea typeface="Times New Roman" panose="02020603050405020304" pitchFamily="18" charset="0"/>
                <a:cs typeface="Times New Roman" panose="02020603050405020304" pitchFamily="18" charset="0"/>
              </a:rPr>
              <a:t>A</a:t>
            </a:r>
            <a:r>
              <a:rPr lang="en-GB" dirty="0">
                <a:effectLst/>
                <a:latin typeface="Arial" panose="020B0604020202020204" pitchFamily="34" charset="0"/>
                <a:ea typeface="Times New Roman" panose="02020603050405020304" pitchFamily="18" charset="0"/>
                <a:cs typeface="Times New Roman" panose="02020603050405020304" pitchFamily="18" charset="0"/>
              </a:rPr>
              <a:t> distinct minority at both ends of the spectrum </a:t>
            </a:r>
            <a:r>
              <a:rPr lang="en-GB" dirty="0">
                <a:latin typeface="Arial" panose="020B0604020202020204" pitchFamily="34" charset="0"/>
                <a:ea typeface="Times New Roman" panose="02020603050405020304" pitchFamily="18" charset="0"/>
                <a:cs typeface="Times New Roman" panose="02020603050405020304" pitchFamily="18" charset="0"/>
              </a:rPr>
              <a:t>reported an increase or decrease in their alcohol consumption </a:t>
            </a:r>
            <a:r>
              <a:rPr lang="en-GB" dirty="0">
                <a:effectLst/>
                <a:latin typeface="Arial" panose="020B0604020202020204" pitchFamily="34" charset="0"/>
                <a:ea typeface="Times New Roman" panose="02020603050405020304" pitchFamily="18" charset="0"/>
                <a:cs typeface="Times New Roman" panose="02020603050405020304" pitchFamily="18" charset="0"/>
              </a:rPr>
              <a:t>(between a fifth and third in both cases)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Institute of Alcohol Studies: </a:t>
            </a:r>
          </a:p>
          <a:p>
            <a:pPr marL="628650" lvl="1" indent="-171450">
              <a:buFont typeface="Arial" panose="020B0604020202020204" pitchFamily="34" charset="0"/>
              <a:buChar char="•"/>
            </a:pPr>
            <a:r>
              <a:rPr lang="en-GB" dirty="0">
                <a:latin typeface="Arial" panose="020B0604020202020204" pitchFamily="34" charset="0"/>
                <a:ea typeface="Times New Roman" panose="02020603050405020304" pitchFamily="18" charset="0"/>
                <a:cs typeface="Times New Roman" panose="02020603050405020304" pitchFamily="18" charset="0"/>
              </a:rPr>
              <a:t>E</a:t>
            </a:r>
            <a:r>
              <a:rPr lang="en-GB" dirty="0">
                <a:effectLst/>
                <a:latin typeface="Arial" panose="020B0604020202020204" pitchFamily="34" charset="0"/>
                <a:ea typeface="Times New Roman" panose="02020603050405020304" pitchFamily="18" charset="0"/>
                <a:cs typeface="Times New Roman" panose="02020603050405020304" pitchFamily="18" charset="0"/>
              </a:rPr>
              <a:t>merging evidence that it was those who were the most frequent drinking who increased their drinking during lockdown and more people were drinking at higher risk levels</a:t>
            </a:r>
            <a:endParaRPr lang="en-GB" dirty="0"/>
          </a:p>
        </p:txBody>
      </p:sp>
      <p:sp>
        <p:nvSpPr>
          <p:cNvPr id="4" name="Slide Number Placeholder 3"/>
          <p:cNvSpPr>
            <a:spLocks noGrp="1"/>
          </p:cNvSpPr>
          <p:nvPr>
            <p:ph type="sldNum" sz="quarter" idx="5"/>
          </p:nvPr>
        </p:nvSpPr>
        <p:spPr/>
        <p:txBody>
          <a:bodyPr/>
          <a:lstStyle/>
          <a:p>
            <a:fld id="{9FD9DA76-22A8-452B-A82D-5BBC70B3F980}" type="slidenum">
              <a:rPr lang="en-GB" smtClean="0"/>
              <a:t>83</a:t>
            </a:fld>
            <a:endParaRPr lang="en-GB"/>
          </a:p>
        </p:txBody>
      </p:sp>
    </p:spTree>
    <p:extLst>
      <p:ext uri="{BB962C8B-B14F-4D97-AF65-F5344CB8AC3E}">
        <p14:creationId xmlns:p14="http://schemas.microsoft.com/office/powerpoint/2010/main" val="29938782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pPr marL="171450" indent="-171450">
              <a:lnSpc>
                <a:spcPct val="110000"/>
              </a:lnSpc>
              <a:spcAft>
                <a:spcPts val="600"/>
              </a:spcAft>
              <a:buFont typeface="Arial" panose="020B0604020202020204" pitchFamily="34" charset="0"/>
              <a:buChar char="•"/>
            </a:pPr>
            <a:r>
              <a:rPr lang="en-GB" dirty="0">
                <a:latin typeface="Arial" panose="020B0604020202020204" pitchFamily="34" charset="0"/>
                <a:ea typeface="Times New Roman" panose="02020603050405020304" pitchFamily="18" charset="0"/>
                <a:cs typeface="Times New Roman" panose="02020603050405020304" pitchFamily="18" charset="0"/>
              </a:rPr>
              <a:t>University of Sheffield</a:t>
            </a:r>
            <a:endParaRPr lang="en-GB" dirty="0">
              <a:latin typeface="Arial" panose="020B0604020202020204" pitchFamily="34" charset="0"/>
              <a:ea typeface="Times New Roman" panose="02020603050405020304" pitchFamily="18" charset="0"/>
              <a:cs typeface="Arial" panose="020B0604020202020204" pitchFamily="34" charset="0"/>
            </a:endParaRPr>
          </a:p>
          <a:p>
            <a:pPr marL="628650" lvl="1" indent="-171450">
              <a:lnSpc>
                <a:spcPct val="110000"/>
              </a:lnSpc>
              <a:spcAft>
                <a:spcPts val="600"/>
              </a:spcAft>
              <a:buFont typeface="Arial" panose="020B0604020202020204" pitchFamily="34" charset="0"/>
              <a:buChar char="•"/>
            </a:pPr>
            <a:r>
              <a:rPr lang="en-GB" dirty="0">
                <a:effectLst/>
                <a:latin typeface="Arial" panose="020B0604020202020204" pitchFamily="34" charset="0"/>
                <a:ea typeface="Arial" panose="020B0604020202020204" pitchFamily="34" charset="0"/>
                <a:cs typeface="Arial" panose="020B0604020202020204" pitchFamily="34" charset="0"/>
              </a:rPr>
              <a:t>The most likely scenario is that lower-risk drinkers who drank within the recommended guidelines would return to their pre-pandemic levels of drinking quite quickly, </a:t>
            </a:r>
            <a:endParaRPr lang="en-GB"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FD9DA76-22A8-452B-A82D-5BBC70B3F980}" type="slidenum">
              <a:rPr lang="en-GB" smtClean="0"/>
              <a:t>84</a:t>
            </a:fld>
            <a:endParaRPr lang="en-GB"/>
          </a:p>
        </p:txBody>
      </p:sp>
    </p:spTree>
    <p:extLst>
      <p:ext uri="{BB962C8B-B14F-4D97-AF65-F5344CB8AC3E}">
        <p14:creationId xmlns:p14="http://schemas.microsoft.com/office/powerpoint/2010/main" val="492616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pPr marL="171450" indent="-171450">
              <a:lnSpc>
                <a:spcPct val="110000"/>
              </a:lnSpc>
              <a:spcAft>
                <a:spcPts val="600"/>
              </a:spcAft>
              <a:buFont typeface="Arial" panose="020B0604020202020204" pitchFamily="34" charset="0"/>
              <a:buChar char="•"/>
            </a:pPr>
            <a:r>
              <a:rPr lang="en-GB" dirty="0">
                <a:latin typeface="Arial" panose="020B0604020202020204" pitchFamily="34" charset="0"/>
                <a:ea typeface="Times New Roman" panose="02020603050405020304" pitchFamily="18" charset="0"/>
                <a:cs typeface="Times New Roman" panose="02020603050405020304" pitchFamily="18" charset="0"/>
              </a:rPr>
              <a:t>University of Sheffield</a:t>
            </a:r>
          </a:p>
          <a:p>
            <a:pPr marL="628650" lvl="1" indent="-171450">
              <a:lnSpc>
                <a:spcPct val="110000"/>
              </a:lnSpc>
              <a:spcAft>
                <a:spcPts val="600"/>
              </a:spcAft>
              <a:buFont typeface="Arial" panose="020B0604020202020204" pitchFamily="34" charset="0"/>
              <a:buChar char="•"/>
            </a:pPr>
            <a:r>
              <a:rPr lang="en-GB" dirty="0">
                <a:latin typeface="Arial" panose="020B0604020202020204" pitchFamily="34" charset="0"/>
                <a:cs typeface="Times New Roman" panose="02020603050405020304" pitchFamily="18" charset="0"/>
              </a:rPr>
              <a:t>Those who were drinking at higher levels than recommended will continue doing so for another five years </a:t>
            </a:r>
          </a:p>
          <a:p>
            <a:pPr marL="628650" lvl="1" indent="-171450">
              <a:lnSpc>
                <a:spcPct val="110000"/>
              </a:lnSpc>
              <a:spcAft>
                <a:spcPts val="600"/>
              </a:spcAft>
              <a:buFont typeface="Arial" panose="020B0604020202020204" pitchFamily="34" charset="0"/>
              <a:buChar char="•"/>
            </a:pPr>
            <a:r>
              <a:rPr lang="en-GB" dirty="0">
                <a:latin typeface="Arial" panose="020B0604020202020204" pitchFamily="34" charset="0"/>
                <a:cs typeface="Times New Roman" panose="02020603050405020304" pitchFamily="18" charset="0"/>
              </a:rPr>
              <a:t>Before reducing to pre-COVID levels within the next five years after that. </a:t>
            </a:r>
          </a:p>
          <a:p>
            <a:pPr marL="628650" lvl="1" indent="-171450">
              <a:lnSpc>
                <a:spcPct val="110000"/>
              </a:lnSpc>
              <a:spcAft>
                <a:spcPts val="600"/>
              </a:spcAft>
              <a:buFont typeface="Arial" panose="020B0604020202020204" pitchFamily="34" charset="0"/>
              <a:buChar char="•"/>
            </a:pPr>
            <a:r>
              <a:rPr lang="en-GB" dirty="0">
                <a:latin typeface="Arial" panose="020B0604020202020204" pitchFamily="34" charset="0"/>
                <a:cs typeface="Times New Roman" panose="02020603050405020304" pitchFamily="18" charset="0"/>
              </a:rPr>
              <a:t>It is forecast for this scenario. that a there will be an additional 200,00 alcohol-attributable hospital admissions than there would have been if COVID -19 had not happened. </a:t>
            </a:r>
          </a:p>
          <a:p>
            <a:pPr marL="628650" lvl="1" indent="-171450">
              <a:lnSpc>
                <a:spcPct val="110000"/>
              </a:lnSpc>
              <a:spcAft>
                <a:spcPts val="600"/>
              </a:spcAft>
              <a:buFont typeface="Arial" panose="020B0604020202020204" pitchFamily="34" charset="0"/>
              <a:buChar char="•"/>
            </a:pPr>
            <a:r>
              <a:rPr lang="en-GB" dirty="0">
                <a:latin typeface="Arial" panose="020B0604020202020204" pitchFamily="34" charset="0"/>
                <a:cs typeface="Times New Roman" panose="02020603050405020304" pitchFamily="18" charset="0"/>
              </a:rPr>
              <a:t>In addition to this there will be approximately 7,000 more deaths over the coming 20 years.</a:t>
            </a:r>
          </a:p>
          <a:p>
            <a:pPr marL="628650" lvl="1" indent="-171450">
              <a:lnSpc>
                <a:spcPct val="110000"/>
              </a:lnSpc>
              <a:spcAft>
                <a:spcPts val="600"/>
              </a:spcAft>
              <a:buFont typeface="Arial" panose="020B0604020202020204" pitchFamily="34" charset="0"/>
              <a:buChar char="•"/>
            </a:pPr>
            <a:r>
              <a:rPr lang="en-GB" dirty="0">
                <a:latin typeface="Arial" panose="020B0604020202020204" pitchFamily="34" charset="0"/>
                <a:cs typeface="Times New Roman" panose="02020603050405020304" pitchFamily="18" charset="0"/>
              </a:rPr>
              <a:t>This will not be experienced equally across the population, with those drinking the most and those in the most deprived areas being most likely to experience alcohol-related harm and death.</a:t>
            </a:r>
          </a:p>
          <a:p>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FD9DA76-22A8-452B-A82D-5BBC70B3F980}" type="slidenum">
              <a:rPr lang="en-GB" smtClean="0"/>
              <a:t>85</a:t>
            </a:fld>
            <a:endParaRPr lang="en-GB"/>
          </a:p>
        </p:txBody>
      </p:sp>
    </p:spTree>
    <p:extLst>
      <p:ext uri="{BB962C8B-B14F-4D97-AF65-F5344CB8AC3E}">
        <p14:creationId xmlns:p14="http://schemas.microsoft.com/office/powerpoint/2010/main" val="2900229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FD9DA76-22A8-452B-A82D-5BBC70B3F980}" type="slidenum">
              <a:rPr lang="en-GB" smtClean="0"/>
              <a:t>86</a:t>
            </a:fld>
            <a:endParaRPr lang="en-GB"/>
          </a:p>
        </p:txBody>
      </p:sp>
    </p:spTree>
    <p:extLst>
      <p:ext uri="{BB962C8B-B14F-4D97-AF65-F5344CB8AC3E}">
        <p14:creationId xmlns:p14="http://schemas.microsoft.com/office/powerpoint/2010/main" val="1970395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panose="020B0604020202020204" pitchFamily="34" charset="0"/>
                <a:cs typeface="Arial" panose="020B0604020202020204" pitchFamily="34" charset="0"/>
              </a:rPr>
              <a:t>The proportions are contested.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panose="020B0604020202020204" pitchFamily="34" charset="0"/>
                <a:cs typeface="Arial" panose="020B0604020202020204" pitchFamily="34" charset="0"/>
              </a:rPr>
              <a:t>In Torbay, it is estimated that there are approximately 1,500 adults with an alcohol dependency.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panose="020B0604020202020204" pitchFamily="34" charset="0"/>
                <a:cs typeface="Arial" panose="020B0604020202020204" pitchFamily="34" charset="0"/>
              </a:rPr>
              <a:t>This means that for every 1,000 residents, 14 will be living with an alcohol dependency, which is consistent with what is being observed nationally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panose="020B0604020202020204" pitchFamily="34" charset="0"/>
                <a:cs typeface="Arial" panose="020B0604020202020204" pitchFamily="34" charset="0"/>
              </a:rPr>
              <a:t>But a tiny proportion of those whose consumption is an issue</a:t>
            </a:r>
          </a:p>
          <a:p>
            <a:endParaRPr lang="en-GB" dirty="0"/>
          </a:p>
        </p:txBody>
      </p:sp>
      <p:sp>
        <p:nvSpPr>
          <p:cNvPr id="4" name="Slide Number Placeholder 3"/>
          <p:cNvSpPr>
            <a:spLocks noGrp="1"/>
          </p:cNvSpPr>
          <p:nvPr>
            <p:ph type="sldNum" sz="quarter" idx="5"/>
          </p:nvPr>
        </p:nvSpPr>
        <p:spPr/>
        <p:txBody>
          <a:bodyPr/>
          <a:lstStyle/>
          <a:p>
            <a:fld id="{9FD9DA76-22A8-452B-A82D-5BBC70B3F980}" type="slidenum">
              <a:rPr lang="en-GB" smtClean="0"/>
              <a:t>87</a:t>
            </a:fld>
            <a:endParaRPr lang="en-GB"/>
          </a:p>
        </p:txBody>
      </p:sp>
    </p:spTree>
    <p:extLst>
      <p:ext uri="{BB962C8B-B14F-4D97-AF65-F5344CB8AC3E}">
        <p14:creationId xmlns:p14="http://schemas.microsoft.com/office/powerpoint/2010/main" val="1200911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FD9DA76-22A8-452B-A82D-5BBC70B3F980}" type="slidenum">
              <a:rPr lang="en-GB" smtClean="0"/>
              <a:t>88</a:t>
            </a:fld>
            <a:endParaRPr lang="en-GB"/>
          </a:p>
        </p:txBody>
      </p:sp>
    </p:spTree>
    <p:extLst>
      <p:ext uri="{BB962C8B-B14F-4D97-AF65-F5344CB8AC3E}">
        <p14:creationId xmlns:p14="http://schemas.microsoft.com/office/powerpoint/2010/main" val="950046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0B0C0C"/>
                </a:solidFill>
                <a:effectLst/>
                <a:latin typeface="GDS Transport"/>
              </a:rPr>
              <a:t>Department of Health and Social Care health needs assessment published 2021.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0B0C0C"/>
                </a:solidFill>
                <a:effectLst/>
                <a:latin typeface="GDS Transport"/>
              </a:rPr>
              <a:t>A study in 2017 estimated alcohol consumption during pregnancy in different countries around the world, placing the UK 4th highest (41% drinking during pregnanc</a:t>
            </a:r>
            <a:r>
              <a:rPr lang="en-GB" dirty="0">
                <a:solidFill>
                  <a:srgbClr val="0B0C0C"/>
                </a:solidFill>
                <a:latin typeface="GDS Transport"/>
              </a:rPr>
              <a:t>y.</a:t>
            </a:r>
          </a:p>
          <a:p>
            <a:endParaRPr lang="en-GB" dirty="0"/>
          </a:p>
        </p:txBody>
      </p:sp>
      <p:sp>
        <p:nvSpPr>
          <p:cNvPr id="4" name="Slide Number Placeholder 3"/>
          <p:cNvSpPr>
            <a:spLocks noGrp="1"/>
          </p:cNvSpPr>
          <p:nvPr>
            <p:ph type="sldNum" sz="quarter" idx="5"/>
          </p:nvPr>
        </p:nvSpPr>
        <p:spPr/>
        <p:txBody>
          <a:bodyPr/>
          <a:lstStyle/>
          <a:p>
            <a:fld id="{9FD9DA76-22A8-452B-A82D-5BBC70B3F980}" type="slidenum">
              <a:rPr lang="en-GB" smtClean="0"/>
              <a:t>89</a:t>
            </a:fld>
            <a:endParaRPr lang="en-GB"/>
          </a:p>
        </p:txBody>
      </p:sp>
    </p:spTree>
    <p:extLst>
      <p:ext uri="{BB962C8B-B14F-4D97-AF65-F5344CB8AC3E}">
        <p14:creationId xmlns:p14="http://schemas.microsoft.com/office/powerpoint/2010/main" val="1867197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This does not necessarily fit with the story we tell about young ‘uneducated’ women being the greatest concern</a:t>
            </a:r>
          </a:p>
        </p:txBody>
      </p:sp>
      <p:sp>
        <p:nvSpPr>
          <p:cNvPr id="4" name="Slide Number Placeholder 3"/>
          <p:cNvSpPr>
            <a:spLocks noGrp="1"/>
          </p:cNvSpPr>
          <p:nvPr>
            <p:ph type="sldNum" sz="quarter" idx="5"/>
          </p:nvPr>
        </p:nvSpPr>
        <p:spPr/>
        <p:txBody>
          <a:bodyPr/>
          <a:lstStyle/>
          <a:p>
            <a:fld id="{9FD9DA76-22A8-452B-A82D-5BBC70B3F980}" type="slidenum">
              <a:rPr lang="en-GB" smtClean="0"/>
              <a:t>90</a:t>
            </a:fld>
            <a:endParaRPr lang="en-GB"/>
          </a:p>
        </p:txBody>
      </p:sp>
    </p:spTree>
    <p:extLst>
      <p:ext uri="{BB962C8B-B14F-4D97-AF65-F5344CB8AC3E}">
        <p14:creationId xmlns:p14="http://schemas.microsoft.com/office/powerpoint/2010/main" val="3287984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0B0C0C"/>
                </a:solidFill>
                <a:latin typeface="GDS Transport"/>
              </a:rPr>
              <a:t>Similarly, the stories often told are about FASD ‘being the woman’s fault or responsibility’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0B0C0C"/>
                </a:solidFill>
                <a:latin typeface="GDS Transport"/>
              </a:rPr>
              <a:t>F</a:t>
            </a:r>
            <a:r>
              <a:rPr lang="en-GB" b="0" i="0" dirty="0">
                <a:solidFill>
                  <a:srgbClr val="0B0C0C"/>
                </a:solidFill>
                <a:effectLst/>
                <a:latin typeface="GDS Transport"/>
              </a:rPr>
              <a:t>rom a policy perspective alcohol consumption by men is important because prevention strategies aim to encourage the partners of pregnant women to reduce alcohol consumption.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0B0C0C"/>
                </a:solidFill>
                <a:effectLst/>
                <a:latin typeface="GDS Transport"/>
              </a:rPr>
              <a:t>It is therefore important to acknowledge the relatively higher risk drinking patterns in men compared to women.</a:t>
            </a:r>
            <a:endParaRPr lang="en-GB" dirty="0">
              <a:solidFill>
                <a:srgbClr val="0B0C0C"/>
              </a:solidFill>
              <a:latin typeface="GDS Transport"/>
            </a:endParaRPr>
          </a:p>
          <a:p>
            <a:endParaRPr lang="en-GB" dirty="0"/>
          </a:p>
        </p:txBody>
      </p:sp>
      <p:sp>
        <p:nvSpPr>
          <p:cNvPr id="4" name="Slide Number Placeholder 3"/>
          <p:cNvSpPr>
            <a:spLocks noGrp="1"/>
          </p:cNvSpPr>
          <p:nvPr>
            <p:ph type="sldNum" sz="quarter" idx="5"/>
          </p:nvPr>
        </p:nvSpPr>
        <p:spPr/>
        <p:txBody>
          <a:bodyPr/>
          <a:lstStyle/>
          <a:p>
            <a:fld id="{9FD9DA76-22A8-452B-A82D-5BBC70B3F980}" type="slidenum">
              <a:rPr lang="en-GB" smtClean="0"/>
              <a:t>91</a:t>
            </a:fld>
            <a:endParaRPr lang="en-GB"/>
          </a:p>
        </p:txBody>
      </p:sp>
    </p:spTree>
    <p:extLst>
      <p:ext uri="{BB962C8B-B14F-4D97-AF65-F5344CB8AC3E}">
        <p14:creationId xmlns:p14="http://schemas.microsoft.com/office/powerpoint/2010/main" val="32285342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pPr algn="l"/>
            <a:r>
              <a:rPr lang="en-GB" b="1" i="0" dirty="0" err="1">
                <a:solidFill>
                  <a:srgbClr val="FFFFFF"/>
                </a:solidFill>
                <a:effectLst/>
                <a:latin typeface="GDS Transport"/>
              </a:rPr>
              <a:t>ohol</a:t>
            </a:r>
            <a:r>
              <a:rPr lang="en-GB" b="1" i="0" dirty="0">
                <a:solidFill>
                  <a:srgbClr val="FFFFFF"/>
                </a:solidFill>
                <a:effectLst/>
                <a:latin typeface="GDS Transport"/>
              </a:rPr>
              <a:t> spectrum disorder: health needs assessment</a:t>
            </a:r>
          </a:p>
          <a:p>
            <a:pPr marL="171450" indent="-171450" algn="l">
              <a:buFont typeface="Arial" panose="020B0604020202020204" pitchFamily="34" charset="0"/>
              <a:buChar char="•"/>
            </a:pPr>
            <a:r>
              <a:rPr lang="en-GB" b="0" i="0" dirty="0">
                <a:effectLst/>
                <a:latin typeface="GDS Transport"/>
              </a:rPr>
              <a:t>Definition </a:t>
            </a:r>
          </a:p>
          <a:p>
            <a:endParaRPr lang="en-GB" dirty="0"/>
          </a:p>
        </p:txBody>
      </p:sp>
      <p:sp>
        <p:nvSpPr>
          <p:cNvPr id="4" name="Slide Number Placeholder 3"/>
          <p:cNvSpPr>
            <a:spLocks noGrp="1"/>
          </p:cNvSpPr>
          <p:nvPr>
            <p:ph type="sldNum" sz="quarter" idx="5"/>
          </p:nvPr>
        </p:nvSpPr>
        <p:spPr/>
        <p:txBody>
          <a:bodyPr/>
          <a:lstStyle/>
          <a:p>
            <a:fld id="{9FD9DA76-22A8-452B-A82D-5BBC70B3F980}" type="slidenum">
              <a:rPr lang="en-GB" smtClean="0"/>
              <a:t>92</a:t>
            </a:fld>
            <a:endParaRPr lang="en-GB"/>
          </a:p>
        </p:txBody>
      </p:sp>
    </p:spTree>
    <p:extLst>
      <p:ext uri="{BB962C8B-B14F-4D97-AF65-F5344CB8AC3E}">
        <p14:creationId xmlns:p14="http://schemas.microsoft.com/office/powerpoint/2010/main" val="2706284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r>
              <a:rPr lang="en-GB" dirty="0"/>
              <a:t>A little about me 22 years as a police officer …PC/DC/PS/DS.  CP majority of my career so far. </a:t>
            </a:r>
          </a:p>
          <a:p>
            <a:endParaRPr lang="en-GB" dirty="0"/>
          </a:p>
          <a:p>
            <a:r>
              <a:rPr lang="en-GB" dirty="0"/>
              <a:t>Harmful practices –HBA/Forced Marriage FGM , RASSO ,  Adults at risk, CAR, child sexual abuse and exploitation ,  MDS Trafficking , Hate crime , stalking and harassment,  Missing Plus Managing sex and violent offenders , </a:t>
            </a:r>
            <a:r>
              <a:rPr lang="en-GB" b="1" dirty="0"/>
              <a:t>Organised immigration crime ,</a:t>
            </a:r>
            <a:r>
              <a:rPr lang="en-GB" dirty="0"/>
              <a:t> Sex work and prostitution </a:t>
            </a:r>
          </a:p>
        </p:txBody>
      </p:sp>
      <p:sp>
        <p:nvSpPr>
          <p:cNvPr id="4" name="Slide Number Placeholder 3"/>
          <p:cNvSpPr>
            <a:spLocks noGrp="1"/>
          </p:cNvSpPr>
          <p:nvPr>
            <p:ph type="sldNum" sz="quarter" idx="5"/>
          </p:nvPr>
        </p:nvSpPr>
        <p:spPr/>
        <p:txBody>
          <a:bodyPr/>
          <a:lstStyle/>
          <a:p>
            <a:fld id="{4F1ED22D-7745-4E69-89A1-5419A3DBA169}" type="slidenum">
              <a:rPr lang="en-GB" smtClean="0"/>
              <a:t>64</a:t>
            </a:fld>
            <a:endParaRPr lang="en-GB"/>
          </a:p>
        </p:txBody>
      </p:sp>
    </p:spTree>
    <p:extLst>
      <p:ext uri="{BB962C8B-B14F-4D97-AF65-F5344CB8AC3E}">
        <p14:creationId xmlns:p14="http://schemas.microsoft.com/office/powerpoint/2010/main" val="21640017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biology</a:t>
            </a:r>
          </a:p>
        </p:txBody>
      </p:sp>
      <p:sp>
        <p:nvSpPr>
          <p:cNvPr id="4" name="Slide Number Placeholder 3"/>
          <p:cNvSpPr>
            <a:spLocks noGrp="1"/>
          </p:cNvSpPr>
          <p:nvPr>
            <p:ph type="sldNum" sz="quarter" idx="5"/>
          </p:nvPr>
        </p:nvSpPr>
        <p:spPr/>
        <p:txBody>
          <a:bodyPr/>
          <a:lstStyle/>
          <a:p>
            <a:fld id="{9FD9DA76-22A8-452B-A82D-5BBC70B3F980}" type="slidenum">
              <a:rPr lang="en-GB" smtClean="0"/>
              <a:t>93</a:t>
            </a:fld>
            <a:endParaRPr lang="en-GB"/>
          </a:p>
        </p:txBody>
      </p:sp>
    </p:spTree>
    <p:extLst>
      <p:ext uri="{BB962C8B-B14F-4D97-AF65-F5344CB8AC3E}">
        <p14:creationId xmlns:p14="http://schemas.microsoft.com/office/powerpoint/2010/main" val="42475412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What this means</a:t>
            </a:r>
          </a:p>
        </p:txBody>
      </p:sp>
      <p:sp>
        <p:nvSpPr>
          <p:cNvPr id="4" name="Slide Number Placeholder 3"/>
          <p:cNvSpPr>
            <a:spLocks noGrp="1"/>
          </p:cNvSpPr>
          <p:nvPr>
            <p:ph type="sldNum" sz="quarter" idx="5"/>
          </p:nvPr>
        </p:nvSpPr>
        <p:spPr/>
        <p:txBody>
          <a:bodyPr/>
          <a:lstStyle/>
          <a:p>
            <a:fld id="{9FD9DA76-22A8-452B-A82D-5BBC70B3F980}" type="slidenum">
              <a:rPr lang="en-GB" smtClean="0"/>
              <a:t>94</a:t>
            </a:fld>
            <a:endParaRPr lang="en-GB"/>
          </a:p>
        </p:txBody>
      </p:sp>
    </p:spTree>
    <p:extLst>
      <p:ext uri="{BB962C8B-B14F-4D97-AF65-F5344CB8AC3E}">
        <p14:creationId xmlns:p14="http://schemas.microsoft.com/office/powerpoint/2010/main" val="13132519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impact</a:t>
            </a:r>
          </a:p>
        </p:txBody>
      </p:sp>
      <p:sp>
        <p:nvSpPr>
          <p:cNvPr id="4" name="Slide Number Placeholder 3"/>
          <p:cNvSpPr>
            <a:spLocks noGrp="1"/>
          </p:cNvSpPr>
          <p:nvPr>
            <p:ph type="sldNum" sz="quarter" idx="5"/>
          </p:nvPr>
        </p:nvSpPr>
        <p:spPr/>
        <p:txBody>
          <a:bodyPr/>
          <a:lstStyle/>
          <a:p>
            <a:fld id="{9FD9DA76-22A8-452B-A82D-5BBC70B3F980}" type="slidenum">
              <a:rPr lang="en-GB" smtClean="0"/>
              <a:t>95</a:t>
            </a:fld>
            <a:endParaRPr lang="en-GB"/>
          </a:p>
        </p:txBody>
      </p:sp>
    </p:spTree>
    <p:extLst>
      <p:ext uri="{BB962C8B-B14F-4D97-AF65-F5344CB8AC3E}">
        <p14:creationId xmlns:p14="http://schemas.microsoft.com/office/powerpoint/2010/main" val="25955051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FD9DA76-22A8-452B-A82D-5BBC70B3F980}" type="slidenum">
              <a:rPr lang="en-GB" smtClean="0"/>
              <a:t>96</a:t>
            </a:fld>
            <a:endParaRPr lang="en-GB"/>
          </a:p>
        </p:txBody>
      </p:sp>
    </p:spTree>
    <p:extLst>
      <p:ext uri="{BB962C8B-B14F-4D97-AF65-F5344CB8AC3E}">
        <p14:creationId xmlns:p14="http://schemas.microsoft.com/office/powerpoint/2010/main" val="21168190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While many of the stories we tell are about ‘peer pressure’</a:t>
            </a:r>
          </a:p>
          <a:p>
            <a:pPr marL="171450" indent="-171450">
              <a:buFont typeface="Arial" panose="020B0604020202020204" pitchFamily="34" charset="0"/>
              <a:buChar char="•"/>
            </a:pPr>
            <a:r>
              <a:rPr lang="en-GB" dirty="0"/>
              <a:t>The reality is often much closer to home.</a:t>
            </a:r>
          </a:p>
          <a:p>
            <a:pPr marL="171450" indent="-171450">
              <a:buFont typeface="Arial" panose="020B0604020202020204" pitchFamily="34" charset="0"/>
              <a:buChar char="•"/>
            </a:pPr>
            <a:r>
              <a:rPr lang="en-GB" dirty="0"/>
              <a:t>This increases in significance when considering alcohol in the context of family:</a:t>
            </a:r>
          </a:p>
          <a:p>
            <a:pPr marL="628650" lvl="1" indent="-171450">
              <a:buFont typeface="Arial" panose="020B0604020202020204" pitchFamily="34" charset="0"/>
              <a:buChar char="•"/>
            </a:pPr>
            <a:r>
              <a:rPr lang="en-GB" dirty="0"/>
              <a:t>Our own as well as with those we encounter and engage with</a:t>
            </a:r>
          </a:p>
          <a:p>
            <a:endParaRPr lang="en-GB" dirty="0"/>
          </a:p>
        </p:txBody>
      </p:sp>
      <p:sp>
        <p:nvSpPr>
          <p:cNvPr id="4" name="Slide Number Placeholder 3"/>
          <p:cNvSpPr>
            <a:spLocks noGrp="1"/>
          </p:cNvSpPr>
          <p:nvPr>
            <p:ph type="sldNum" sz="quarter" idx="5"/>
          </p:nvPr>
        </p:nvSpPr>
        <p:spPr/>
        <p:txBody>
          <a:bodyPr/>
          <a:lstStyle/>
          <a:p>
            <a:fld id="{9FD9DA76-22A8-452B-A82D-5BBC70B3F980}" type="slidenum">
              <a:rPr lang="en-GB" smtClean="0"/>
              <a:t>97</a:t>
            </a:fld>
            <a:endParaRPr lang="en-GB"/>
          </a:p>
        </p:txBody>
      </p:sp>
    </p:spTree>
    <p:extLst>
      <p:ext uri="{BB962C8B-B14F-4D97-AF65-F5344CB8AC3E}">
        <p14:creationId xmlns:p14="http://schemas.microsoft.com/office/powerpoint/2010/main" val="11408061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FD9DA76-22A8-452B-A82D-5BBC70B3F980}" type="slidenum">
              <a:rPr lang="en-GB" smtClean="0"/>
              <a:t>98</a:t>
            </a:fld>
            <a:endParaRPr lang="en-GB"/>
          </a:p>
        </p:txBody>
      </p:sp>
    </p:spTree>
    <p:extLst>
      <p:ext uri="{BB962C8B-B14F-4D97-AF65-F5344CB8AC3E}">
        <p14:creationId xmlns:p14="http://schemas.microsoft.com/office/powerpoint/2010/main" val="22112548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As well as parental influence of their children’s drinking patterns for the future, alcohol can also play a part in a parent’s ability to care for their children and keep them safe.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It is easy for parents to underestimate the implications of consuming or having consumed alcohol whilst being responsible for the safety and care of a child.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panose="020B0604020202020204" pitchFamily="34" charset="0"/>
                <a:ea typeface="Times New Roman" panose="02020603050405020304" pitchFamily="18" charset="0"/>
                <a:cs typeface="Times New Roman" panose="02020603050405020304" pitchFamily="18" charset="0"/>
              </a:rPr>
              <a:t>The narrative and self-perception can clash with reality more easily than may be realised</a:t>
            </a:r>
            <a:endParaRPr lang="en-GB" sz="120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FD9DA76-22A8-452B-A82D-5BBC70B3F980}" type="slidenum">
              <a:rPr lang="en-GB" smtClean="0"/>
              <a:t>99</a:t>
            </a:fld>
            <a:endParaRPr lang="en-GB"/>
          </a:p>
        </p:txBody>
      </p:sp>
    </p:spTree>
    <p:extLst>
      <p:ext uri="{BB962C8B-B14F-4D97-AF65-F5344CB8AC3E}">
        <p14:creationId xmlns:p14="http://schemas.microsoft.com/office/powerpoint/2010/main" val="3560433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How often have parents had ‘a few drinks’ at the weekend and a child in their care has injured themselves? </a:t>
            </a:r>
          </a:p>
          <a:p>
            <a:pPr marL="171450" indent="-171450">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If that child requires immediate medical care and must be taken to hospital this poses not only the challenge of how to get the child there</a:t>
            </a:r>
          </a:p>
          <a:p>
            <a:pPr marL="171450" indent="-171450">
              <a:buFont typeface="Arial" panose="020B0604020202020204" pitchFamily="34" charset="0"/>
              <a:buChar char="•"/>
            </a:pPr>
            <a:r>
              <a:rPr lang="en-GB" dirty="0">
                <a:solidFill>
                  <a:srgbClr val="000000"/>
                </a:solidFill>
                <a:latin typeface="Arial" panose="020B0604020202020204" pitchFamily="34" charset="0"/>
                <a:cs typeface="Times New Roman" panose="02020603050405020304" pitchFamily="18" charset="0"/>
              </a:rPr>
              <a:t>But how to answer the questions: is that alcohol I can smell?</a:t>
            </a:r>
            <a:endParaRPr lang="en-GB" dirty="0">
              <a:solidFill>
                <a:srgbClr val="000000"/>
              </a:solidFill>
              <a:latin typeface="Times New Roman" panose="02020603050405020304" pitchFamily="18" charset="0"/>
            </a:endParaRPr>
          </a:p>
          <a:p>
            <a:pPr marL="171450" indent="-171450">
              <a:buFont typeface="Arial" panose="020B0604020202020204" pitchFamily="34" charset="0"/>
              <a:buChar char="•"/>
            </a:pPr>
            <a:r>
              <a:rPr lang="en-GB" dirty="0">
                <a:latin typeface="Arial" panose="020B0604020202020204" pitchFamily="34" charset="0"/>
                <a:cs typeface="Times New Roman" panose="02020603050405020304" pitchFamily="18" charset="0"/>
              </a:rPr>
              <a:t>Failure to ensure children are kept safe from harm can be mundane</a:t>
            </a:r>
          </a:p>
        </p:txBody>
      </p:sp>
      <p:sp>
        <p:nvSpPr>
          <p:cNvPr id="4" name="Slide Number Placeholder 3"/>
          <p:cNvSpPr>
            <a:spLocks noGrp="1"/>
          </p:cNvSpPr>
          <p:nvPr>
            <p:ph type="sldNum" sz="quarter" idx="5"/>
          </p:nvPr>
        </p:nvSpPr>
        <p:spPr/>
        <p:txBody>
          <a:bodyPr/>
          <a:lstStyle/>
          <a:p>
            <a:fld id="{9FD9DA76-22A8-452B-A82D-5BBC70B3F980}" type="slidenum">
              <a:rPr lang="en-GB" smtClean="0"/>
              <a:t>100</a:t>
            </a:fld>
            <a:endParaRPr lang="en-GB"/>
          </a:p>
        </p:txBody>
      </p:sp>
    </p:spTree>
    <p:extLst>
      <p:ext uri="{BB962C8B-B14F-4D97-AF65-F5344CB8AC3E}">
        <p14:creationId xmlns:p14="http://schemas.microsoft.com/office/powerpoint/2010/main" val="9873318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latin typeface="Arial" panose="020B0604020202020204" pitchFamily="34" charset="0"/>
                <a:ea typeface="Times New Roman" panose="02020603050405020304" pitchFamily="18" charset="0"/>
                <a:cs typeface="Times New Roman" panose="02020603050405020304" pitchFamily="18" charset="0"/>
              </a:rPr>
              <a:t>E</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xcessive and regular parental alcohol use can impact on someone’s capacity to parent, negatively affecting children’s health and development. </a:t>
            </a:r>
          </a:p>
          <a:p>
            <a:pPr marL="171450" indent="-171450">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In the most severe cases, parental drinking can result in abuse and neglect of their children as well as inconsistent and unpredictable parenting behaviour.</a:t>
            </a:r>
          </a:p>
          <a:p>
            <a:pPr marL="171450" indent="-171450">
              <a:buFont typeface="Arial" panose="020B0604020202020204" pitchFamily="34" charset="0"/>
              <a:buChar char="•"/>
            </a:pPr>
            <a:r>
              <a:rPr lang="en-GB" dirty="0">
                <a:latin typeface="Arial" panose="020B0604020202020204" pitchFamily="34" charset="0"/>
                <a:ea typeface="Times New Roman" panose="02020603050405020304" pitchFamily="18" charset="0"/>
                <a:cs typeface="Times New Roman" panose="02020603050405020304" pitchFamily="18" charset="0"/>
              </a:rPr>
              <a:t>Impacts:</a:t>
            </a:r>
          </a:p>
          <a:p>
            <a:pPr marL="628650" lvl="1" indent="-171450">
              <a:buFont typeface="Arial" panose="020B0604020202020204" pitchFamily="34" charset="0"/>
              <a:buChar char="•"/>
            </a:pPr>
            <a:r>
              <a:rPr lang="en-GB" dirty="0">
                <a:solidFill>
                  <a:schemeClr val="dk1"/>
                </a:solidFill>
                <a:latin typeface="Arial" panose="020B0604020202020204" pitchFamily="34" charset="0"/>
                <a:cs typeface="Times New Roman" panose="02020603050405020304" pitchFamily="18" charset="0"/>
              </a:rPr>
              <a:t>Deterioration in family life</a:t>
            </a:r>
          </a:p>
          <a:p>
            <a:pPr marL="1085850" lvl="2" indent="-171450">
              <a:buFont typeface="Arial" panose="020B0604020202020204" pitchFamily="34" charset="0"/>
              <a:buChar char="•"/>
            </a:pPr>
            <a:r>
              <a:rPr lang="en-GB" dirty="0">
                <a:solidFill>
                  <a:schemeClr val="dk1"/>
                </a:solidFill>
                <a:latin typeface="Arial" panose="020B0604020202020204" pitchFamily="34" charset="0"/>
                <a:cs typeface="Times New Roman" panose="02020603050405020304" pitchFamily="18" charset="0"/>
              </a:rPr>
              <a:t>Broken routines and missed appointments or family events </a:t>
            </a:r>
          </a:p>
          <a:p>
            <a:pPr marL="1085850" lvl="2" indent="-171450">
              <a:buFont typeface="Arial" panose="020B0604020202020204" pitchFamily="34" charset="0"/>
              <a:buChar char="•"/>
            </a:pPr>
            <a:r>
              <a:rPr lang="en-GB" dirty="0">
                <a:solidFill>
                  <a:schemeClr val="dk1"/>
                </a:solidFill>
                <a:latin typeface="Arial" panose="020B0604020202020204" pitchFamily="34" charset="0"/>
                <a:cs typeface="Times New Roman" panose="02020603050405020304" pitchFamily="18" charset="0"/>
              </a:rPr>
              <a:t>Reduced household income</a:t>
            </a:r>
          </a:p>
          <a:p>
            <a:pPr marL="628650" lvl="1" indent="-171450">
              <a:buFont typeface="Arial" panose="020B0604020202020204" pitchFamily="34" charset="0"/>
              <a:buChar char="•"/>
            </a:pPr>
            <a:r>
              <a:rPr lang="en-GB" dirty="0">
                <a:solidFill>
                  <a:schemeClr val="dk1"/>
                </a:solidFill>
                <a:latin typeface="Arial" panose="020B0604020202020204" pitchFamily="34" charset="0"/>
                <a:cs typeface="Times New Roman" panose="02020603050405020304" pitchFamily="18" charset="0"/>
              </a:rPr>
              <a:t>Difficulties in meeting physical and emotional needs </a:t>
            </a:r>
          </a:p>
          <a:p>
            <a:pPr marL="1085850" lvl="2" indent="-171450">
              <a:buFont typeface="Arial" panose="020B0604020202020204" pitchFamily="34" charset="0"/>
              <a:buChar char="•"/>
            </a:pPr>
            <a:r>
              <a:rPr lang="en-GB" dirty="0">
                <a:solidFill>
                  <a:schemeClr val="dk1"/>
                </a:solidFill>
                <a:latin typeface="Arial" panose="020B0604020202020204" pitchFamily="34" charset="0"/>
                <a:cs typeface="Times New Roman" panose="02020603050405020304" pitchFamily="18" charset="0"/>
              </a:rPr>
              <a:t>Difficulties in providing adequate supervision and discipline</a:t>
            </a:r>
          </a:p>
          <a:p>
            <a:pPr marL="1085850" lvl="2" indent="-171450">
              <a:buFont typeface="Arial" panose="020B0604020202020204" pitchFamily="34" charset="0"/>
              <a:buChar char="•"/>
            </a:pPr>
            <a:r>
              <a:rPr lang="en-GB" dirty="0">
                <a:solidFill>
                  <a:schemeClr val="dk1"/>
                </a:solidFill>
                <a:latin typeface="Arial" panose="020B0604020202020204" pitchFamily="34" charset="0"/>
                <a:cs typeface="Times New Roman" panose="02020603050405020304" pitchFamily="18" charset="0"/>
              </a:rPr>
              <a:t>Impaired judgement</a:t>
            </a:r>
          </a:p>
          <a:p>
            <a:pPr marL="1085850" lvl="2" indent="-171450">
              <a:buFont typeface="Arial" panose="020B0604020202020204" pitchFamily="34" charset="0"/>
              <a:buChar char="•"/>
            </a:pPr>
            <a:r>
              <a:rPr lang="en-GB" dirty="0">
                <a:solidFill>
                  <a:schemeClr val="dk1"/>
                </a:solidFill>
                <a:latin typeface="Arial" panose="020B0604020202020204" pitchFamily="34" charset="0"/>
                <a:cs typeface="Times New Roman" panose="02020603050405020304" pitchFamily="18" charset="0"/>
              </a:rPr>
              <a:t>Poor attachment</a:t>
            </a:r>
          </a:p>
          <a:p>
            <a:pPr marL="1085850" lvl="2" indent="-171450">
              <a:buFont typeface="Arial" panose="020B0604020202020204" pitchFamily="34" charset="0"/>
              <a:buChar char="•"/>
            </a:pPr>
            <a:r>
              <a:rPr lang="en-GB" dirty="0">
                <a:solidFill>
                  <a:schemeClr val="dk1"/>
                </a:solidFill>
                <a:latin typeface="Arial" panose="020B0604020202020204" pitchFamily="34" charset="0"/>
                <a:cs typeface="Times New Roman" panose="02020603050405020304" pitchFamily="18" charset="0"/>
              </a:rPr>
              <a:t>Keeping safe</a:t>
            </a:r>
          </a:p>
          <a:p>
            <a:endParaRPr lang="en-GB" dirty="0"/>
          </a:p>
        </p:txBody>
      </p:sp>
      <p:sp>
        <p:nvSpPr>
          <p:cNvPr id="4" name="Slide Number Placeholder 3"/>
          <p:cNvSpPr>
            <a:spLocks noGrp="1"/>
          </p:cNvSpPr>
          <p:nvPr>
            <p:ph type="sldNum" sz="quarter" idx="5"/>
          </p:nvPr>
        </p:nvSpPr>
        <p:spPr/>
        <p:txBody>
          <a:bodyPr/>
          <a:lstStyle/>
          <a:p>
            <a:fld id="{9FD9DA76-22A8-452B-A82D-5BBC70B3F980}" type="slidenum">
              <a:rPr lang="en-GB" smtClean="0"/>
              <a:t>101</a:t>
            </a:fld>
            <a:endParaRPr lang="en-GB"/>
          </a:p>
        </p:txBody>
      </p:sp>
    </p:spTree>
    <p:extLst>
      <p:ext uri="{BB962C8B-B14F-4D97-AF65-F5344CB8AC3E}">
        <p14:creationId xmlns:p14="http://schemas.microsoft.com/office/powerpoint/2010/main" val="17781887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Torbay has a higher rate of Child in Need assessments where alcohol is a factor than for England, the South West and our coastal comparators</a:t>
            </a:r>
            <a:endParaRPr lang="en-GB" dirty="0"/>
          </a:p>
        </p:txBody>
      </p:sp>
      <p:sp>
        <p:nvSpPr>
          <p:cNvPr id="4" name="Slide Number Placeholder 3"/>
          <p:cNvSpPr>
            <a:spLocks noGrp="1"/>
          </p:cNvSpPr>
          <p:nvPr>
            <p:ph type="sldNum" sz="quarter" idx="5"/>
          </p:nvPr>
        </p:nvSpPr>
        <p:spPr/>
        <p:txBody>
          <a:bodyPr/>
          <a:lstStyle/>
          <a:p>
            <a:fld id="{9FD9DA76-22A8-452B-A82D-5BBC70B3F980}" type="slidenum">
              <a:rPr lang="en-GB" smtClean="0"/>
              <a:t>102</a:t>
            </a:fld>
            <a:endParaRPr lang="en-GB"/>
          </a:p>
        </p:txBody>
      </p:sp>
    </p:spTree>
    <p:extLst>
      <p:ext uri="{BB962C8B-B14F-4D97-AF65-F5344CB8AC3E}">
        <p14:creationId xmlns:p14="http://schemas.microsoft.com/office/powerpoint/2010/main" val="3767570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r>
              <a:rPr lang="en-GB" dirty="0"/>
              <a:t>Objectives- Ask to deliver  a 20 minute presentation of current work on neglect. AS the team member who works on the CAR portfolio. </a:t>
            </a:r>
          </a:p>
        </p:txBody>
      </p:sp>
      <p:sp>
        <p:nvSpPr>
          <p:cNvPr id="4" name="Slide Number Placeholder 3"/>
          <p:cNvSpPr>
            <a:spLocks noGrp="1"/>
          </p:cNvSpPr>
          <p:nvPr>
            <p:ph type="sldNum" sz="quarter" idx="5"/>
          </p:nvPr>
        </p:nvSpPr>
        <p:spPr/>
        <p:txBody>
          <a:bodyPr/>
          <a:lstStyle/>
          <a:p>
            <a:fld id="{4F1ED22D-7745-4E69-89A1-5419A3DBA169}" type="slidenum">
              <a:rPr lang="en-GB" smtClean="0"/>
              <a:t>65</a:t>
            </a:fld>
            <a:endParaRPr lang="en-GB"/>
          </a:p>
        </p:txBody>
      </p:sp>
    </p:spTree>
    <p:extLst>
      <p:ext uri="{BB962C8B-B14F-4D97-AF65-F5344CB8AC3E}">
        <p14:creationId xmlns:p14="http://schemas.microsoft.com/office/powerpoint/2010/main" val="26802113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FD9DA76-22A8-452B-A82D-5BBC70B3F980}" type="slidenum">
              <a:rPr lang="en-GB" smtClean="0"/>
              <a:t>103</a:t>
            </a:fld>
            <a:endParaRPr lang="en-GB"/>
          </a:p>
        </p:txBody>
      </p:sp>
    </p:spTree>
    <p:extLst>
      <p:ext uri="{BB962C8B-B14F-4D97-AF65-F5344CB8AC3E}">
        <p14:creationId xmlns:p14="http://schemas.microsoft.com/office/powerpoint/2010/main" val="6943696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panose="020B0604020202020204" pitchFamily="34" charset="0"/>
                <a:cs typeface="Times New Roman" panose="02020603050405020304" pitchFamily="18" charset="0"/>
              </a:rPr>
              <a:t>Young adults aged 16-24 are less likely to drink that any other age group,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panose="020B0604020202020204" pitchFamily="34" charset="0"/>
                <a:cs typeface="Times New Roman" panose="02020603050405020304" pitchFamily="18" charset="0"/>
              </a:rPr>
              <a:t>But alcohol consumption on their heaviest day of drinking has been found to be higher than all other age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By the age of 17, half of all girls and almost two thirds of boys' drink alcohol every week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panose="020B0604020202020204" pitchFamily="34" charset="0"/>
                <a:ea typeface="Times New Roman" panose="02020603050405020304" pitchFamily="18" charset="0"/>
                <a:cs typeface="Times New Roman" panose="02020603050405020304" pitchFamily="18" charset="0"/>
              </a:rPr>
              <a:t>T</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he levels of alcohol consumption among our youth within the United Kingdom remains higher than the European average.</a:t>
            </a:r>
            <a:endParaRPr lang="en-GB" sz="1200" dirty="0">
              <a:solidFill>
                <a:srgbClr val="009CDE"/>
              </a:solidFill>
              <a:latin typeface="Arial" panose="020B0604020202020204" pitchFamily="34"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defRPr/>
            </a:pPr>
            <a:r>
              <a:rPr lang="en-GB" dirty="0">
                <a:latin typeface="Arial" panose="020B0604020202020204" pitchFamily="34" charset="0"/>
                <a:cs typeface="Times New Roman" panose="02020603050405020304" pitchFamily="18" charset="0"/>
              </a:rPr>
              <a:t>Among drinkers aged 16 to 24 years, 37% reported binge drinking on their heaviest drinking day in 2016 compared with just 10% of drinkers aged above the age of 65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9CDE"/>
              </a:solidFill>
              <a:effectLst/>
              <a:latin typeface="Arial" panose="020B0604020202020204" pitchFamily="34" charset="0"/>
              <a:ea typeface="Arial" panose="020B06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FD9DA76-22A8-452B-A82D-5BBC70B3F980}" type="slidenum">
              <a:rPr lang="en-GB" smtClean="0"/>
              <a:t>104</a:t>
            </a:fld>
            <a:endParaRPr lang="en-GB"/>
          </a:p>
        </p:txBody>
      </p:sp>
    </p:spTree>
    <p:extLst>
      <p:ext uri="{BB962C8B-B14F-4D97-AF65-F5344CB8AC3E}">
        <p14:creationId xmlns:p14="http://schemas.microsoft.com/office/powerpoint/2010/main" val="7096639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Youth drinking may cause the young person to have trouble at school or even with the law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Children who begin to drink before the age of 14 are at increased health risks</a:t>
            </a:r>
            <a:r>
              <a:rPr lang="en-GB" sz="10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000" dirty="0">
                <a:effectLst/>
                <a:latin typeface="Arial" panose="020B0604020202020204" pitchFamily="34" charset="0"/>
                <a:ea typeface="Times New Roman" panose="02020603050405020304" pitchFamily="18" charset="0"/>
                <a:cs typeface="Times New Roman" panose="02020603050405020304" pitchFamily="18" charset="0"/>
              </a:rPr>
              <a:t>including alcohol related injuries and alcohol dependency in adulthood</a:t>
            </a:r>
            <a:r>
              <a:rPr lang="en-GB" sz="1000" dirty="0">
                <a:effectLst/>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latin typeface="Arial" panose="020B0604020202020204" pitchFamily="34" charset="0"/>
                <a:cs typeface="Times New Roman" panose="02020603050405020304" pitchFamily="18" charset="0"/>
              </a:rPr>
              <a:t>While it is only a minority of people who end up in hospital after a heavy drinking session, hospital admission data can be useful in highlighting some extremes in drinking behaviours amongst young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Torbay’s young people are experiencing greater levels of alcohol related harm compared to the national average.  </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a:p>
            <a:pPr marL="628650" lvl="1" indent="-171450">
              <a:buFont typeface="Arial" panose="020B0604020202020204" pitchFamily="34" charset="0"/>
              <a:buChar char="•"/>
              <a:defRPr/>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Latest data shows that for Torbay the rate per 100,000 young people being admitted is 72, compared to the national average rate of 31</a:t>
            </a:r>
            <a:r>
              <a:rPr lang="en-GB" sz="1000" baseline="30000" dirty="0">
                <a:effectLst/>
                <a:latin typeface="Arial" panose="020B0604020202020204" pitchFamily="34" charset="0"/>
                <a:ea typeface="Times New Roman" panose="02020603050405020304" pitchFamily="18" charset="0"/>
                <a:cs typeface="Times New Roman" panose="02020603050405020304" pitchFamily="18" charset="0"/>
              </a:rPr>
              <a:t>.</a:t>
            </a:r>
            <a:r>
              <a:rPr lang="en-GB" sz="1000" dirty="0">
                <a:effectLst/>
                <a:latin typeface="Arial" panose="020B0604020202020204" pitchFamily="34" charset="0"/>
                <a:ea typeface="Times New Roman" panose="02020603050405020304" pitchFamily="18" charset="0"/>
                <a:cs typeface="Times New Roman" panose="02020603050405020304" pitchFamily="18" charset="0"/>
              </a:rPr>
              <a:t> </a:t>
            </a:r>
          </a:p>
          <a:p>
            <a:pPr marL="171450" indent="-171450">
              <a:buFont typeface="Arial" panose="020B0604020202020204" pitchFamily="34" charset="0"/>
              <a:buChar char="•"/>
              <a:defRPr/>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On a more positive note, however, the general trend for Torbay (as well as nationally) has been a downward one in number of young people being admitted to hospital for alcohol specific conditions.</a:t>
            </a:r>
          </a:p>
          <a:p>
            <a:pPr marL="171450" indent="-171450">
              <a:buFont typeface="Arial" panose="020B0604020202020204" pitchFamily="34" charset="0"/>
              <a:buChar char="•"/>
              <a:defRPr/>
            </a:pPr>
            <a:r>
              <a:rPr lang="en-GB" sz="1000" dirty="0">
                <a:latin typeface="Arial" panose="020B0604020202020204" pitchFamily="34" charset="0"/>
                <a:cs typeface="Times New Roman" panose="02020603050405020304" pitchFamily="18" charset="0"/>
              </a:rPr>
              <a:t>Alcohol-related harm amongst young people in Torbay is further seen in the levels of drinking reported by the numbers who are receiving support for their alcohol use. </a:t>
            </a:r>
          </a:p>
          <a:p>
            <a:pPr marL="628650" lvl="1" indent="-171450">
              <a:buFont typeface="Arial" panose="020B0604020202020204" pitchFamily="34" charset="0"/>
              <a:buChar char="•"/>
              <a:defRPr/>
            </a:pPr>
            <a:r>
              <a:rPr lang="en-GB" sz="1000" dirty="0">
                <a:latin typeface="Arial" panose="020B0604020202020204" pitchFamily="34" charset="0"/>
                <a:cs typeface="Times New Roman" panose="02020603050405020304" pitchFamily="18" charset="0"/>
              </a:rPr>
              <a:t>Amongst those young people accessing treatment and support, 18% report consuming between 200 and 399 units of alcohol over a 28-day period in Torbay,</a:t>
            </a:r>
          </a:p>
          <a:p>
            <a:pPr marL="628650" lvl="1" indent="-171450">
              <a:buFont typeface="Arial" panose="020B0604020202020204" pitchFamily="34" charset="0"/>
              <a:buChar char="•"/>
              <a:defRPr/>
            </a:pPr>
            <a:r>
              <a:rPr lang="en-GB" sz="1000" dirty="0">
                <a:latin typeface="Arial" panose="020B0604020202020204" pitchFamily="34" charset="0"/>
                <a:cs typeface="Times New Roman" panose="02020603050405020304" pitchFamily="18" charset="0"/>
              </a:rPr>
              <a:t>Compares with 4% drinking at this level in the national picture of young people in treatment for drug and alcohol problems.</a:t>
            </a:r>
          </a:p>
          <a:p>
            <a:pPr marL="628650" lvl="1" indent="-171450">
              <a:buFont typeface="Arial" panose="020B0604020202020204" pitchFamily="34" charset="0"/>
              <a:buChar char="•"/>
              <a:defRPr/>
            </a:pPr>
            <a:r>
              <a:rPr lang="en-GB" sz="1000" dirty="0">
                <a:latin typeface="Arial" panose="020B0604020202020204" pitchFamily="34" charset="0"/>
                <a:cs typeface="Times New Roman" panose="02020603050405020304" pitchFamily="18" charset="0"/>
              </a:rPr>
              <a:t>We are seeing higher consumption levels in Torbay amongst those in treatment.</a:t>
            </a:r>
          </a:p>
          <a:p>
            <a:endParaRPr lang="en-GB" dirty="0"/>
          </a:p>
        </p:txBody>
      </p:sp>
      <p:sp>
        <p:nvSpPr>
          <p:cNvPr id="4" name="Slide Number Placeholder 3"/>
          <p:cNvSpPr>
            <a:spLocks noGrp="1"/>
          </p:cNvSpPr>
          <p:nvPr>
            <p:ph type="sldNum" sz="quarter" idx="5"/>
          </p:nvPr>
        </p:nvSpPr>
        <p:spPr/>
        <p:txBody>
          <a:bodyPr/>
          <a:lstStyle/>
          <a:p>
            <a:fld id="{9FD9DA76-22A8-452B-A82D-5BBC70B3F980}" type="slidenum">
              <a:rPr lang="en-GB" smtClean="0"/>
              <a:t>105</a:t>
            </a:fld>
            <a:endParaRPr lang="en-GB"/>
          </a:p>
        </p:txBody>
      </p:sp>
    </p:spTree>
    <p:extLst>
      <p:ext uri="{BB962C8B-B14F-4D97-AF65-F5344CB8AC3E}">
        <p14:creationId xmlns:p14="http://schemas.microsoft.com/office/powerpoint/2010/main" val="25999168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FD9DA76-22A8-452B-A82D-5BBC70B3F980}" type="slidenum">
              <a:rPr lang="en-GB" smtClean="0"/>
              <a:t>106</a:t>
            </a:fld>
            <a:endParaRPr lang="en-GB"/>
          </a:p>
        </p:txBody>
      </p:sp>
    </p:spTree>
    <p:extLst>
      <p:ext uri="{BB962C8B-B14F-4D97-AF65-F5344CB8AC3E}">
        <p14:creationId xmlns:p14="http://schemas.microsoft.com/office/powerpoint/2010/main" val="22759707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Number in treatment 2020-21: 54 YP </a:t>
            </a:r>
          </a:p>
          <a:p>
            <a:pPr marL="171450" indent="-171450">
              <a:buFont typeface="Arial" panose="020B0604020202020204" pitchFamily="34" charset="0"/>
              <a:buChar char="•"/>
            </a:pPr>
            <a:r>
              <a:rPr lang="en-GB" dirty="0"/>
              <a:t>Torbay: Male 61%; Female 39%</a:t>
            </a:r>
          </a:p>
          <a:p>
            <a:pPr marL="171450" indent="-171450">
              <a:buFont typeface="Arial" panose="020B0604020202020204" pitchFamily="34" charset="0"/>
              <a:buChar char="•"/>
            </a:pPr>
            <a:r>
              <a:rPr lang="en-GB" dirty="0"/>
              <a:t>England: Male 64%; Female 36%</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9FD9DA76-22A8-452B-A82D-5BBC70B3F980}" type="slidenum">
              <a:rPr lang="en-GB" smtClean="0"/>
              <a:t>107</a:t>
            </a:fld>
            <a:endParaRPr lang="en-GB"/>
          </a:p>
        </p:txBody>
      </p:sp>
    </p:spTree>
    <p:extLst>
      <p:ext uri="{BB962C8B-B14F-4D97-AF65-F5344CB8AC3E}">
        <p14:creationId xmlns:p14="http://schemas.microsoft.com/office/powerpoint/2010/main" val="11625940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Number in ‘alcohol only’ treatment 2020-21: 401</a:t>
            </a:r>
          </a:p>
          <a:p>
            <a:pPr marL="171450" indent="-171450">
              <a:buFont typeface="Arial" panose="020B0604020202020204" pitchFamily="34" charset="0"/>
              <a:buChar char="•"/>
            </a:pPr>
            <a:r>
              <a:rPr lang="en-GB" dirty="0"/>
              <a:t>Torbay: Male 51%; Female 49%</a:t>
            </a:r>
          </a:p>
          <a:p>
            <a:pPr marL="171450" indent="-171450">
              <a:buFont typeface="Arial" panose="020B0604020202020204" pitchFamily="34" charset="0"/>
              <a:buChar char="•"/>
            </a:pPr>
            <a:r>
              <a:rPr lang="en-GB" dirty="0"/>
              <a:t>England: Male 58%; Female 42%</a:t>
            </a:r>
          </a:p>
          <a:p>
            <a:endParaRPr lang="en-GB" dirty="0"/>
          </a:p>
        </p:txBody>
      </p:sp>
      <p:sp>
        <p:nvSpPr>
          <p:cNvPr id="4" name="Slide Number Placeholder 3"/>
          <p:cNvSpPr>
            <a:spLocks noGrp="1"/>
          </p:cNvSpPr>
          <p:nvPr>
            <p:ph type="sldNum" sz="quarter" idx="5"/>
          </p:nvPr>
        </p:nvSpPr>
        <p:spPr/>
        <p:txBody>
          <a:bodyPr/>
          <a:lstStyle/>
          <a:p>
            <a:fld id="{9FD9DA76-22A8-452B-A82D-5BBC70B3F980}" type="slidenum">
              <a:rPr lang="en-GB" smtClean="0"/>
              <a:t>108</a:t>
            </a:fld>
            <a:endParaRPr lang="en-GB"/>
          </a:p>
        </p:txBody>
      </p:sp>
    </p:spTree>
    <p:extLst>
      <p:ext uri="{BB962C8B-B14F-4D97-AF65-F5344CB8AC3E}">
        <p14:creationId xmlns:p14="http://schemas.microsoft.com/office/powerpoint/2010/main" val="12258357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FD9DA76-22A8-452B-A82D-5BBC70B3F980}" type="slidenum">
              <a:rPr lang="en-GB" smtClean="0"/>
              <a:t>109</a:t>
            </a:fld>
            <a:endParaRPr lang="en-GB"/>
          </a:p>
        </p:txBody>
      </p:sp>
    </p:spTree>
    <p:extLst>
      <p:ext uri="{BB962C8B-B14F-4D97-AF65-F5344CB8AC3E}">
        <p14:creationId xmlns:p14="http://schemas.microsoft.com/office/powerpoint/2010/main" val="19566691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FD9DA76-22A8-452B-A82D-5BBC70B3F980}" type="slidenum">
              <a:rPr lang="en-GB" smtClean="0"/>
              <a:t>110</a:t>
            </a:fld>
            <a:endParaRPr lang="en-GB"/>
          </a:p>
        </p:txBody>
      </p:sp>
    </p:spTree>
    <p:extLst>
      <p:ext uri="{BB962C8B-B14F-4D97-AF65-F5344CB8AC3E}">
        <p14:creationId xmlns:p14="http://schemas.microsoft.com/office/powerpoint/2010/main" val="29277006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FD9DA76-22A8-452B-A82D-5BBC70B3F980}" type="slidenum">
              <a:rPr lang="en-GB" smtClean="0"/>
              <a:t>111</a:t>
            </a:fld>
            <a:endParaRPr lang="en-GB"/>
          </a:p>
        </p:txBody>
      </p:sp>
    </p:spTree>
    <p:extLst>
      <p:ext uri="{BB962C8B-B14F-4D97-AF65-F5344CB8AC3E}">
        <p14:creationId xmlns:p14="http://schemas.microsoft.com/office/powerpoint/2010/main" val="22413101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Times New Roman" panose="02020603050405020304" pitchFamily="18" charset="0"/>
              </a:rPr>
              <a:t>Access to alcohol treatment is important for people who have a dependency on alcohol</a:t>
            </a:r>
          </a:p>
          <a:p>
            <a:pPr marL="171450" indent="-171450">
              <a:buFont typeface="Arial" panose="020B0604020202020204" pitchFamily="34" charset="0"/>
              <a:buChar char="•"/>
            </a:pPr>
            <a:r>
              <a:rPr lang="en-GB" dirty="0">
                <a:latin typeface="Arial" panose="020B0604020202020204" pitchFamily="34" charset="0"/>
                <a:ea typeface="Times New Roman" panose="02020603050405020304" pitchFamily="18" charset="0"/>
                <a:cs typeface="Times New Roman" panose="02020603050405020304" pitchFamily="18" charset="0"/>
              </a:rPr>
              <a:t>T</a:t>
            </a:r>
            <a:r>
              <a:rPr lang="en-GB" dirty="0">
                <a:effectLst/>
                <a:latin typeface="Arial" panose="020B0604020202020204" pitchFamily="34" charset="0"/>
                <a:ea typeface="Times New Roman" panose="02020603050405020304" pitchFamily="18" charset="0"/>
                <a:cs typeface="Times New Roman" panose="02020603050405020304" pitchFamily="18" charset="0"/>
              </a:rPr>
              <a:t>he number of individuals accessing specialist support within Torbay is good when compared to those accessing treatment nationally. </a:t>
            </a:r>
          </a:p>
          <a:p>
            <a:pPr marL="628650" lvl="1" indent="-171450">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Times New Roman" panose="02020603050405020304" pitchFamily="18" charset="0"/>
              </a:rPr>
              <a:t>Where nationally, 18% of those with a dependency on alcohol access specialist treatment for this, in Torbay this is almost double, with 34% of those who may benefit seeking help.</a:t>
            </a:r>
          </a:p>
          <a:p>
            <a:pPr marL="171450" indent="-171450">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Times New Roman" panose="02020603050405020304" pitchFamily="18" charset="0"/>
              </a:rPr>
              <a:t>Within Torbay we are fortunate to have different types of support available to people struggling with an alcohol problem:</a:t>
            </a:r>
          </a:p>
          <a:p>
            <a:pPr marL="628650" lvl="1" indent="-171450">
              <a:buFont typeface="Arial" panose="020B0604020202020204" pitchFamily="34" charset="0"/>
              <a:buChar char="•"/>
            </a:pPr>
            <a:r>
              <a:rPr lang="en-GB" dirty="0">
                <a:latin typeface="Arial" panose="020B0604020202020204" pitchFamily="34" charset="0"/>
                <a:ea typeface="Times New Roman" panose="02020603050405020304" pitchFamily="18" charset="0"/>
                <a:cs typeface="Times New Roman" panose="02020603050405020304" pitchFamily="18" charset="0"/>
              </a:rPr>
              <a:t>F</a:t>
            </a:r>
            <a:r>
              <a:rPr lang="en-GB" dirty="0">
                <a:effectLst/>
                <a:latin typeface="Arial" panose="020B0604020202020204" pitchFamily="34" charset="0"/>
                <a:ea typeface="Times New Roman" panose="02020603050405020304" pitchFamily="18" charset="0"/>
                <a:cs typeface="Times New Roman" panose="02020603050405020304" pitchFamily="18" charset="0"/>
              </a:rPr>
              <a:t>ellowship groups, like Alcoholics Anonymous. Individuals can access AA online or face to face, with meetings available in various locations across Torbay</a:t>
            </a:r>
            <a:r>
              <a:rPr lang="en-GB" baseline="30000" dirty="0">
                <a:effectLst/>
                <a:latin typeface="Arial" panose="020B0604020202020204" pitchFamily="34" charset="0"/>
                <a:ea typeface="Times New Roman" panose="02020603050405020304" pitchFamily="18" charset="0"/>
                <a:cs typeface="Times New Roman" panose="02020603050405020304" pitchFamily="18" charset="0"/>
              </a:rPr>
              <a:t>.</a:t>
            </a:r>
            <a:r>
              <a:rPr lang="en-GB" dirty="0">
                <a:effectLst/>
                <a:latin typeface="Arial" panose="020B0604020202020204" pitchFamily="34" charset="0"/>
                <a:ea typeface="Times New Roman" panose="02020603050405020304" pitchFamily="18" charset="0"/>
                <a:cs typeface="Times New Roman" panose="02020603050405020304" pitchFamily="18" charset="0"/>
              </a:rPr>
              <a:t> </a:t>
            </a:r>
          </a:p>
          <a:p>
            <a:pPr marL="628650" lvl="1" indent="-171450">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Times New Roman" panose="02020603050405020304" pitchFamily="18" charset="0"/>
              </a:rPr>
              <a:t>SMART Recovery</a:t>
            </a:r>
          </a:p>
          <a:p>
            <a:pPr marL="628650" lvl="1" indent="-171450">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Times New Roman" panose="02020603050405020304" pitchFamily="18" charset="0"/>
              </a:rPr>
              <a:t>MCN Alliance (01/02/2022) - The Specialist Alcohol Treatment service. (family members who are affected by a person’s drinking) – community recovery</a:t>
            </a:r>
            <a:endParaRPr lang="en-GB" dirty="0">
              <a:latin typeface="Arial" panose="020B0604020202020204" pitchFamily="34" charset="0"/>
              <a:ea typeface="Times New Roman" panose="02020603050405020304" pitchFamily="18" charset="0"/>
              <a:cs typeface="Times New Roman" panose="02020603050405020304" pitchFamily="18" charset="0"/>
            </a:endParaRPr>
          </a:p>
          <a:p>
            <a:pPr marL="1085850" lvl="2" indent="-171450">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Times New Roman" panose="02020603050405020304" pitchFamily="18" charset="0"/>
              </a:rPr>
              <a:t>A range of on-line support interventions are also available, including </a:t>
            </a:r>
            <a:r>
              <a:rPr lang="en-GB" dirty="0" err="1">
                <a:effectLst/>
                <a:latin typeface="Arial" panose="020B0604020202020204" pitchFamily="34" charset="0"/>
                <a:ea typeface="Times New Roman" panose="02020603050405020304" pitchFamily="18" charset="0"/>
                <a:cs typeface="Times New Roman" panose="02020603050405020304" pitchFamily="18" charset="0"/>
              </a:rPr>
              <a:t>Silvercloud</a:t>
            </a:r>
            <a:r>
              <a:rPr lang="en-GB" dirty="0">
                <a:effectLst/>
                <a:latin typeface="Arial" panose="020B0604020202020204" pitchFamily="34" charset="0"/>
                <a:ea typeface="Times New Roman" panose="02020603050405020304" pitchFamily="18" charset="0"/>
                <a:cs typeface="Times New Roman" panose="02020603050405020304" pitchFamily="18" charset="0"/>
              </a:rPr>
              <a:t> and Breaking Free Online</a:t>
            </a:r>
            <a:endParaRPr lang="en-GB" dirty="0"/>
          </a:p>
        </p:txBody>
      </p:sp>
      <p:sp>
        <p:nvSpPr>
          <p:cNvPr id="4" name="Slide Number Placeholder 3"/>
          <p:cNvSpPr>
            <a:spLocks noGrp="1"/>
          </p:cNvSpPr>
          <p:nvPr>
            <p:ph type="sldNum" sz="quarter" idx="5"/>
          </p:nvPr>
        </p:nvSpPr>
        <p:spPr/>
        <p:txBody>
          <a:bodyPr/>
          <a:lstStyle/>
          <a:p>
            <a:fld id="{9FD9DA76-22A8-452B-A82D-5BBC70B3F980}" type="slidenum">
              <a:rPr lang="en-GB" smtClean="0"/>
              <a:t>112</a:t>
            </a:fld>
            <a:endParaRPr lang="en-GB"/>
          </a:p>
        </p:txBody>
      </p:sp>
    </p:spTree>
    <p:extLst>
      <p:ext uri="{BB962C8B-B14F-4D97-AF65-F5344CB8AC3E}">
        <p14:creationId xmlns:p14="http://schemas.microsoft.com/office/powerpoint/2010/main" val="976590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r>
              <a:rPr lang="en-GB" dirty="0"/>
              <a:t>Covid – Feb 2020</a:t>
            </a:r>
          </a:p>
          <a:p>
            <a:endParaRPr lang="en-GB" dirty="0"/>
          </a:p>
          <a:p>
            <a:r>
              <a:rPr lang="en-GB" b="0" i="0" dirty="0">
                <a:solidFill>
                  <a:srgbClr val="202124"/>
                </a:solidFill>
                <a:effectLst/>
                <a:latin typeface="arial" panose="020B0604020202020204" pitchFamily="34" charset="0"/>
              </a:rPr>
              <a:t> </a:t>
            </a:r>
            <a:r>
              <a:rPr lang="en-GB" b="1" i="0" u="sng" dirty="0">
                <a:solidFill>
                  <a:srgbClr val="202124"/>
                </a:solidFill>
                <a:effectLst/>
                <a:latin typeface="arial" panose="020B0604020202020204" pitchFamily="34" charset="0"/>
              </a:rPr>
              <a:t>Child Safeguarding Practice Review</a:t>
            </a:r>
            <a:r>
              <a:rPr lang="en-GB" b="0" i="0" dirty="0">
                <a:solidFill>
                  <a:srgbClr val="202124"/>
                </a:solidFill>
                <a:effectLst/>
                <a:latin typeface="arial" panose="020B0604020202020204" pitchFamily="34" charset="0"/>
              </a:rPr>
              <a:t> (previously known as a Serious Case Review (SCR)) is </a:t>
            </a:r>
            <a:r>
              <a:rPr lang="en-GB" b="1" i="0" dirty="0">
                <a:solidFill>
                  <a:srgbClr val="202124"/>
                </a:solidFill>
                <a:effectLst/>
                <a:latin typeface="arial" panose="020B0604020202020204" pitchFamily="34" charset="0"/>
              </a:rPr>
              <a:t>undertaken when a child dies or the child has been seriously harmed and there is cause for concern as to the way organisations worked together</a:t>
            </a:r>
            <a:r>
              <a:rPr lang="en-GB" b="0" i="0" dirty="0">
                <a:solidFill>
                  <a:srgbClr val="202124"/>
                </a:solidFill>
                <a:effectLst/>
                <a:latin typeface="arial" panose="020B0604020202020204" pitchFamily="34" charset="0"/>
              </a:rPr>
              <a:t>.</a:t>
            </a:r>
          </a:p>
          <a:p>
            <a:endParaRPr lang="en-GB" b="1" i="0" u="sng" dirty="0">
              <a:solidFill>
                <a:srgbClr val="202124"/>
              </a:solidFill>
              <a:effectLst/>
              <a:latin typeface="arial" panose="020B0604020202020204" pitchFamily="34" charset="0"/>
            </a:endParaRPr>
          </a:p>
          <a:p>
            <a:r>
              <a:rPr lang="en-GB" b="1" i="0" u="sng" dirty="0">
                <a:solidFill>
                  <a:srgbClr val="202124"/>
                </a:solidFill>
                <a:effectLst/>
                <a:latin typeface="arial" panose="020B0604020202020204" pitchFamily="34" charset="0"/>
              </a:rPr>
              <a:t>"Rapid reviews </a:t>
            </a:r>
            <a:r>
              <a:rPr lang="en-GB" b="0" i="0" dirty="0">
                <a:solidFill>
                  <a:srgbClr val="202124"/>
                </a:solidFill>
                <a:effectLst/>
                <a:latin typeface="arial" panose="020B0604020202020204" pitchFamily="34" charset="0"/>
              </a:rPr>
              <a:t>are </a:t>
            </a:r>
            <a:r>
              <a:rPr lang="en-GB" b="1" i="0" dirty="0">
                <a:solidFill>
                  <a:srgbClr val="202124"/>
                </a:solidFill>
                <a:effectLst/>
                <a:latin typeface="arial" panose="020B0604020202020204" pitchFamily="34" charset="0"/>
              </a:rPr>
              <a:t>a form of evidence synthesis that may provide more timely information for decision making compared with standard systematic reviews</a:t>
            </a:r>
            <a:r>
              <a:rPr lang="en-GB" b="0" i="0" dirty="0">
                <a:solidFill>
                  <a:srgbClr val="202124"/>
                </a:solidFill>
                <a:effectLst/>
                <a:latin typeface="arial" panose="020B0604020202020204" pitchFamily="34" charset="0"/>
              </a:rPr>
              <a:t>." (AHRQ) The methods of conducting rapid reviews varies widely, and are typically done in less than 5 weeks.</a:t>
            </a:r>
            <a:endParaRPr lang="en-GB" dirty="0"/>
          </a:p>
          <a:p>
            <a:endParaRPr lang="en-GB" dirty="0"/>
          </a:p>
          <a:p>
            <a:endParaRPr lang="en-GB" dirty="0"/>
          </a:p>
          <a:p>
            <a:r>
              <a:rPr lang="en-GB" dirty="0"/>
              <a:t>High profile cases CSPR, HMIC themes, , forces recs.</a:t>
            </a:r>
          </a:p>
          <a:p>
            <a:r>
              <a:rPr lang="en-GB" b="1" u="sng" dirty="0"/>
              <a:t>Recommendations</a:t>
            </a:r>
          </a:p>
          <a:p>
            <a:r>
              <a:rPr lang="en-GB" sz="1200" b="0" i="0" u="none" strike="noStrike" dirty="0">
                <a:effectLst/>
                <a:latin typeface="Calibri" panose="020F0502020204030204" pitchFamily="34" charset="0"/>
              </a:rPr>
              <a:t>National Child Protection Inspections 2019 thematic report -  recommends chief constables reduce unnecessary criminalisation of children. </a:t>
            </a:r>
            <a:r>
              <a:rPr lang="en-GB" sz="1200" dirty="0">
                <a:latin typeface="Calibri" panose="020F0502020204030204" pitchFamily="34" charset="0"/>
              </a:rPr>
              <a:t> S</a:t>
            </a:r>
            <a:r>
              <a:rPr lang="en-GB" sz="1200" b="0" i="0" u="none" strike="noStrike" dirty="0">
                <a:effectLst/>
                <a:latin typeface="Calibri" panose="020F0502020204030204" pitchFamily="34" charset="0"/>
              </a:rPr>
              <a:t>teps could include, considering a child’s circumstances when making decisions; more effective use of legislation to discontinue prosecutions not in the public (or child’s) interest; the development of more effective non-criminal justice pathways for vulnerable children who commit lower level crimes. </a:t>
            </a:r>
            <a:r>
              <a:rPr lang="en-GB" sz="1000" i="1" dirty="0">
                <a:latin typeface="Calibri" panose="020F0502020204030204" pitchFamily="34" charset="0"/>
              </a:rPr>
              <a:t>–(</a:t>
            </a:r>
            <a:r>
              <a:rPr lang="en-GB" sz="1000" i="1" dirty="0">
                <a:effectLst/>
                <a:latin typeface="Arial" panose="020B0604020202020204" pitchFamily="34" charset="0"/>
                <a:ea typeface="Times New Roman" panose="02020603050405020304" pitchFamily="18" charset="0"/>
                <a:cs typeface="Times New Roman" panose="02020603050405020304" pitchFamily="18" charset="0"/>
              </a:rPr>
              <a:t>If we can prevent the causational factors at an early stage, we may be able to prevent the criminalisation in the first place)  </a:t>
            </a:r>
          </a:p>
          <a:p>
            <a:endParaRPr lang="en-GB" sz="1000" i="1"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200" b="0" i="0" u="none" strike="noStrike" dirty="0">
                <a:effectLst/>
                <a:latin typeface="Calibri" panose="020F0502020204030204" pitchFamily="34" charset="0"/>
              </a:rPr>
              <a:t>National Child Protection Inspections 2019 thematic report - </a:t>
            </a:r>
            <a:r>
              <a:rPr lang="en-GB" sz="1200" dirty="0">
                <a:latin typeface="Calibri" panose="020F0502020204030204" pitchFamily="34" charset="0"/>
              </a:rPr>
              <a:t>R</a:t>
            </a:r>
            <a:r>
              <a:rPr lang="en-GB" sz="1200" b="0" i="0" u="none" strike="noStrike" dirty="0">
                <a:effectLst/>
                <a:latin typeface="Calibri" panose="020F0502020204030204" pitchFamily="34" charset="0"/>
              </a:rPr>
              <a:t>ecommend that chief constables should review performance management and quality assurance approaches to ensure that assessments of the nature and quality of decision making are routinely made. The purpose of this would be to reinforce the understanding that compliance with policy or process is only one part of effective practice. (</a:t>
            </a:r>
            <a:r>
              <a:rPr lang="en-GB" sz="1000" i="1" dirty="0">
                <a:effectLst/>
                <a:latin typeface="Arial" panose="020B0604020202020204" pitchFamily="34" charset="0"/>
                <a:ea typeface="Times New Roman" panose="02020603050405020304" pitchFamily="18" charset="0"/>
                <a:cs typeface="Times New Roman" panose="02020603050405020304" pitchFamily="18" charset="0"/>
              </a:rPr>
              <a:t>Decision making, assessment and investigation can only be as good as the knowledge and experience provided, we need to equip staff with the right tools to make good quality decisions, to support best practice and best outcome for children.)  </a:t>
            </a:r>
          </a:p>
          <a:p>
            <a:endParaRPr lang="en-GB" dirty="0"/>
          </a:p>
        </p:txBody>
      </p:sp>
      <p:sp>
        <p:nvSpPr>
          <p:cNvPr id="4" name="Slide Number Placeholder 3"/>
          <p:cNvSpPr>
            <a:spLocks noGrp="1"/>
          </p:cNvSpPr>
          <p:nvPr>
            <p:ph type="sldNum" sz="quarter" idx="5"/>
          </p:nvPr>
        </p:nvSpPr>
        <p:spPr/>
        <p:txBody>
          <a:bodyPr/>
          <a:lstStyle/>
          <a:p>
            <a:fld id="{4F1ED22D-7745-4E69-89A1-5419A3DBA169}" type="slidenum">
              <a:rPr lang="en-GB" smtClean="0"/>
              <a:t>66</a:t>
            </a:fld>
            <a:endParaRPr lang="en-GB"/>
          </a:p>
        </p:txBody>
      </p:sp>
    </p:spTree>
    <p:extLst>
      <p:ext uri="{BB962C8B-B14F-4D97-AF65-F5344CB8AC3E}">
        <p14:creationId xmlns:p14="http://schemas.microsoft.com/office/powerpoint/2010/main" val="12891567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Times New Roman" panose="02020603050405020304" pitchFamily="18" charset="0"/>
              </a:rPr>
              <a:t>For local premises to celebrate responsible drinking by offering and promoting no and low alcohol options</a:t>
            </a:r>
          </a:p>
          <a:p>
            <a:pPr marL="742950" lvl="1" indent="-285750">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Times New Roman" panose="02020603050405020304" pitchFamily="18" charset="0"/>
              </a:rPr>
              <a:t>Incorporation into Safety night charter training</a:t>
            </a:r>
          </a:p>
          <a:p>
            <a:pPr marL="742950" lvl="1" indent="-285750">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Times New Roman" panose="02020603050405020304" pitchFamily="18" charset="0"/>
              </a:rPr>
              <a:t>Exploration of opportunities within Licensing</a:t>
            </a:r>
          </a:p>
          <a:p>
            <a:endParaRPr lang="en-GB" dirty="0"/>
          </a:p>
        </p:txBody>
      </p:sp>
      <p:sp>
        <p:nvSpPr>
          <p:cNvPr id="4" name="Slide Number Placeholder 3"/>
          <p:cNvSpPr>
            <a:spLocks noGrp="1"/>
          </p:cNvSpPr>
          <p:nvPr>
            <p:ph type="sldNum" sz="quarter" idx="5"/>
          </p:nvPr>
        </p:nvSpPr>
        <p:spPr/>
        <p:txBody>
          <a:bodyPr/>
          <a:lstStyle/>
          <a:p>
            <a:fld id="{9FD9DA76-22A8-452B-A82D-5BBC70B3F980}" type="slidenum">
              <a:rPr lang="en-GB" smtClean="0"/>
              <a:t>113</a:t>
            </a:fld>
            <a:endParaRPr lang="en-GB"/>
          </a:p>
        </p:txBody>
      </p:sp>
    </p:spTree>
    <p:extLst>
      <p:ext uri="{BB962C8B-B14F-4D97-AF65-F5344CB8AC3E}">
        <p14:creationId xmlns:p14="http://schemas.microsoft.com/office/powerpoint/2010/main" val="42627986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Times New Roman" panose="02020603050405020304" pitchFamily="18" charset="0"/>
              </a:rPr>
              <a:t>Further build on partnership working to use internationally endorsed alcohol screening tools to help people understand if their alcohol consumption is putting them at risk and providing the information and advice to make any necessary changes that may be identified.</a:t>
            </a:r>
          </a:p>
          <a:p>
            <a:pPr marL="742950" lvl="1" indent="-285750">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Times New Roman" panose="02020603050405020304" pitchFamily="18" charset="0"/>
              </a:rPr>
              <a:t>Lifestyles and commercial roll outs of MECC</a:t>
            </a:r>
          </a:p>
          <a:p>
            <a:pPr marL="742950" lvl="1" indent="-285750">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Times New Roman" panose="02020603050405020304" pitchFamily="18" charset="0"/>
              </a:rPr>
              <a:t>Plan for roll out of MECC</a:t>
            </a:r>
          </a:p>
          <a:p>
            <a:pPr marL="742950" lvl="1" indent="-285750">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Times New Roman" panose="02020603050405020304" pitchFamily="18" charset="0"/>
              </a:rPr>
              <a:t>Uptake of AUDIT in the homeless hostel</a:t>
            </a:r>
            <a:endParaRPr lang="en-GB" dirty="0">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FD9DA76-22A8-452B-A82D-5BBC70B3F980}" type="slidenum">
              <a:rPr lang="en-GB" smtClean="0"/>
              <a:t>114</a:t>
            </a:fld>
            <a:endParaRPr lang="en-GB"/>
          </a:p>
        </p:txBody>
      </p:sp>
    </p:spTree>
    <p:extLst>
      <p:ext uri="{BB962C8B-B14F-4D97-AF65-F5344CB8AC3E}">
        <p14:creationId xmlns:p14="http://schemas.microsoft.com/office/powerpoint/2010/main" val="17255370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Times New Roman" panose="02020603050405020304" pitchFamily="18" charset="0"/>
              </a:rPr>
              <a:t>Promoting collaborative working between statutory and voluntary bodies to identify those children, young people and families most at risk and supporting them to make changes to their drinking.</a:t>
            </a:r>
          </a:p>
          <a:p>
            <a:pPr marL="628650" lvl="1" indent="-171450">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Times New Roman" panose="02020603050405020304" pitchFamily="18" charset="0"/>
              </a:rPr>
              <a:t>Review of young people’s drug and alcohol hospital / community support pathway</a:t>
            </a:r>
          </a:p>
          <a:p>
            <a:pPr marL="628650" lvl="1" indent="-171450">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Times New Roman" panose="02020603050405020304" pitchFamily="18" charset="0"/>
              </a:rPr>
              <a:t>Identification, response, and pathways/ collaborative working between the Exploitation Team and Young Persons Drug &amp; Alcohol Service</a:t>
            </a:r>
          </a:p>
          <a:p>
            <a:endParaRPr lang="en-GB" dirty="0"/>
          </a:p>
        </p:txBody>
      </p:sp>
      <p:sp>
        <p:nvSpPr>
          <p:cNvPr id="4" name="Slide Number Placeholder 3"/>
          <p:cNvSpPr>
            <a:spLocks noGrp="1"/>
          </p:cNvSpPr>
          <p:nvPr>
            <p:ph type="sldNum" sz="quarter" idx="5"/>
          </p:nvPr>
        </p:nvSpPr>
        <p:spPr/>
        <p:txBody>
          <a:bodyPr/>
          <a:lstStyle/>
          <a:p>
            <a:fld id="{9FD9DA76-22A8-452B-A82D-5BBC70B3F980}" type="slidenum">
              <a:rPr lang="en-GB" smtClean="0"/>
              <a:t>115</a:t>
            </a:fld>
            <a:endParaRPr lang="en-GB"/>
          </a:p>
        </p:txBody>
      </p:sp>
    </p:spTree>
    <p:extLst>
      <p:ext uri="{BB962C8B-B14F-4D97-AF65-F5344CB8AC3E}">
        <p14:creationId xmlns:p14="http://schemas.microsoft.com/office/powerpoint/2010/main" val="4544908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pPr marL="742950" lvl="1" indent="-285750">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Times New Roman" panose="02020603050405020304" pitchFamily="18" charset="0"/>
              </a:rPr>
              <a:t>Identification, response, and pathways between the Children at Risk Panel and Young Persons Drug &amp; Alcohol Service</a:t>
            </a:r>
          </a:p>
          <a:p>
            <a:pPr marL="742950" lvl="1" indent="-285750">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Times New Roman" panose="02020603050405020304" pitchFamily="18" charset="0"/>
              </a:rPr>
              <a:t>Family Hubs / drug &amp; alcohol pathways and collaborative working for children, young people, parents and families.</a:t>
            </a:r>
          </a:p>
          <a:p>
            <a:endParaRPr lang="en-GB" dirty="0"/>
          </a:p>
        </p:txBody>
      </p:sp>
      <p:sp>
        <p:nvSpPr>
          <p:cNvPr id="4" name="Slide Number Placeholder 3"/>
          <p:cNvSpPr>
            <a:spLocks noGrp="1"/>
          </p:cNvSpPr>
          <p:nvPr>
            <p:ph type="sldNum" sz="quarter" idx="5"/>
          </p:nvPr>
        </p:nvSpPr>
        <p:spPr/>
        <p:txBody>
          <a:bodyPr/>
          <a:lstStyle/>
          <a:p>
            <a:fld id="{9FD9DA76-22A8-452B-A82D-5BBC70B3F980}" type="slidenum">
              <a:rPr lang="en-GB" smtClean="0"/>
              <a:t>116</a:t>
            </a:fld>
            <a:endParaRPr lang="en-GB"/>
          </a:p>
        </p:txBody>
      </p:sp>
    </p:spTree>
    <p:extLst>
      <p:ext uri="{BB962C8B-B14F-4D97-AF65-F5344CB8AC3E}">
        <p14:creationId xmlns:p14="http://schemas.microsoft.com/office/powerpoint/2010/main" val="4268811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Times New Roman" panose="02020603050405020304" pitchFamily="18" charset="0"/>
              </a:rPr>
              <a:t>Promoting the support offers for those with an alcohol dependency and their family members available in Torbay.</a:t>
            </a:r>
          </a:p>
          <a:p>
            <a:pPr marL="742950" lvl="1" indent="-285750">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Times New Roman" panose="02020603050405020304" pitchFamily="18" charset="0"/>
              </a:rPr>
              <a:t>DPH report and associated comms</a:t>
            </a:r>
          </a:p>
          <a:p>
            <a:pPr marL="742950" lvl="1" indent="-285750">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Times New Roman" panose="02020603050405020304" pitchFamily="18" charset="0"/>
              </a:rPr>
              <a:t>Dry January</a:t>
            </a:r>
          </a:p>
          <a:p>
            <a:pPr marL="742950" lvl="1" indent="-285750">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Times New Roman" panose="02020603050405020304" pitchFamily="18" charset="0"/>
              </a:rPr>
              <a:t>?other point of promotion</a:t>
            </a:r>
          </a:p>
          <a:p>
            <a:endParaRPr lang="en-GB" dirty="0"/>
          </a:p>
        </p:txBody>
      </p:sp>
      <p:sp>
        <p:nvSpPr>
          <p:cNvPr id="4" name="Slide Number Placeholder 3"/>
          <p:cNvSpPr>
            <a:spLocks noGrp="1"/>
          </p:cNvSpPr>
          <p:nvPr>
            <p:ph type="sldNum" sz="quarter" idx="5"/>
          </p:nvPr>
        </p:nvSpPr>
        <p:spPr/>
        <p:txBody>
          <a:bodyPr/>
          <a:lstStyle/>
          <a:p>
            <a:fld id="{9FD9DA76-22A8-452B-A82D-5BBC70B3F980}" type="slidenum">
              <a:rPr lang="en-GB" smtClean="0"/>
              <a:t>117</a:t>
            </a:fld>
            <a:endParaRPr lang="en-GB"/>
          </a:p>
        </p:txBody>
      </p:sp>
    </p:spTree>
    <p:extLst>
      <p:ext uri="{BB962C8B-B14F-4D97-AF65-F5344CB8AC3E}">
        <p14:creationId xmlns:p14="http://schemas.microsoft.com/office/powerpoint/2010/main" val="36846394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FD9DA76-22A8-452B-A82D-5BBC70B3F980}" type="slidenum">
              <a:rPr lang="en-GB" smtClean="0"/>
              <a:t>118</a:t>
            </a:fld>
            <a:endParaRPr lang="en-GB"/>
          </a:p>
        </p:txBody>
      </p:sp>
    </p:spTree>
    <p:extLst>
      <p:ext uri="{BB962C8B-B14F-4D97-AF65-F5344CB8AC3E}">
        <p14:creationId xmlns:p14="http://schemas.microsoft.com/office/powerpoint/2010/main" val="4018508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r>
              <a:rPr lang="en-GB" dirty="0"/>
              <a:t>Around this time I started to ponder over whether this could happen within Devon and Cornwall , obviously it is,  and how could we minimise this happening. About keeping our children safe and not allowing such awful acts to happen within the force area of Devon and Cornwall or at least do our best to minimise the risk as much as possible,  About doing everything we can to prevent any such acts in D and C. </a:t>
            </a:r>
          </a:p>
          <a:p>
            <a:endParaRPr lang="en-GB" dirty="0"/>
          </a:p>
          <a:p>
            <a:r>
              <a:rPr lang="en-GB" dirty="0"/>
              <a:t>I felt the mapping didn’t have to wait for recs I wanted to know the current status quo</a:t>
            </a:r>
          </a:p>
          <a:p>
            <a:endParaRPr lang="en-GB" dirty="0"/>
          </a:p>
          <a:p>
            <a:r>
              <a:rPr lang="en-GB" dirty="0"/>
              <a:t>Deep dive to </a:t>
            </a:r>
            <a:r>
              <a:rPr lang="en-GB" dirty="0" err="1"/>
              <a:t>mapp</a:t>
            </a:r>
            <a:r>
              <a:rPr lang="en-GB" dirty="0"/>
              <a:t> and ID any learning needs. </a:t>
            </a:r>
          </a:p>
          <a:p>
            <a:endParaRPr lang="en-GB" dirty="0"/>
          </a:p>
          <a:p>
            <a:r>
              <a:rPr lang="en-GB" dirty="0"/>
              <a:t>Arthurs Death – June 2020 .(conviction December 2021 – Tustin and Thomas Hughes Murder and manslaughter. )</a:t>
            </a:r>
          </a:p>
          <a:p>
            <a:r>
              <a:rPr lang="en-GB" dirty="0"/>
              <a:t>Star – September 2020. (conviction December 2021)</a:t>
            </a:r>
          </a:p>
          <a:p>
            <a:endParaRPr lang="en-GB" dirty="0"/>
          </a:p>
          <a:p>
            <a:r>
              <a:rPr lang="en-GB" dirty="0"/>
              <a:t>Arthur and Star late 2021. and NSPCC conference. </a:t>
            </a:r>
          </a:p>
          <a:p>
            <a:endParaRPr lang="en-GB" dirty="0"/>
          </a:p>
        </p:txBody>
      </p:sp>
      <p:sp>
        <p:nvSpPr>
          <p:cNvPr id="4" name="Slide Number Placeholder 3"/>
          <p:cNvSpPr>
            <a:spLocks noGrp="1"/>
          </p:cNvSpPr>
          <p:nvPr>
            <p:ph type="sldNum" sz="quarter" idx="5"/>
          </p:nvPr>
        </p:nvSpPr>
        <p:spPr/>
        <p:txBody>
          <a:bodyPr/>
          <a:lstStyle/>
          <a:p>
            <a:fld id="{4F1ED22D-7745-4E69-89A1-5419A3DBA169}" type="slidenum">
              <a:rPr lang="en-GB" smtClean="0"/>
              <a:t>67</a:t>
            </a:fld>
            <a:endParaRPr lang="en-GB"/>
          </a:p>
        </p:txBody>
      </p:sp>
    </p:spTree>
    <p:extLst>
      <p:ext uri="{BB962C8B-B14F-4D97-AF65-F5344CB8AC3E}">
        <p14:creationId xmlns:p14="http://schemas.microsoft.com/office/powerpoint/2010/main" val="4228705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r>
              <a:rPr lang="en-GB" dirty="0"/>
              <a:t>Alongside  this deep dive Other work/activity  – review documents /reports best practice , areas for improvements. </a:t>
            </a:r>
          </a:p>
          <a:p>
            <a:r>
              <a:rPr lang="en-GB" dirty="0"/>
              <a:t>Common themes</a:t>
            </a:r>
          </a:p>
          <a:p>
            <a:endParaRPr lang="en-GB" dirty="0"/>
          </a:p>
          <a:p>
            <a:r>
              <a:rPr lang="en-GB" b="1" dirty="0"/>
              <a:t>Couple of short term solutions whilst reviewing our force response.</a:t>
            </a:r>
          </a:p>
          <a:p>
            <a:endParaRPr lang="en-GB" dirty="0"/>
          </a:p>
          <a:p>
            <a:endParaRPr lang="en-GB" dirty="0"/>
          </a:p>
          <a:p>
            <a:r>
              <a:rPr lang="en-GB" dirty="0"/>
              <a:t>Early 20220 at the same time as this happened alongside we also have other RR recommendations.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Rapid review – </a:t>
            </a:r>
            <a:r>
              <a:rPr lang="en-GB" b="1" i="0" u="sng" dirty="0">
                <a:solidFill>
                  <a:srgbClr val="202124"/>
                </a:solidFill>
                <a:effectLst/>
                <a:latin typeface="arial" panose="020B0604020202020204" pitchFamily="34" charset="0"/>
              </a:rPr>
              <a:t>"Rapid reviews </a:t>
            </a:r>
            <a:r>
              <a:rPr lang="en-GB" b="0" i="0" dirty="0">
                <a:solidFill>
                  <a:srgbClr val="202124"/>
                </a:solidFill>
                <a:effectLst/>
                <a:latin typeface="arial" panose="020B0604020202020204" pitchFamily="34" charset="0"/>
              </a:rPr>
              <a:t>are </a:t>
            </a:r>
            <a:r>
              <a:rPr lang="en-GB" b="1" i="0" dirty="0">
                <a:solidFill>
                  <a:srgbClr val="202124"/>
                </a:solidFill>
                <a:effectLst/>
                <a:latin typeface="arial" panose="020B0604020202020204" pitchFamily="34" charset="0"/>
              </a:rPr>
              <a:t>a form of evidence synthesis that may provide more timely information for decision making compared with standard systematic reviews</a:t>
            </a:r>
            <a:r>
              <a:rPr lang="en-GB" b="0" i="0" dirty="0">
                <a:solidFill>
                  <a:srgbClr val="202124"/>
                </a:solidFill>
                <a:effectLst/>
                <a:latin typeface="arial" panose="020B0604020202020204" pitchFamily="34" charset="0"/>
              </a:rPr>
              <a:t>." (AHRQ) The methods of conducting rapid reviews varies widely, and are typically done in less than 5 weeks. – MINI – more quickly collating information and areas where things could have gone better. </a:t>
            </a:r>
            <a:endParaRPr lang="en-GB" dirty="0"/>
          </a:p>
          <a:p>
            <a:endParaRPr lang="en-GB" dirty="0"/>
          </a:p>
          <a:p>
            <a:r>
              <a:rPr lang="en-GB" dirty="0"/>
              <a:t>CSPR – independent panel commissioned reviews of Serios cases improving learning , professional practice better outcomes </a:t>
            </a:r>
          </a:p>
          <a:p>
            <a:endParaRPr lang="en-GB" dirty="0"/>
          </a:p>
          <a:p>
            <a:endParaRPr lang="en-GB" dirty="0"/>
          </a:p>
          <a:p>
            <a:r>
              <a:rPr lang="en-GB" dirty="0"/>
              <a:t>--------------------------------</a:t>
            </a:r>
          </a:p>
          <a:p>
            <a:pPr algn="l">
              <a:buFont typeface="Arial" panose="020B0604020202020204" pitchFamily="34" charset="0"/>
              <a:buChar char="•"/>
            </a:pPr>
            <a:r>
              <a:rPr lang="en-GB" b="1" i="0" dirty="0">
                <a:solidFill>
                  <a:srgbClr val="000000"/>
                </a:solidFill>
                <a:effectLst/>
                <a:latin typeface="graphik"/>
              </a:rPr>
              <a:t>HMIC Cambridge , Durham, Hertfordshire, Derbyshire , Hampshire- whilst Neglect wasn’t a specific issue key theme across the board was voice of child RIH and </a:t>
            </a:r>
            <a:r>
              <a:rPr lang="en-GB" b="1" i="0" dirty="0" err="1">
                <a:solidFill>
                  <a:srgbClr val="000000"/>
                </a:solidFill>
                <a:effectLst/>
                <a:latin typeface="graphik"/>
              </a:rPr>
              <a:t>Cse</a:t>
            </a:r>
            <a:r>
              <a:rPr lang="en-GB" b="1" i="0" dirty="0">
                <a:solidFill>
                  <a:srgbClr val="000000"/>
                </a:solidFill>
                <a:effectLst/>
                <a:latin typeface="graphik"/>
              </a:rPr>
              <a:t> /CE missing, And we know there are strong links between Neglect and these forms of abuse and incidents. Neglect is an overarching theme across all reviews. </a:t>
            </a:r>
          </a:p>
          <a:p>
            <a:pPr algn="l">
              <a:buFont typeface="Arial" panose="020B0604020202020204" pitchFamily="34" charset="0"/>
              <a:buChar char="•"/>
            </a:pPr>
            <a:r>
              <a:rPr lang="en-GB" b="1" i="0" dirty="0">
                <a:solidFill>
                  <a:srgbClr val="000000"/>
                </a:solidFill>
                <a:effectLst/>
                <a:latin typeface="graphik"/>
              </a:rPr>
              <a:t>Star Hobson, 16 months, was killed in care of her mother and violent girlfriend who will today be sentenced</a:t>
            </a:r>
            <a:endParaRPr lang="en-GB" b="0" i="0" dirty="0">
              <a:solidFill>
                <a:srgbClr val="000000"/>
              </a:solidFill>
              <a:effectLst/>
              <a:latin typeface="graphik"/>
            </a:endParaRPr>
          </a:p>
          <a:p>
            <a:pPr algn="l">
              <a:buFont typeface="Arial" panose="020B0604020202020204" pitchFamily="34" charset="0"/>
              <a:buChar char="•"/>
            </a:pPr>
            <a:r>
              <a:rPr lang="en-GB" b="1" i="0" dirty="0">
                <a:solidFill>
                  <a:srgbClr val="000000"/>
                </a:solidFill>
                <a:effectLst/>
                <a:latin typeface="graphik"/>
              </a:rPr>
              <a:t>And another child, Ella Rose Clover, was murdered aged 22 months after doctors failed to raise alarm about abuse she suffered</a:t>
            </a:r>
            <a:endParaRPr lang="en-GB" b="0" i="0" dirty="0">
              <a:solidFill>
                <a:srgbClr val="000000"/>
              </a:solidFill>
              <a:effectLst/>
              <a:latin typeface="graphik"/>
            </a:endParaRPr>
          </a:p>
          <a:p>
            <a:pPr algn="l">
              <a:buFont typeface="Arial" panose="020B0604020202020204" pitchFamily="34" charset="0"/>
              <a:buChar char="•"/>
            </a:pPr>
            <a:r>
              <a:rPr lang="en-GB" b="1" i="0" dirty="0">
                <a:solidFill>
                  <a:srgbClr val="000000"/>
                </a:solidFill>
                <a:effectLst/>
                <a:latin typeface="graphik"/>
              </a:rPr>
              <a:t>She was taken to hospital nine times in seven months before her death</a:t>
            </a:r>
            <a:endParaRPr lang="en-GB" b="0" i="0" dirty="0">
              <a:solidFill>
                <a:srgbClr val="000000"/>
              </a:solidFill>
              <a:effectLst/>
              <a:latin typeface="graphik"/>
            </a:endParaRPr>
          </a:p>
          <a:p>
            <a:pPr algn="l">
              <a:buFont typeface="Arial" panose="020B0604020202020204" pitchFamily="34" charset="0"/>
              <a:buChar char="•"/>
            </a:pPr>
            <a:r>
              <a:rPr lang="en-GB" b="1" i="0" dirty="0">
                <a:solidFill>
                  <a:srgbClr val="000000"/>
                </a:solidFill>
                <a:effectLst/>
                <a:latin typeface="graphik"/>
              </a:rPr>
              <a:t>The cases came after failings by the authorities in the murder of six-year-old Arthur </a:t>
            </a:r>
            <a:r>
              <a:rPr lang="en-GB" b="1" i="0" dirty="0" err="1">
                <a:solidFill>
                  <a:srgbClr val="000000"/>
                </a:solidFill>
                <a:effectLst/>
                <a:latin typeface="graphik"/>
              </a:rPr>
              <a:t>Labinjo</a:t>
            </a:r>
            <a:r>
              <a:rPr lang="en-GB" b="1" i="0" dirty="0">
                <a:solidFill>
                  <a:srgbClr val="000000"/>
                </a:solidFill>
                <a:effectLst/>
                <a:latin typeface="graphik"/>
              </a:rPr>
              <a:t>-Hughes caused outrage earlier this month</a:t>
            </a:r>
          </a:p>
          <a:p>
            <a:pPr algn="l">
              <a:buFont typeface="Arial" panose="020B0604020202020204" pitchFamily="34" charset="0"/>
              <a:buChar char="•"/>
            </a:pPr>
            <a:endParaRPr lang="en-GB" b="1" i="0" dirty="0">
              <a:solidFill>
                <a:srgbClr val="000000"/>
              </a:solidFill>
              <a:effectLst/>
              <a:latin typeface="graphik"/>
            </a:endParaRPr>
          </a:p>
          <a:p>
            <a:pPr algn="l">
              <a:buFont typeface="Arial" panose="020B0604020202020204" pitchFamily="34" charset="0"/>
              <a:buChar char="•"/>
            </a:pPr>
            <a:r>
              <a:rPr lang="en-GB" b="1" i="0" dirty="0">
                <a:solidFill>
                  <a:srgbClr val="000000"/>
                </a:solidFill>
                <a:effectLst/>
                <a:latin typeface="graphik"/>
              </a:rPr>
              <a:t>--------------</a:t>
            </a:r>
          </a:p>
          <a:p>
            <a:pPr algn="l">
              <a:buFont typeface="Arial" panose="020B0604020202020204" pitchFamily="34" charset="0"/>
              <a:buChar char="•"/>
            </a:pPr>
            <a:r>
              <a:rPr lang="en-GB" b="1" i="0" dirty="0">
                <a:solidFill>
                  <a:srgbClr val="000000"/>
                </a:solidFill>
                <a:effectLst/>
                <a:latin typeface="graphik"/>
              </a:rPr>
              <a:t>Baby Harry </a:t>
            </a:r>
          </a:p>
          <a:p>
            <a:pPr marL="457200">
              <a:lnSpc>
                <a:spcPct val="115000"/>
              </a:lnSpc>
              <a:spcAft>
                <a:spcPts val="1000"/>
              </a:spcAft>
            </a:pP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cause of death was unascertained. Whilst the fractures identified led to the conclusion that Harry had been physically abused this did not cause his death. Neglect, as a significant contributory factor cannot be excluded.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l">
              <a:buFont typeface="Arial" panose="020B0604020202020204" pitchFamily="34" charset="0"/>
              <a:buChar char="•"/>
            </a:pPr>
            <a:endParaRPr lang="en-GB" b="1" i="0" dirty="0">
              <a:solidFill>
                <a:srgbClr val="000000"/>
              </a:solidFill>
              <a:effectLst/>
              <a:latin typeface="graphik"/>
            </a:endParaRPr>
          </a:p>
          <a:p>
            <a:pPr algn="l">
              <a:buFont typeface="Arial" panose="020B0604020202020204" pitchFamily="34" charset="0"/>
              <a:buChar char="•"/>
            </a:pPr>
            <a:r>
              <a:rPr lang="en-GB" b="0" i="0" dirty="0">
                <a:solidFill>
                  <a:srgbClr val="000000"/>
                </a:solidFill>
                <a:effectLst/>
                <a:latin typeface="graphik"/>
              </a:rPr>
              <a:t>Isobel Cooper- on and off child protection plans , cross boarder. Good response from Police D and C but could it have been prevented. </a:t>
            </a:r>
          </a:p>
          <a:p>
            <a:pPr algn="l">
              <a:buFont typeface="Arial" panose="020B0604020202020204" pitchFamily="34" charset="0"/>
              <a:buChar char="•"/>
            </a:pPr>
            <a:r>
              <a:rPr lang="en-GB" b="0" i="0" dirty="0">
                <a:solidFill>
                  <a:srgbClr val="000000"/>
                </a:solidFill>
                <a:effectLst/>
                <a:latin typeface="graphik"/>
              </a:rPr>
              <a:t>- There are evidential studies that show a correlation between child neglect and other forms of child abuse.  It is thought Neglect if left to manifest can develop into other forms of abuse, Evidential studies also show links between child neglect, child exploitation and criminalisation. </a:t>
            </a:r>
          </a:p>
          <a:p>
            <a:pPr algn="l">
              <a:buFont typeface="Arial" panose="020B0604020202020204" pitchFamily="34" charset="0"/>
              <a:buChar char="•"/>
            </a:pPr>
            <a:r>
              <a:rPr lang="en-GB" b="0" i="0" dirty="0">
                <a:solidFill>
                  <a:srgbClr val="000000"/>
                </a:solidFill>
                <a:effectLst/>
                <a:latin typeface="graphik"/>
              </a:rPr>
              <a:t>- Neglect is an overarching theme across recent national HMIC reports particularly in relation to child exploitation, criminalisation of young people and missing. (add in the HMIC reports)</a:t>
            </a:r>
          </a:p>
          <a:p>
            <a:pPr algn="l">
              <a:buFont typeface="Arial" panose="020B0604020202020204" pitchFamily="34" charset="0"/>
              <a:buChar char="•"/>
            </a:pPr>
            <a:r>
              <a:rPr lang="en-GB" b="0" i="0" dirty="0">
                <a:solidFill>
                  <a:srgbClr val="000000"/>
                </a:solidFill>
                <a:effectLst/>
                <a:latin typeface="graphik"/>
              </a:rPr>
              <a:t>---------------------</a:t>
            </a:r>
          </a:p>
          <a:p>
            <a:endParaRPr lang="en-GB" dirty="0"/>
          </a:p>
        </p:txBody>
      </p:sp>
      <p:sp>
        <p:nvSpPr>
          <p:cNvPr id="4" name="Slide Number Placeholder 3"/>
          <p:cNvSpPr>
            <a:spLocks noGrp="1"/>
          </p:cNvSpPr>
          <p:nvPr>
            <p:ph type="sldNum" sz="quarter" idx="5"/>
          </p:nvPr>
        </p:nvSpPr>
        <p:spPr/>
        <p:txBody>
          <a:bodyPr/>
          <a:lstStyle/>
          <a:p>
            <a:fld id="{4F1ED22D-7745-4E69-89A1-5419A3DBA169}" type="slidenum">
              <a:rPr lang="en-GB" smtClean="0"/>
              <a:t>68</a:t>
            </a:fld>
            <a:endParaRPr lang="en-GB"/>
          </a:p>
        </p:txBody>
      </p:sp>
    </p:spTree>
    <p:extLst>
      <p:ext uri="{BB962C8B-B14F-4D97-AF65-F5344CB8AC3E}">
        <p14:creationId xmlns:p14="http://schemas.microsoft.com/office/powerpoint/2010/main" val="1925245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t>WHAT DID don’t give findings yet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r>
              <a:rPr lang="en-GB" b="1" dirty="0"/>
              <a:t>National DATA- </a:t>
            </a:r>
            <a:r>
              <a:rPr lang="en-GB" dirty="0" err="1"/>
              <a:t>Iquanta</a:t>
            </a:r>
            <a:r>
              <a:rPr lang="en-GB" dirty="0"/>
              <a:t> data – shows comparison to other forces. </a:t>
            </a:r>
            <a:r>
              <a:rPr lang="en-GB" sz="1200" dirty="0">
                <a:solidFill>
                  <a:schemeClr val="tx2"/>
                </a:solidFill>
              </a:rPr>
              <a:t>In 2020 the </a:t>
            </a:r>
            <a:r>
              <a:rPr lang="en-GB" sz="1200" b="1" dirty="0">
                <a:solidFill>
                  <a:schemeClr val="tx2"/>
                </a:solidFill>
              </a:rPr>
              <a:t>office of national statistics </a:t>
            </a:r>
            <a:r>
              <a:rPr lang="en-GB" sz="1200" dirty="0">
                <a:solidFill>
                  <a:schemeClr val="tx2"/>
                </a:solidFill>
              </a:rPr>
              <a:t>reported that Neglect was the most common category for Child Protection Plans in England(25,330 at 31</a:t>
            </a:r>
            <a:r>
              <a:rPr lang="en-GB" sz="1200" baseline="30000" dirty="0">
                <a:solidFill>
                  <a:schemeClr val="tx2"/>
                </a:solidFill>
              </a:rPr>
              <a:t>st</a:t>
            </a:r>
            <a:r>
              <a:rPr lang="en-GB" sz="1200" dirty="0">
                <a:solidFill>
                  <a:schemeClr val="tx2"/>
                </a:solidFill>
              </a:rPr>
              <a:t> March 2019 out of a total of 51,510). </a:t>
            </a:r>
          </a:p>
          <a:p>
            <a:r>
              <a:rPr lang="en-GB" dirty="0"/>
              <a:t>2020 Cornwall- 414 (210) </a:t>
            </a:r>
            <a:r>
              <a:rPr lang="en-GB" dirty="0" err="1"/>
              <a:t>devon</a:t>
            </a:r>
            <a:r>
              <a:rPr lang="en-GB" dirty="0"/>
              <a:t> 498 (245) Plymouth 255 (121)</a:t>
            </a:r>
          </a:p>
          <a:p>
            <a:endParaRPr lang="en-GB" dirty="0"/>
          </a:p>
          <a:p>
            <a:r>
              <a:rPr lang="en-GB" dirty="0"/>
              <a:t>- Research – exploring the relationship between neglect and CSE Elly Hanson edited by </a:t>
            </a:r>
            <a:r>
              <a:rPr lang="en-GB" dirty="0" err="1"/>
              <a:t>steve</a:t>
            </a:r>
            <a:r>
              <a:rPr lang="en-GB" dirty="0"/>
              <a:t> flood and Dez Holmes. </a:t>
            </a:r>
          </a:p>
          <a:p>
            <a:pPr algn="l"/>
            <a:r>
              <a:rPr lang="en-GB" b="1" i="0" dirty="0">
                <a:solidFill>
                  <a:srgbClr val="323232"/>
                </a:solidFill>
                <a:effectLst/>
                <a:latin typeface="Nexus Serif Pro"/>
              </a:rPr>
              <a:t>- </a:t>
            </a:r>
          </a:p>
          <a:p>
            <a:pPr algn="l"/>
            <a:r>
              <a:rPr lang="en-GB" b="1" i="0" u="sng" dirty="0">
                <a:solidFill>
                  <a:srgbClr val="323232"/>
                </a:solidFill>
                <a:effectLst/>
                <a:latin typeface="Nexus Serif Pro"/>
              </a:rPr>
              <a:t>Deprivation</a:t>
            </a:r>
            <a:r>
              <a:rPr lang="en-GB" b="1" i="0" dirty="0">
                <a:solidFill>
                  <a:srgbClr val="323232"/>
                </a:solidFill>
                <a:effectLst/>
                <a:latin typeface="Nexus Serif Pro"/>
              </a:rPr>
              <a:t> can impact on child abuse and Neglect (CAN)- D and </a:t>
            </a:r>
            <a:r>
              <a:rPr lang="en-GB" b="1" i="0" u="sng" dirty="0">
                <a:solidFill>
                  <a:srgbClr val="323232"/>
                </a:solidFill>
                <a:effectLst/>
                <a:latin typeface="Nexus Serif Pro"/>
              </a:rPr>
              <a:t>C have high pockets of deprivation areas</a:t>
            </a:r>
            <a:r>
              <a:rPr lang="en-GB" b="1" i="0" dirty="0">
                <a:solidFill>
                  <a:srgbClr val="323232"/>
                </a:solidFill>
                <a:effectLst/>
                <a:latin typeface="Nexus Serif Pro"/>
              </a:rPr>
              <a:t>,   don’t forget affluent abuse. </a:t>
            </a:r>
          </a:p>
          <a:p>
            <a:pPr algn="l"/>
            <a:endParaRPr lang="en-GB" b="1" i="0" dirty="0">
              <a:solidFill>
                <a:srgbClr val="323232"/>
              </a:solidFill>
              <a:effectLst/>
              <a:latin typeface="Nexus Serif Pro"/>
            </a:endParaRPr>
          </a:p>
          <a:p>
            <a:pPr algn="l"/>
            <a:r>
              <a:rPr lang="en-GB" b="1" i="0" dirty="0">
                <a:solidFill>
                  <a:srgbClr val="323232"/>
                </a:solidFill>
                <a:effectLst/>
                <a:latin typeface="Nexus Serif Pro"/>
              </a:rPr>
              <a:t>The relationship between poverty, child abuse and neglect: an evidence review</a:t>
            </a:r>
          </a:p>
          <a:p>
            <a:pPr algn="l"/>
            <a:r>
              <a:rPr lang="en-GB" b="0" i="0" dirty="0">
                <a:solidFill>
                  <a:srgbClr val="666666"/>
                </a:solidFill>
                <a:effectLst/>
                <a:latin typeface="Nexus Sans Pro"/>
              </a:rPr>
              <a:t>P. </a:t>
            </a:r>
            <a:r>
              <a:rPr lang="en-GB" b="0" i="0" dirty="0" err="1">
                <a:solidFill>
                  <a:srgbClr val="666666"/>
                </a:solidFill>
                <a:effectLst/>
                <a:latin typeface="Nexus Sans Pro"/>
              </a:rPr>
              <a:t>Bywaters</a:t>
            </a:r>
            <a:r>
              <a:rPr lang="en-GB" b="0" i="0" dirty="0">
                <a:solidFill>
                  <a:srgbClr val="666666"/>
                </a:solidFill>
                <a:effectLst/>
                <a:latin typeface="Nexus Sans Pro"/>
              </a:rPr>
              <a:t>, L. Bunting, G. Davidson, J. Hanratty, W. Mason, C McCartan, N. </a:t>
            </a:r>
            <a:r>
              <a:rPr lang="en-GB" b="0" i="0" dirty="0" err="1">
                <a:solidFill>
                  <a:srgbClr val="666666"/>
                </a:solidFill>
                <a:effectLst/>
                <a:latin typeface="Nexus Sans Pro"/>
              </a:rPr>
              <a:t>Steils</a:t>
            </a:r>
            <a:endParaRPr lang="en-GB" b="0" i="0" dirty="0">
              <a:solidFill>
                <a:srgbClr val="666666"/>
              </a:solidFill>
              <a:effectLst/>
              <a:latin typeface="Nexus Sans Pro"/>
            </a:endParaRPr>
          </a:p>
          <a:p>
            <a:r>
              <a:rPr lang="en-GB" b="0" i="0" dirty="0">
                <a:solidFill>
                  <a:srgbClr val="666666"/>
                </a:solidFill>
                <a:effectLst/>
                <a:latin typeface="Nexus Sans Pro"/>
              </a:rPr>
              <a:t>the review aimed to investigate two central issues. 1. To what extent is there evidence that poverty increases the amount of child abuse and neglect (CAN), and/or affects the nature of child abuse and neglect? How does this occur, how large are these effects and to whom do they apply? 2. To what extent is there evidence that CAN increases poverty later in life, how large are these effects and to whom do they apply? Within these two issues evidence about equality and diversity, and cost were considered throughout.</a:t>
            </a:r>
            <a:endParaRPr lang="en-GB" dirty="0"/>
          </a:p>
          <a:p>
            <a:endParaRPr lang="en-GB" dirty="0"/>
          </a:p>
          <a:p>
            <a:pPr algn="l">
              <a:buFont typeface="Arial" panose="020B0604020202020204" pitchFamily="34" charset="0"/>
              <a:buChar char="•"/>
            </a:pPr>
            <a:endParaRPr lang="en-GB" b="1" i="0" u="sng" dirty="0">
              <a:solidFill>
                <a:srgbClr val="000000"/>
              </a:solidFill>
              <a:effectLst/>
              <a:latin typeface="graphik"/>
            </a:endParaRPr>
          </a:p>
          <a:p>
            <a:pPr algn="l">
              <a:buFont typeface="Arial" panose="020B0604020202020204" pitchFamily="34" charset="0"/>
              <a:buChar char="•"/>
            </a:pPr>
            <a:r>
              <a:rPr lang="en-GB" b="1" i="0" u="sng" dirty="0">
                <a:solidFill>
                  <a:srgbClr val="000000"/>
                </a:solidFill>
                <a:effectLst/>
                <a:latin typeface="graphik"/>
              </a:rPr>
              <a:t>RR CSPR HMIC – common themes learning objectives</a:t>
            </a:r>
          </a:p>
          <a:p>
            <a:pPr algn="l">
              <a:buFont typeface="Arial" panose="020B0604020202020204" pitchFamily="34" charset="0"/>
              <a:buChar char="•"/>
            </a:pPr>
            <a:r>
              <a:rPr lang="en-GB" b="0" i="0" dirty="0">
                <a:solidFill>
                  <a:srgbClr val="000000"/>
                </a:solidFill>
                <a:effectLst/>
                <a:latin typeface="graphik"/>
              </a:rPr>
              <a:t>HMIC Cambridge , Durham, Hertfordshire, Derbyshire , Hampshire- whilst Neglect wasn’t a specific issue key theme across the board was voice of child RIH and </a:t>
            </a:r>
            <a:r>
              <a:rPr lang="en-GB" b="0" i="0" dirty="0" err="1">
                <a:solidFill>
                  <a:srgbClr val="000000"/>
                </a:solidFill>
                <a:effectLst/>
                <a:latin typeface="graphik"/>
              </a:rPr>
              <a:t>Cse</a:t>
            </a:r>
            <a:r>
              <a:rPr lang="en-GB" b="0" i="0" dirty="0">
                <a:solidFill>
                  <a:srgbClr val="000000"/>
                </a:solidFill>
                <a:effectLst/>
                <a:latin typeface="graphik"/>
              </a:rPr>
              <a:t> /CE missing, And we know there are strong links between Neglect and these forms of abuse and incidents. Neglect is an overarching theme across all reviews. </a:t>
            </a:r>
          </a:p>
          <a:p>
            <a:pPr algn="l">
              <a:buFont typeface="Arial" panose="020B0604020202020204" pitchFamily="34" charset="0"/>
              <a:buChar char="•"/>
            </a:pPr>
            <a:r>
              <a:rPr lang="en-GB" b="0" i="0" dirty="0">
                <a:solidFill>
                  <a:srgbClr val="000000"/>
                </a:solidFill>
                <a:effectLst/>
                <a:latin typeface="graphik"/>
              </a:rPr>
              <a:t>Star Hobson, 16 months, was killed in care of her mother and violent girlfriend who will today be sentenced</a:t>
            </a:r>
          </a:p>
          <a:p>
            <a:pPr algn="l">
              <a:buFont typeface="Arial" panose="020B0604020202020204" pitchFamily="34" charset="0"/>
              <a:buChar char="•"/>
            </a:pPr>
            <a:r>
              <a:rPr lang="en-GB" b="0" i="0" dirty="0">
                <a:solidFill>
                  <a:srgbClr val="000000"/>
                </a:solidFill>
                <a:effectLst/>
                <a:latin typeface="graphik"/>
              </a:rPr>
              <a:t>And another child, Ella Rose Clover, was murdered aged 22 months after doctors failed to raise alarm about abuse she suffered</a:t>
            </a:r>
          </a:p>
          <a:p>
            <a:pPr algn="l">
              <a:buFont typeface="Arial" panose="020B0604020202020204" pitchFamily="34" charset="0"/>
              <a:buChar char="•"/>
            </a:pPr>
            <a:r>
              <a:rPr lang="en-GB" b="0" i="0" dirty="0">
                <a:solidFill>
                  <a:srgbClr val="000000"/>
                </a:solidFill>
                <a:effectLst/>
                <a:latin typeface="graphik"/>
              </a:rPr>
              <a:t>She was taken to hospital nine times in seven months before her death</a:t>
            </a:r>
          </a:p>
          <a:p>
            <a:pPr algn="l">
              <a:buFont typeface="Arial" panose="020B0604020202020204" pitchFamily="34" charset="0"/>
              <a:buChar char="•"/>
            </a:pPr>
            <a:r>
              <a:rPr lang="en-GB" b="0" i="0" dirty="0">
                <a:solidFill>
                  <a:srgbClr val="000000"/>
                </a:solidFill>
                <a:effectLst/>
                <a:latin typeface="graphik"/>
              </a:rPr>
              <a:t>The cases came after failings by the authorities in the murder of six-year-old Arthur </a:t>
            </a:r>
            <a:r>
              <a:rPr lang="en-GB" b="0" i="0" dirty="0" err="1">
                <a:solidFill>
                  <a:srgbClr val="000000"/>
                </a:solidFill>
                <a:effectLst/>
                <a:latin typeface="graphik"/>
              </a:rPr>
              <a:t>Labinjo</a:t>
            </a:r>
            <a:r>
              <a:rPr lang="en-GB" b="0" i="0" dirty="0">
                <a:solidFill>
                  <a:srgbClr val="000000"/>
                </a:solidFill>
                <a:effectLst/>
                <a:latin typeface="graphik"/>
              </a:rPr>
              <a:t>-Hughes caused outrage earlier this month</a:t>
            </a:r>
          </a:p>
          <a:p>
            <a:endParaRPr lang="en-GB" b="0" dirty="0"/>
          </a:p>
          <a:p>
            <a:endParaRPr lang="en-GB" dirty="0"/>
          </a:p>
          <a:p>
            <a:r>
              <a:rPr lang="en-GB" b="1" dirty="0"/>
              <a:t>Local DATA </a:t>
            </a:r>
          </a:p>
          <a:p>
            <a:r>
              <a:rPr lang="en-GB" b="0" dirty="0"/>
              <a:t>DIP DAMPLE Q and A </a:t>
            </a:r>
            <a:r>
              <a:rPr lang="en-GB" dirty="0"/>
              <a:t>– COP – definition of neglect , Crime standards re when to crime and threshold</a:t>
            </a:r>
          </a:p>
          <a:p>
            <a:r>
              <a:rPr lang="en-GB" dirty="0"/>
              <a:t>CPP – 50 % CPP Neglect </a:t>
            </a:r>
          </a:p>
          <a:p>
            <a:endParaRPr lang="en-GB" dirty="0"/>
          </a:p>
          <a:p>
            <a:r>
              <a:rPr lang="en-GB" dirty="0"/>
              <a:t>Outcomes 2020 415 positive outcomes 56 </a:t>
            </a:r>
          </a:p>
          <a:p>
            <a:endParaRPr lang="en-GB" dirty="0"/>
          </a:p>
          <a:p>
            <a:r>
              <a:rPr lang="en-GB" sz="1200" dirty="0">
                <a:solidFill>
                  <a:srgbClr val="000000"/>
                </a:solidFill>
                <a:effectLst/>
                <a:latin typeface="Calibri" panose="020F0502020204030204" pitchFamily="34" charset="0"/>
                <a:ea typeface="Calibri" panose="020F0502020204030204" pitchFamily="34" charset="0"/>
              </a:rPr>
              <a:t>ADULT SIMPLE CAUTION</a:t>
            </a:r>
            <a:endParaRPr lang="en-GB" sz="1200" dirty="0">
              <a:effectLst/>
              <a:latin typeface="Calibri" panose="020F0502020204030204" pitchFamily="34" charset="0"/>
              <a:ea typeface="Calibri" panose="020F0502020204030204" pitchFamily="34" charset="0"/>
            </a:endParaRPr>
          </a:p>
          <a:p>
            <a:r>
              <a:rPr lang="en-GB" sz="1200" dirty="0">
                <a:solidFill>
                  <a:srgbClr val="000000"/>
                </a:solidFill>
                <a:effectLst/>
                <a:latin typeface="Calibri" panose="020F0502020204030204" pitchFamily="34" charset="0"/>
                <a:ea typeface="Calibri" panose="020F0502020204030204" pitchFamily="34" charset="0"/>
              </a:rPr>
              <a:t>CHARGED</a:t>
            </a:r>
            <a:endParaRPr lang="en-GB" sz="1200" dirty="0">
              <a:effectLst/>
              <a:latin typeface="Calibri" panose="020F0502020204030204" pitchFamily="34" charset="0"/>
              <a:ea typeface="Calibri" panose="020F0502020204030204" pitchFamily="34" charset="0"/>
            </a:endParaRPr>
          </a:p>
          <a:p>
            <a:r>
              <a:rPr lang="en-GB" sz="1200" dirty="0">
                <a:solidFill>
                  <a:srgbClr val="000000"/>
                </a:solidFill>
                <a:effectLst/>
                <a:latin typeface="Calibri" panose="020F0502020204030204" pitchFamily="34" charset="0"/>
                <a:ea typeface="Calibri" panose="020F0502020204030204" pitchFamily="34" charset="0"/>
              </a:rPr>
              <a:t>COMMUNITY RESOLUTION</a:t>
            </a:r>
            <a:endParaRPr lang="en-GB" sz="1200" dirty="0">
              <a:effectLst/>
              <a:latin typeface="Calibri" panose="020F0502020204030204" pitchFamily="34" charset="0"/>
              <a:ea typeface="Calibri" panose="020F0502020204030204" pitchFamily="34" charset="0"/>
            </a:endParaRPr>
          </a:p>
          <a:p>
            <a:r>
              <a:rPr lang="en-GB" sz="1200" dirty="0">
                <a:solidFill>
                  <a:srgbClr val="000000"/>
                </a:solidFill>
                <a:effectLst/>
                <a:latin typeface="Calibri" panose="020F0502020204030204" pitchFamily="34" charset="0"/>
                <a:ea typeface="Calibri" panose="020F0502020204030204" pitchFamily="34" charset="0"/>
              </a:rPr>
              <a:t>PATHFINDE</a:t>
            </a:r>
          </a:p>
          <a:p>
            <a:r>
              <a:rPr lang="en-GB" sz="1200" dirty="0">
                <a:solidFill>
                  <a:srgbClr val="000000"/>
                </a:solidFill>
                <a:effectLst/>
                <a:latin typeface="Calibri" panose="020F0502020204030204" pitchFamily="34" charset="0"/>
                <a:ea typeface="Calibri" panose="020F0502020204030204" pitchFamily="34" charset="0"/>
              </a:rPr>
              <a:t>R - DEFERRED CAUTION</a:t>
            </a:r>
            <a:endParaRPr lang="en-GB" sz="1200" dirty="0">
              <a:effectLst/>
              <a:latin typeface="Calibri" panose="020F0502020204030204" pitchFamily="34" charset="0"/>
              <a:ea typeface="Calibri" panose="020F0502020204030204" pitchFamily="34" charset="0"/>
            </a:endParaRPr>
          </a:p>
          <a:p>
            <a:r>
              <a:rPr lang="en-GB" sz="1200" dirty="0">
                <a:solidFill>
                  <a:srgbClr val="000000"/>
                </a:solidFill>
                <a:effectLst/>
                <a:latin typeface="Calibri" panose="020F0502020204030204" pitchFamily="34" charset="0"/>
                <a:ea typeface="Calibri" panose="020F0502020204030204" pitchFamily="34" charset="0"/>
              </a:rPr>
              <a:t>PATHFINDER - DEFERRED CHARGE</a:t>
            </a:r>
            <a:endParaRPr lang="en-GB" sz="1200" dirty="0">
              <a:effectLst/>
              <a:latin typeface="Calibri" panose="020F0502020204030204" pitchFamily="34" charset="0"/>
              <a:ea typeface="Calibri" panose="020F0502020204030204" pitchFamily="34" charset="0"/>
            </a:endParaRPr>
          </a:p>
          <a:p>
            <a:r>
              <a:rPr lang="en-GB" sz="1200" dirty="0">
                <a:solidFill>
                  <a:srgbClr val="000000"/>
                </a:solidFill>
                <a:effectLst/>
                <a:latin typeface="Calibri" panose="020F0502020204030204" pitchFamily="34" charset="0"/>
                <a:ea typeface="Calibri" panose="020F0502020204030204" pitchFamily="34" charset="0"/>
              </a:rPr>
              <a:t>POSTAL REQUISITIONED</a:t>
            </a:r>
            <a:endParaRPr lang="en-GB" sz="1200" dirty="0">
              <a:effectLst/>
              <a:latin typeface="Calibri" panose="020F0502020204030204" pitchFamily="34" charset="0"/>
              <a:ea typeface="Calibri" panose="020F0502020204030204" pitchFamily="34" charset="0"/>
            </a:endParaRP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GCP2(G</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raded Care Profile) Training Event January 2022 (NSPCC) input highlighted South Yorkshire police -reviewed their response to child neglect in 2020 and working in collaboration with the NSPCC developed assessment tool and one day training package.  They report positive feedback from all officers trained so far and an increase of 40%of vulnerable referrals and 24% increase in Neglect crime.  (see </a:t>
            </a:r>
            <a:r>
              <a:rPr lang="en-GB" sz="1200" dirty="0" err="1">
                <a:effectLst/>
                <a:latin typeface="Arial" panose="020B0604020202020204" pitchFamily="34" charset="0"/>
                <a:ea typeface="Times New Roman" panose="02020603050405020304" pitchFamily="18" charset="0"/>
                <a:cs typeface="Times New Roman" panose="02020603050405020304" pitchFamily="18" charset="0"/>
              </a:rPr>
              <a:t>iquanta</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 data) Note: NSPCC want at least £40,000 for use of the assessment tool)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North Yorkshire and Derbyshire and COP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Children Society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WORKSHOP –delivered /conducted</a:t>
            </a:r>
          </a:p>
          <a:p>
            <a:endParaRPr lang="en-GB" dirty="0"/>
          </a:p>
        </p:txBody>
      </p:sp>
      <p:sp>
        <p:nvSpPr>
          <p:cNvPr id="4" name="Slide Number Placeholder 3"/>
          <p:cNvSpPr>
            <a:spLocks noGrp="1"/>
          </p:cNvSpPr>
          <p:nvPr>
            <p:ph type="sldNum" sz="quarter" idx="5"/>
          </p:nvPr>
        </p:nvSpPr>
        <p:spPr/>
        <p:txBody>
          <a:bodyPr/>
          <a:lstStyle/>
          <a:p>
            <a:fld id="{4F1ED22D-7745-4E69-89A1-5419A3DBA169}" type="slidenum">
              <a:rPr lang="en-GB" smtClean="0"/>
              <a:t>69</a:t>
            </a:fld>
            <a:endParaRPr lang="en-GB"/>
          </a:p>
        </p:txBody>
      </p:sp>
    </p:spTree>
    <p:extLst>
      <p:ext uri="{BB962C8B-B14F-4D97-AF65-F5344CB8AC3E}">
        <p14:creationId xmlns:p14="http://schemas.microsoft.com/office/powerpoint/2010/main" val="447880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endParaRPr lang="en-GB" dirty="0"/>
          </a:p>
          <a:p>
            <a:r>
              <a:rPr lang="en-GB" u="sng" dirty="0"/>
              <a:t>Opportunities to better record crime </a:t>
            </a:r>
            <a:r>
              <a:rPr lang="en-GB" dirty="0"/>
              <a:t>– recording incidents as crimes rather than information . Outcomes 2020 415 positive outcomes 56 </a:t>
            </a:r>
          </a:p>
          <a:p>
            <a:endParaRPr lang="en-GB" dirty="0"/>
          </a:p>
          <a:p>
            <a:r>
              <a:rPr lang="en-GB" sz="1200" dirty="0">
                <a:solidFill>
                  <a:srgbClr val="000000"/>
                </a:solidFill>
                <a:effectLst/>
                <a:latin typeface="Calibri" panose="020F0502020204030204" pitchFamily="34" charset="0"/>
                <a:ea typeface="Calibri" panose="020F0502020204030204" pitchFamily="34" charset="0"/>
              </a:rPr>
              <a:t>ADULT SIMPLE CAUTION</a:t>
            </a:r>
            <a:endParaRPr lang="en-GB" sz="1200" dirty="0">
              <a:effectLst/>
              <a:latin typeface="Calibri" panose="020F0502020204030204" pitchFamily="34" charset="0"/>
              <a:ea typeface="Calibri" panose="020F0502020204030204" pitchFamily="34" charset="0"/>
            </a:endParaRPr>
          </a:p>
          <a:p>
            <a:r>
              <a:rPr lang="en-GB" sz="1200" dirty="0">
                <a:solidFill>
                  <a:srgbClr val="000000"/>
                </a:solidFill>
                <a:effectLst/>
                <a:latin typeface="Calibri" panose="020F0502020204030204" pitchFamily="34" charset="0"/>
                <a:ea typeface="Calibri" panose="020F0502020204030204" pitchFamily="34" charset="0"/>
              </a:rPr>
              <a:t>CHARGED</a:t>
            </a:r>
            <a:endParaRPr lang="en-GB" sz="1200" dirty="0">
              <a:effectLst/>
              <a:latin typeface="Calibri" panose="020F0502020204030204" pitchFamily="34" charset="0"/>
              <a:ea typeface="Calibri" panose="020F0502020204030204" pitchFamily="34" charset="0"/>
            </a:endParaRPr>
          </a:p>
          <a:p>
            <a:r>
              <a:rPr lang="en-GB" sz="1200" dirty="0">
                <a:solidFill>
                  <a:srgbClr val="000000"/>
                </a:solidFill>
                <a:effectLst/>
                <a:latin typeface="Calibri" panose="020F0502020204030204" pitchFamily="34" charset="0"/>
                <a:ea typeface="Calibri" panose="020F0502020204030204" pitchFamily="34" charset="0"/>
              </a:rPr>
              <a:t>COMMUNITY RESOLUTION</a:t>
            </a:r>
            <a:endParaRPr lang="en-GB" sz="1200" dirty="0">
              <a:effectLst/>
              <a:latin typeface="Calibri" panose="020F0502020204030204" pitchFamily="34" charset="0"/>
              <a:ea typeface="Calibri" panose="020F0502020204030204" pitchFamily="34" charset="0"/>
            </a:endParaRPr>
          </a:p>
          <a:p>
            <a:r>
              <a:rPr lang="en-GB" sz="1200" dirty="0">
                <a:solidFill>
                  <a:srgbClr val="000000"/>
                </a:solidFill>
                <a:effectLst/>
                <a:latin typeface="Calibri" panose="020F0502020204030204" pitchFamily="34" charset="0"/>
                <a:ea typeface="Calibri" panose="020F0502020204030204" pitchFamily="34" charset="0"/>
              </a:rPr>
              <a:t>PATHFINDE</a:t>
            </a:r>
          </a:p>
          <a:p>
            <a:r>
              <a:rPr lang="en-GB" sz="1200" dirty="0">
                <a:solidFill>
                  <a:srgbClr val="000000"/>
                </a:solidFill>
                <a:effectLst/>
                <a:latin typeface="Calibri" panose="020F0502020204030204" pitchFamily="34" charset="0"/>
                <a:ea typeface="Calibri" panose="020F0502020204030204" pitchFamily="34" charset="0"/>
              </a:rPr>
              <a:t>R - DEFERRED CAUTION</a:t>
            </a:r>
            <a:endParaRPr lang="en-GB" sz="1200" dirty="0">
              <a:effectLst/>
              <a:latin typeface="Calibri" panose="020F0502020204030204" pitchFamily="34" charset="0"/>
              <a:ea typeface="Calibri" panose="020F0502020204030204" pitchFamily="34" charset="0"/>
            </a:endParaRPr>
          </a:p>
          <a:p>
            <a:r>
              <a:rPr lang="en-GB" sz="1200" dirty="0">
                <a:solidFill>
                  <a:srgbClr val="000000"/>
                </a:solidFill>
                <a:effectLst/>
                <a:latin typeface="Calibri" panose="020F0502020204030204" pitchFamily="34" charset="0"/>
                <a:ea typeface="Calibri" panose="020F0502020204030204" pitchFamily="34" charset="0"/>
              </a:rPr>
              <a:t>PATHFINDER - DEFERRED CHARGE</a:t>
            </a:r>
            <a:endParaRPr lang="en-GB" sz="1200" dirty="0">
              <a:effectLst/>
              <a:latin typeface="Calibri" panose="020F0502020204030204" pitchFamily="34" charset="0"/>
              <a:ea typeface="Calibri" panose="020F0502020204030204" pitchFamily="34" charset="0"/>
            </a:endParaRPr>
          </a:p>
          <a:p>
            <a:r>
              <a:rPr lang="en-GB" sz="1200" dirty="0">
                <a:solidFill>
                  <a:srgbClr val="000000"/>
                </a:solidFill>
                <a:effectLst/>
                <a:latin typeface="Calibri" panose="020F0502020204030204" pitchFamily="34" charset="0"/>
                <a:ea typeface="Calibri" panose="020F0502020204030204" pitchFamily="34" charset="0"/>
              </a:rPr>
              <a:t>POSTAL REQUISITIONED</a:t>
            </a:r>
            <a:endParaRPr lang="en-GB" sz="1200" dirty="0">
              <a:effectLst/>
              <a:latin typeface="Calibri" panose="020F0502020204030204" pitchFamily="34" charset="0"/>
              <a:ea typeface="Calibri" panose="020F0502020204030204" pitchFamily="34" charset="0"/>
            </a:endParaRPr>
          </a:p>
          <a:p>
            <a:endParaRPr lang="en-GB" dirty="0"/>
          </a:p>
          <a:p>
            <a:endParaRPr lang="en-GB" dirty="0"/>
          </a:p>
          <a:p>
            <a:r>
              <a:rPr lang="en-GB" dirty="0"/>
              <a:t>Of the crimes we were </a:t>
            </a:r>
            <a:r>
              <a:rPr lang="en-GB" dirty="0" err="1"/>
              <a:t>criming</a:t>
            </a:r>
            <a:r>
              <a:rPr lang="en-GB" dirty="0"/>
              <a:t> there was defiantly opportunity to improve the outcomes/disposal. </a:t>
            </a:r>
          </a:p>
          <a:p>
            <a:endParaRPr lang="en-GB" dirty="0"/>
          </a:p>
          <a:p>
            <a:r>
              <a:rPr lang="en-GB" dirty="0"/>
              <a:t>CRC – initial reporting, </a:t>
            </a:r>
          </a:p>
          <a:p>
            <a:r>
              <a:rPr lang="en-GB" dirty="0"/>
              <a:t>response NHT ARV etc </a:t>
            </a:r>
          </a:p>
          <a:p>
            <a:endParaRPr lang="en-GB" dirty="0"/>
          </a:p>
          <a:p>
            <a:r>
              <a:rPr lang="en-GB" b="1" u="sng" dirty="0"/>
              <a:t>Also identified areas for improvement with investigatio</a:t>
            </a:r>
            <a:r>
              <a:rPr lang="en-GB" dirty="0"/>
              <a:t>n – initial attendance and the ongoing investigation., identification and  capturing key evidence early and how to present to  CPS. </a:t>
            </a:r>
            <a:r>
              <a:rPr lang="en-GB" b="1" dirty="0"/>
              <a:t>Knowing what to look for</a:t>
            </a:r>
          </a:p>
          <a:p>
            <a:r>
              <a:rPr lang="en-GB" b="1" dirty="0"/>
              <a:t>Maximise evidential gathering process and how we deliver that to CPS</a:t>
            </a:r>
          </a:p>
          <a:p>
            <a:endParaRPr lang="en-GB" b="1" dirty="0"/>
          </a:p>
          <a:p>
            <a:r>
              <a:rPr lang="en-GB" sz="1400" b="1" dirty="0"/>
              <a:t>Threshold levels – evidential thresholds differ want to get better understanding of this, </a:t>
            </a:r>
          </a:p>
          <a:p>
            <a:endParaRPr lang="en-GB" b="1" dirty="0"/>
          </a:p>
          <a:p>
            <a:r>
              <a:rPr lang="en-GB" b="1" u="sng" dirty="0"/>
              <a:t>GCP2</a:t>
            </a:r>
            <a:r>
              <a:rPr lang="en-GB" b="1" dirty="0"/>
              <a:t> – reviewed the product to gain an understanding and train the train to ensure working together with partnerships – all Local </a:t>
            </a:r>
            <a:r>
              <a:rPr lang="en-GB" b="1" dirty="0" err="1"/>
              <a:t>partnerhships</a:t>
            </a:r>
            <a:r>
              <a:rPr lang="en-GB" b="1" dirty="0"/>
              <a:t> in D and C have adopted the tool </a:t>
            </a:r>
          </a:p>
          <a:p>
            <a:endParaRPr lang="en-GB" b="1" dirty="0"/>
          </a:p>
          <a:p>
            <a:endParaRPr lang="en-GB" b="1" dirty="0"/>
          </a:p>
          <a:p>
            <a:r>
              <a:rPr lang="en-GB" b="1" dirty="0"/>
              <a:t>COP – SCAIPIP  - specialist officers , new recruits a few modules embedded within </a:t>
            </a:r>
            <a:r>
              <a:rPr lang="en-GB" b="1" dirty="0" err="1"/>
              <a:t>Vulneribilty</a:t>
            </a:r>
            <a:r>
              <a:rPr lang="en-GB" b="1" dirty="0"/>
              <a:t> section but not detailed this would not truly embed the learning and understanding. </a:t>
            </a:r>
          </a:p>
        </p:txBody>
      </p:sp>
      <p:sp>
        <p:nvSpPr>
          <p:cNvPr id="4" name="Slide Number Placeholder 3"/>
          <p:cNvSpPr>
            <a:spLocks noGrp="1"/>
          </p:cNvSpPr>
          <p:nvPr>
            <p:ph type="sldNum" sz="quarter" idx="5"/>
          </p:nvPr>
        </p:nvSpPr>
        <p:spPr/>
        <p:txBody>
          <a:bodyPr/>
          <a:lstStyle/>
          <a:p>
            <a:fld id="{4F1ED22D-7745-4E69-89A1-5419A3DBA169}" type="slidenum">
              <a:rPr lang="en-GB" smtClean="0"/>
              <a:t>70</a:t>
            </a:fld>
            <a:endParaRPr lang="en-GB"/>
          </a:p>
        </p:txBody>
      </p:sp>
    </p:spTree>
    <p:extLst>
      <p:ext uri="{BB962C8B-B14F-4D97-AF65-F5344CB8AC3E}">
        <p14:creationId xmlns:p14="http://schemas.microsoft.com/office/powerpoint/2010/main" val="862902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685800" y="3140968"/>
            <a:ext cx="6262464" cy="1470025"/>
          </a:xfrm>
        </p:spPr>
        <p:txBody>
          <a:bodyPr/>
          <a:lstStyle>
            <a:lvl1pPr algn="l">
              <a:defRPr>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683568" y="4869160"/>
            <a:ext cx="8460432" cy="910952"/>
          </a:xfrm>
        </p:spPr>
        <p:txBody>
          <a:bodyPr/>
          <a:lstStyle>
            <a:lvl1pPr marL="0" indent="0" algn="l">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80112" y="196644"/>
            <a:ext cx="3357909" cy="236623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3809877-C792-45BB-8FC8-A199E69E6F2C}" type="datetimeFigureOut">
              <a:rPr lang="en-GB" smtClean="0"/>
              <a:t>30/01/2023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A47564D-9B7E-43E2-9884-5A7F658C4F6B}"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3809877-C792-45BB-8FC8-A199E69E6F2C}" type="datetimeFigureOut">
              <a:rPr lang="en-GB" smtClean="0"/>
              <a:t>30/01/2023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A47564D-9B7E-43E2-9884-5A7F658C4F6B}"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3809877-C792-45BB-8FC8-A199E69E6F2C}" type="datetimeFigureOut">
              <a:rPr lang="en-GB" smtClean="0"/>
              <a:t>30/01/2023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A47564D-9B7E-43E2-9884-5A7F658C4F6B}"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3809877-C792-45BB-8FC8-A199E69E6F2C}" type="datetimeFigureOut">
              <a:rPr lang="en-GB" smtClean="0"/>
              <a:t>30/01/2023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A47564D-9B7E-43E2-9884-5A7F658C4F6B}"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3809877-C792-45BB-8FC8-A199E69E6F2C}" type="datetimeFigureOut">
              <a:rPr lang="en-GB" smtClean="0"/>
              <a:t>30/01/2023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A47564D-9B7E-43E2-9884-5A7F658C4F6B}"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3809877-C792-45BB-8FC8-A199E69E6F2C}" type="datetimeFigureOut">
              <a:rPr lang="en-GB" smtClean="0"/>
              <a:t>30/01/2023</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A47564D-9B7E-43E2-9884-5A7F658C4F6B}"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3809877-C792-45BB-8FC8-A199E69E6F2C}" type="datetimeFigureOut">
              <a:rPr lang="en-GB" smtClean="0"/>
              <a:t>30/01/2023</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A47564D-9B7E-43E2-9884-5A7F658C4F6B}"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3809877-C792-45BB-8FC8-A199E69E6F2C}" type="datetimeFigureOut">
              <a:rPr lang="en-GB" smtClean="0"/>
              <a:t>30/01/2023</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A47564D-9B7E-43E2-9884-5A7F658C4F6B}"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3809877-C792-45BB-8FC8-A199E69E6F2C}" type="datetimeFigureOut">
              <a:rPr lang="en-GB" smtClean="0"/>
              <a:t>30/01/2023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A47564D-9B7E-43E2-9884-5A7F658C4F6B}"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3809877-C792-45BB-8FC8-A199E69E6F2C}" type="datetimeFigureOut">
              <a:rPr lang="en-GB" smtClean="0"/>
              <a:t>30/01/2023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A47564D-9B7E-43E2-9884-5A7F658C4F6B}"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5733256"/>
            <a:ext cx="9144000" cy="11247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1"/>
            <a:ext cx="8229600" cy="39170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7452320" y="5806162"/>
            <a:ext cx="1485701" cy="1046934"/>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000" b="1" kern="1200">
          <a:solidFill>
            <a:schemeClr val="tx2"/>
          </a:solidFill>
          <a:latin typeface="+mj-lt"/>
          <a:ea typeface="+mj-ea"/>
          <a:cs typeface="+mj-cs"/>
        </a:defRPr>
      </a:lvl1pPr>
    </p:titleStyle>
    <p:bodyStyle>
      <a:lvl1pPr marL="342900" indent="-342900" algn="l" defTabSz="914400" rtl="0" eaLnBrk="1" latinLnBrk="0" hangingPunct="1">
        <a:spcBef>
          <a:spcPct val="20000"/>
        </a:spcBef>
        <a:buClr>
          <a:schemeClr val="bg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bg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bg2"/>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bg2"/>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bg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1.jpeg"/><Relationship Id="rId7" Type="http://schemas.openxmlformats.org/officeDocument/2006/relationships/diagramColors" Target="../diagrams/colors5.xm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0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0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11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53.jfi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mailto:Shaun.evans@torbay.gov.uk"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https://www.youtube.com/embed/h_wqjY_okek?feature=oembed"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7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8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33.jpeg"/><Relationship Id="rId4" Type="http://schemas.openxmlformats.org/officeDocument/2006/relationships/image" Target="../media/image32.jpe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7.jpeg"/><Relationship Id="rId7" Type="http://schemas.openxmlformats.org/officeDocument/2006/relationships/diagramColors" Target="../diagrams/colors4.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TSCP Conference</a:t>
            </a:r>
          </a:p>
        </p:txBody>
      </p:sp>
      <p:sp>
        <p:nvSpPr>
          <p:cNvPr id="3" name="Subtitle 2"/>
          <p:cNvSpPr>
            <a:spLocks noGrp="1"/>
          </p:cNvSpPr>
          <p:nvPr>
            <p:ph type="subTitle" idx="1"/>
          </p:nvPr>
        </p:nvSpPr>
        <p:spPr/>
        <p:txBody>
          <a:bodyPr>
            <a:normAutofit/>
          </a:bodyPr>
          <a:lstStyle/>
          <a:p>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4C461-5129-D481-C35D-888D7A373679}"/>
              </a:ext>
            </a:extLst>
          </p:cNvPr>
          <p:cNvSpPr>
            <a:spLocks noGrp="1"/>
          </p:cNvSpPr>
          <p:nvPr>
            <p:ph type="title"/>
          </p:nvPr>
        </p:nvSpPr>
        <p:spPr/>
        <p:txBody>
          <a:bodyPr>
            <a:normAutofit/>
          </a:bodyPr>
          <a:lstStyle/>
          <a:p>
            <a:r>
              <a:rPr lang="en-GB" sz="3200" dirty="0"/>
              <a:t>Consolidate and Prepare Next Stage</a:t>
            </a:r>
          </a:p>
        </p:txBody>
      </p:sp>
      <p:sp>
        <p:nvSpPr>
          <p:cNvPr id="3" name="Content Placeholder 2">
            <a:extLst>
              <a:ext uri="{FF2B5EF4-FFF2-40B4-BE49-F238E27FC236}">
                <a16:creationId xmlns:a16="http://schemas.microsoft.com/office/drawing/2014/main" id="{99D511A7-9726-4780-6165-FAF10C4B1CBF}"/>
              </a:ext>
            </a:extLst>
          </p:cNvPr>
          <p:cNvSpPr>
            <a:spLocks noGrp="1"/>
          </p:cNvSpPr>
          <p:nvPr>
            <p:ph idx="1"/>
          </p:nvPr>
        </p:nvSpPr>
        <p:spPr/>
        <p:txBody>
          <a:bodyPr>
            <a:normAutofit fontScale="92500" lnSpcReduction="20000"/>
          </a:bodyPr>
          <a:lstStyle/>
          <a:p>
            <a:pPr>
              <a:buFont typeface="Wingdings" panose="05000000000000000000" pitchFamily="2" charset="2"/>
              <a:buChar char="Ø"/>
            </a:pPr>
            <a:r>
              <a:rPr lang="en-GB" dirty="0"/>
              <a:t>Affirmation from the regulator –we really are good!!</a:t>
            </a:r>
          </a:p>
          <a:p>
            <a:pPr>
              <a:buFont typeface="Wingdings" panose="05000000000000000000" pitchFamily="2" charset="2"/>
              <a:buChar char="Ø"/>
            </a:pPr>
            <a:r>
              <a:rPr lang="en-GB" dirty="0"/>
              <a:t>Widening the focus</a:t>
            </a:r>
          </a:p>
          <a:p>
            <a:pPr>
              <a:buFont typeface="Wingdings" panose="05000000000000000000" pitchFamily="2" charset="2"/>
              <a:buChar char="Ø"/>
            </a:pPr>
            <a:r>
              <a:rPr lang="en-GB" dirty="0"/>
              <a:t>Improvement for a vibrant Children’s Service</a:t>
            </a:r>
          </a:p>
          <a:p>
            <a:pPr>
              <a:buFont typeface="Wingdings" panose="05000000000000000000" pitchFamily="2" charset="2"/>
              <a:buChar char="Ø"/>
            </a:pPr>
            <a:r>
              <a:rPr lang="en-GB" dirty="0"/>
              <a:t>Building the partnership approach</a:t>
            </a:r>
          </a:p>
          <a:p>
            <a:pPr>
              <a:buFont typeface="Wingdings" panose="05000000000000000000" pitchFamily="2" charset="2"/>
              <a:buChar char="Ø"/>
            </a:pPr>
            <a:r>
              <a:rPr lang="en-GB" dirty="0"/>
              <a:t>Affirming the assurance function</a:t>
            </a:r>
          </a:p>
          <a:p>
            <a:pPr>
              <a:buFont typeface="Wingdings" panose="05000000000000000000" pitchFamily="2" charset="2"/>
              <a:buChar char="Ø"/>
            </a:pPr>
            <a:r>
              <a:rPr lang="en-GB" dirty="0"/>
              <a:t>Agreeing priorities with all partner Boards including the TSCP</a:t>
            </a:r>
          </a:p>
          <a:p>
            <a:pPr>
              <a:buFont typeface="Wingdings" panose="05000000000000000000" pitchFamily="2" charset="2"/>
              <a:buChar char="Ø"/>
            </a:pPr>
            <a:endParaRPr lang="en-GB" dirty="0"/>
          </a:p>
        </p:txBody>
      </p:sp>
    </p:spTree>
    <p:extLst>
      <p:ext uri="{BB962C8B-B14F-4D97-AF65-F5344CB8AC3E}">
        <p14:creationId xmlns:p14="http://schemas.microsoft.com/office/powerpoint/2010/main" val="32531401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DB25B-EA9C-6FFE-3730-83B1BC36A18E}"/>
              </a:ext>
            </a:extLst>
          </p:cNvPr>
          <p:cNvSpPr>
            <a:spLocks noGrp="1"/>
          </p:cNvSpPr>
          <p:nvPr>
            <p:ph type="title"/>
          </p:nvPr>
        </p:nvSpPr>
        <p:spPr/>
        <p:txBody>
          <a:bodyPr>
            <a:normAutofit fontScale="90000"/>
          </a:bodyPr>
          <a:lstStyle/>
          <a:p>
            <a:r>
              <a:rPr lang="en-GB" dirty="0"/>
              <a:t>Alcohol impacting on the capacity to parent</a:t>
            </a:r>
          </a:p>
        </p:txBody>
      </p:sp>
      <p:pic>
        <p:nvPicPr>
          <p:cNvPr id="6" name="Content Placeholder 5" descr="A child sitting in front of a chain link fence&#10;&#10;Description automatically generated with medium confidence">
            <a:extLst>
              <a:ext uri="{FF2B5EF4-FFF2-40B4-BE49-F238E27FC236}">
                <a16:creationId xmlns:a16="http://schemas.microsoft.com/office/drawing/2014/main" id="{D914FA24-6B35-2FE8-CB27-B68BA06B56E1}"/>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28650" y="2493619"/>
            <a:ext cx="3759094" cy="2729204"/>
          </a:xfrm>
        </p:spPr>
      </p:pic>
      <p:graphicFrame>
        <p:nvGraphicFramePr>
          <p:cNvPr id="7" name="Content Placeholder 6">
            <a:extLst>
              <a:ext uri="{FF2B5EF4-FFF2-40B4-BE49-F238E27FC236}">
                <a16:creationId xmlns:a16="http://schemas.microsoft.com/office/drawing/2014/main" id="{64CA8F6A-FD04-999F-1D87-E76CE0674858}"/>
              </a:ext>
            </a:extLst>
          </p:cNvPr>
          <p:cNvGraphicFramePr>
            <a:graphicFrameLocks noGrp="1"/>
          </p:cNvGraphicFramePr>
          <p:nvPr>
            <p:ph sz="half" idx="2"/>
          </p:nvPr>
        </p:nvGraphicFramePr>
        <p:xfrm>
          <a:off x="4629150" y="2226469"/>
          <a:ext cx="3886200" cy="3263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8139748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29A0-ED6B-40D0-387A-95872DDCD285}"/>
              </a:ext>
            </a:extLst>
          </p:cNvPr>
          <p:cNvSpPr>
            <a:spLocks noGrp="1"/>
          </p:cNvSpPr>
          <p:nvPr>
            <p:ph type="title"/>
          </p:nvPr>
        </p:nvSpPr>
        <p:spPr/>
        <p:txBody>
          <a:bodyPr/>
          <a:lstStyle/>
          <a:p>
            <a:r>
              <a:rPr lang="en-GB" dirty="0"/>
              <a:t>Children in Need in Torbay</a:t>
            </a:r>
          </a:p>
        </p:txBody>
      </p:sp>
      <p:pic>
        <p:nvPicPr>
          <p:cNvPr id="4" name="Picture 1860102722" descr="Chart, bar chart&#10;&#10;Description automatically generated">
            <a:extLst>
              <a:ext uri="{FF2B5EF4-FFF2-40B4-BE49-F238E27FC236}">
                <a16:creationId xmlns:a16="http://schemas.microsoft.com/office/drawing/2014/main" id="{EC2ACAF3-AE8C-6FB1-6724-0D72448F8B3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44768" y="2550868"/>
            <a:ext cx="6416332" cy="38634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2A1D787-0954-A3E2-5ED4-9EA7ACAF7D81}"/>
              </a:ext>
            </a:extLst>
          </p:cNvPr>
          <p:cNvSpPr txBox="1"/>
          <p:nvPr/>
        </p:nvSpPr>
        <p:spPr>
          <a:xfrm>
            <a:off x="621323" y="1452095"/>
            <a:ext cx="6377353" cy="923330"/>
          </a:xfrm>
          <a:prstGeom prst="rect">
            <a:avLst/>
          </a:prstGeom>
          <a:noFill/>
        </p:spPr>
        <p:txBody>
          <a:bodyPr wrap="square" rtlCol="0">
            <a:spAutoFit/>
          </a:bodyPr>
          <a:lstStyle/>
          <a:p>
            <a:r>
              <a:rPr lang="en-GB" altLang="en-US" dirty="0"/>
              <a:t>Alcohol misuse as a factor in Children in Need assessments – Rate per 1,000 child residents (2018 to 2021).</a:t>
            </a:r>
          </a:p>
        </p:txBody>
      </p:sp>
    </p:spTree>
    <p:extLst>
      <p:ext uri="{BB962C8B-B14F-4D97-AF65-F5344CB8AC3E}">
        <p14:creationId xmlns:p14="http://schemas.microsoft.com/office/powerpoint/2010/main" val="400586945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AF3C524-377B-BA65-7594-EE313E28566E}"/>
              </a:ext>
            </a:extLst>
          </p:cNvPr>
          <p:cNvPicPr>
            <a:picLocks noChangeAspect="1"/>
          </p:cNvPicPr>
          <p:nvPr/>
        </p:nvPicPr>
        <p:blipFill>
          <a:blip r:embed="rId3"/>
          <a:stretch>
            <a:fillRect/>
          </a:stretch>
        </p:blipFill>
        <p:spPr>
          <a:xfrm>
            <a:off x="1063002" y="645807"/>
            <a:ext cx="7091021" cy="4521811"/>
          </a:xfrm>
          <a:prstGeom prst="rect">
            <a:avLst/>
          </a:prstGeom>
        </p:spPr>
      </p:pic>
      <p:sp>
        <p:nvSpPr>
          <p:cNvPr id="4" name="Title 3">
            <a:extLst>
              <a:ext uri="{FF2B5EF4-FFF2-40B4-BE49-F238E27FC236}">
                <a16:creationId xmlns:a16="http://schemas.microsoft.com/office/drawing/2014/main" id="{BCB6B1AC-98EB-AB98-CEDC-8AEBE7A96B3C}"/>
              </a:ext>
            </a:extLst>
          </p:cNvPr>
          <p:cNvSpPr>
            <a:spLocks noGrp="1"/>
          </p:cNvSpPr>
          <p:nvPr>
            <p:ph type="title"/>
          </p:nvPr>
        </p:nvSpPr>
        <p:spPr/>
        <p:txBody>
          <a:bodyPr/>
          <a:lstStyle/>
          <a:p>
            <a:endParaRPr lang="en-GB" dirty="0"/>
          </a:p>
        </p:txBody>
      </p:sp>
      <p:sp>
        <p:nvSpPr>
          <p:cNvPr id="5" name="Text Placeholder 4">
            <a:extLst>
              <a:ext uri="{FF2B5EF4-FFF2-40B4-BE49-F238E27FC236}">
                <a16:creationId xmlns:a16="http://schemas.microsoft.com/office/drawing/2014/main" id="{E6D549C7-5286-EC31-2B27-5D50E45ECEA9}"/>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0156694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A6E10-5A4E-EE56-B451-7B9DD7E9EF32}"/>
              </a:ext>
            </a:extLst>
          </p:cNvPr>
          <p:cNvSpPr>
            <a:spLocks noGrp="1"/>
          </p:cNvSpPr>
          <p:nvPr>
            <p:ph type="title"/>
          </p:nvPr>
        </p:nvSpPr>
        <p:spPr/>
        <p:txBody>
          <a:bodyPr>
            <a:normAutofit fontScale="90000"/>
          </a:bodyPr>
          <a:lstStyle/>
          <a:p>
            <a:r>
              <a:rPr lang="en-GB" dirty="0"/>
              <a:t>Young people and alcohol: the dichotomy</a:t>
            </a:r>
          </a:p>
        </p:txBody>
      </p:sp>
      <p:sp>
        <p:nvSpPr>
          <p:cNvPr id="4" name="Rectangle: Rounded Corners 3">
            <a:extLst>
              <a:ext uri="{FF2B5EF4-FFF2-40B4-BE49-F238E27FC236}">
                <a16:creationId xmlns:a16="http://schemas.microsoft.com/office/drawing/2014/main" id="{0CCD2856-11D6-11D7-78DE-4BC760E9C041}"/>
              </a:ext>
            </a:extLst>
          </p:cNvPr>
          <p:cNvSpPr/>
          <p:nvPr/>
        </p:nvSpPr>
        <p:spPr>
          <a:xfrm>
            <a:off x="628649" y="1770034"/>
            <a:ext cx="3645000" cy="810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t>Who consumes alcohol?</a:t>
            </a:r>
          </a:p>
        </p:txBody>
      </p:sp>
      <p:sp>
        <p:nvSpPr>
          <p:cNvPr id="5" name="Content Placeholder 4">
            <a:extLst>
              <a:ext uri="{FF2B5EF4-FFF2-40B4-BE49-F238E27FC236}">
                <a16:creationId xmlns:a16="http://schemas.microsoft.com/office/drawing/2014/main" id="{CAC39262-D789-776F-5814-1441138439CE}"/>
              </a:ext>
            </a:extLst>
          </p:cNvPr>
          <p:cNvSpPr>
            <a:spLocks noGrp="1"/>
          </p:cNvSpPr>
          <p:nvPr>
            <p:ph idx="1"/>
          </p:nvPr>
        </p:nvSpPr>
        <p:spPr>
          <a:xfrm>
            <a:off x="4826195" y="1770034"/>
            <a:ext cx="3645000" cy="81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en-GB" dirty="0"/>
              <a:t>Drinking pattern</a:t>
            </a:r>
          </a:p>
        </p:txBody>
      </p:sp>
      <p:sp>
        <p:nvSpPr>
          <p:cNvPr id="11" name="TextBox 10">
            <a:extLst>
              <a:ext uri="{FF2B5EF4-FFF2-40B4-BE49-F238E27FC236}">
                <a16:creationId xmlns:a16="http://schemas.microsoft.com/office/drawing/2014/main" id="{9A6236D7-7E2D-A73B-0137-A4433CCD113C}"/>
              </a:ext>
            </a:extLst>
          </p:cNvPr>
          <p:cNvSpPr txBox="1"/>
          <p:nvPr/>
        </p:nvSpPr>
        <p:spPr>
          <a:xfrm>
            <a:off x="4870352" y="2745734"/>
            <a:ext cx="3622923" cy="830997"/>
          </a:xfrm>
          <a:prstGeom prst="rect">
            <a:avLst/>
          </a:prstGeom>
          <a:noFill/>
        </p:spPr>
        <p:txBody>
          <a:bodyPr wrap="square">
            <a:spAutoFit/>
          </a:bodyPr>
          <a:lstStyle/>
          <a:p>
            <a:r>
              <a:rPr lang="en-GB" sz="1600" dirty="0">
                <a:latin typeface="Arial" panose="020B0604020202020204" pitchFamily="34" charset="0"/>
                <a:ea typeface="Times New Roman" panose="02020603050405020304" pitchFamily="18" charset="0"/>
                <a:cs typeface="Times New Roman" panose="02020603050405020304" pitchFamily="18" charset="0"/>
              </a:rPr>
              <a:t>Among those who drink, the percentage who exceed 6/8 units on their heaviest day, 2017.</a:t>
            </a:r>
            <a:endParaRPr lang="en-GB" sz="1600" dirty="0"/>
          </a:p>
        </p:txBody>
      </p:sp>
      <p:sp>
        <p:nvSpPr>
          <p:cNvPr id="19" name="TextBox 18">
            <a:extLst>
              <a:ext uri="{FF2B5EF4-FFF2-40B4-BE49-F238E27FC236}">
                <a16:creationId xmlns:a16="http://schemas.microsoft.com/office/drawing/2014/main" id="{7DE81F18-ADC7-C55B-6103-9B7515B78658}"/>
              </a:ext>
            </a:extLst>
          </p:cNvPr>
          <p:cNvSpPr txBox="1"/>
          <p:nvPr/>
        </p:nvSpPr>
        <p:spPr>
          <a:xfrm>
            <a:off x="650727" y="2858093"/>
            <a:ext cx="3622922" cy="584775"/>
          </a:xfrm>
          <a:prstGeom prst="rect">
            <a:avLst/>
          </a:prstGeom>
          <a:noFill/>
        </p:spPr>
        <p:txBody>
          <a:bodyPr wrap="square">
            <a:spAutoFit/>
          </a:bodyPr>
          <a:lstStyle/>
          <a:p>
            <a:pPr algn="l"/>
            <a:r>
              <a:rPr lang="en-GB" sz="1600" dirty="0">
                <a:latin typeface="Arial" panose="020B0604020202020204" pitchFamily="34" charset="0"/>
                <a:cs typeface="Times New Roman" panose="02020603050405020304" pitchFamily="18" charset="0"/>
              </a:rPr>
              <a:t>Percentage adults reporting abstinence by age, 2005 and 2017.</a:t>
            </a:r>
          </a:p>
        </p:txBody>
      </p:sp>
      <p:pic>
        <p:nvPicPr>
          <p:cNvPr id="6" name="Picture 5" descr="Chart, bar chart&#10;&#10;Description automatically generated">
            <a:extLst>
              <a:ext uri="{FF2B5EF4-FFF2-40B4-BE49-F238E27FC236}">
                <a16:creationId xmlns:a16="http://schemas.microsoft.com/office/drawing/2014/main" id="{776B0D79-4543-6CD3-D168-295E23145C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648" y="3576731"/>
            <a:ext cx="3949739" cy="2147644"/>
          </a:xfrm>
          <a:prstGeom prst="rect">
            <a:avLst/>
          </a:prstGeom>
          <a:noFill/>
        </p:spPr>
      </p:pic>
      <p:pic>
        <p:nvPicPr>
          <p:cNvPr id="7" name="Picture 6" descr="Chart, bar chart, funnel chart&#10;&#10;Description automatically generated">
            <a:extLst>
              <a:ext uri="{FF2B5EF4-FFF2-40B4-BE49-F238E27FC236}">
                <a16:creationId xmlns:a16="http://schemas.microsoft.com/office/drawing/2014/main" id="{7C2D1BB6-09D5-CDC7-5899-37E161E345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48272" y="3576731"/>
            <a:ext cx="3949739" cy="2147644"/>
          </a:xfrm>
          <a:prstGeom prst="rect">
            <a:avLst/>
          </a:prstGeom>
          <a:noFill/>
        </p:spPr>
      </p:pic>
    </p:spTree>
    <p:extLst>
      <p:ext uri="{BB962C8B-B14F-4D97-AF65-F5344CB8AC3E}">
        <p14:creationId xmlns:p14="http://schemas.microsoft.com/office/powerpoint/2010/main" val="189854624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A6E10-5A4E-EE56-B451-7B9DD7E9EF32}"/>
              </a:ext>
            </a:extLst>
          </p:cNvPr>
          <p:cNvSpPr>
            <a:spLocks noGrp="1"/>
          </p:cNvSpPr>
          <p:nvPr>
            <p:ph type="title"/>
          </p:nvPr>
        </p:nvSpPr>
        <p:spPr/>
        <p:txBody>
          <a:bodyPr>
            <a:normAutofit fontScale="90000"/>
          </a:bodyPr>
          <a:lstStyle/>
          <a:p>
            <a:r>
              <a:rPr lang="en-GB" dirty="0"/>
              <a:t>Young people and alcohol harms</a:t>
            </a:r>
          </a:p>
        </p:txBody>
      </p:sp>
      <p:sp>
        <p:nvSpPr>
          <p:cNvPr id="4" name="Rectangle: Rounded Corners 3">
            <a:extLst>
              <a:ext uri="{FF2B5EF4-FFF2-40B4-BE49-F238E27FC236}">
                <a16:creationId xmlns:a16="http://schemas.microsoft.com/office/drawing/2014/main" id="{0CCD2856-11D6-11D7-78DE-4BC760E9C041}"/>
              </a:ext>
            </a:extLst>
          </p:cNvPr>
          <p:cNvSpPr/>
          <p:nvPr/>
        </p:nvSpPr>
        <p:spPr>
          <a:xfrm>
            <a:off x="457200" y="1381856"/>
            <a:ext cx="3645000" cy="810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t>Hospital admissions</a:t>
            </a:r>
          </a:p>
        </p:txBody>
      </p:sp>
      <p:sp>
        <p:nvSpPr>
          <p:cNvPr id="5" name="Content Placeholder 4">
            <a:extLst>
              <a:ext uri="{FF2B5EF4-FFF2-40B4-BE49-F238E27FC236}">
                <a16:creationId xmlns:a16="http://schemas.microsoft.com/office/drawing/2014/main" id="{CAC39262-D789-776F-5814-1441138439CE}"/>
              </a:ext>
            </a:extLst>
          </p:cNvPr>
          <p:cNvSpPr>
            <a:spLocks noGrp="1"/>
          </p:cNvSpPr>
          <p:nvPr>
            <p:ph idx="1"/>
          </p:nvPr>
        </p:nvSpPr>
        <p:spPr>
          <a:xfrm>
            <a:off x="4658767" y="1399747"/>
            <a:ext cx="3645000" cy="81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en-GB" dirty="0"/>
              <a:t>Dependence</a:t>
            </a:r>
          </a:p>
        </p:txBody>
      </p:sp>
      <p:sp>
        <p:nvSpPr>
          <p:cNvPr id="11" name="TextBox 10">
            <a:extLst>
              <a:ext uri="{FF2B5EF4-FFF2-40B4-BE49-F238E27FC236}">
                <a16:creationId xmlns:a16="http://schemas.microsoft.com/office/drawing/2014/main" id="{9A6236D7-7E2D-A73B-0137-A4433CCD113C}"/>
              </a:ext>
            </a:extLst>
          </p:cNvPr>
          <p:cNvSpPr txBox="1"/>
          <p:nvPr/>
        </p:nvSpPr>
        <p:spPr>
          <a:xfrm>
            <a:off x="4752551" y="2411713"/>
            <a:ext cx="3645000" cy="1077218"/>
          </a:xfrm>
          <a:prstGeom prst="rect">
            <a:avLst/>
          </a:prstGeom>
          <a:noFill/>
        </p:spPr>
        <p:txBody>
          <a:bodyPr wrap="square">
            <a:spAutoFit/>
          </a:bodyPr>
          <a:lstStyle/>
          <a:p>
            <a:r>
              <a:rPr lang="en-GB" sz="1600" dirty="0">
                <a:latin typeface="Arial" panose="020B0604020202020204" pitchFamily="34" charset="0"/>
                <a:cs typeface="Times New Roman" panose="02020603050405020304" pitchFamily="18" charset="0"/>
              </a:rPr>
              <a:t>Number and proportion of young people (under 18) in treatment by drinking level units for Torbay and England 2020-21.</a:t>
            </a:r>
          </a:p>
        </p:txBody>
      </p:sp>
      <p:sp>
        <p:nvSpPr>
          <p:cNvPr id="19" name="TextBox 18">
            <a:extLst>
              <a:ext uri="{FF2B5EF4-FFF2-40B4-BE49-F238E27FC236}">
                <a16:creationId xmlns:a16="http://schemas.microsoft.com/office/drawing/2014/main" id="{7DE81F18-ADC7-C55B-6103-9B7515B78658}"/>
              </a:ext>
            </a:extLst>
          </p:cNvPr>
          <p:cNvSpPr txBox="1"/>
          <p:nvPr/>
        </p:nvSpPr>
        <p:spPr>
          <a:xfrm>
            <a:off x="457200" y="2447385"/>
            <a:ext cx="3622923" cy="883832"/>
          </a:xfrm>
          <a:prstGeom prst="rect">
            <a:avLst/>
          </a:prstGeom>
          <a:noFill/>
        </p:spPr>
        <p:txBody>
          <a:bodyPr wrap="square">
            <a:spAutoFit/>
          </a:bodyPr>
          <a:lstStyle/>
          <a:p>
            <a:pPr>
              <a:lnSpc>
                <a:spcPct val="110000"/>
              </a:lnSpc>
              <a:spcAft>
                <a:spcPts val="450"/>
              </a:spcAft>
            </a:pPr>
            <a:r>
              <a:rPr lang="en-GB" sz="1600" dirty="0">
                <a:latin typeface="Arial" panose="020B0604020202020204" pitchFamily="34" charset="0"/>
                <a:cs typeface="Times New Roman" panose="02020603050405020304" pitchFamily="18" charset="0"/>
              </a:rPr>
              <a:t>Admission episodes for alcohol-specific conditions, under 18s, per 100,000.</a:t>
            </a:r>
          </a:p>
        </p:txBody>
      </p:sp>
      <p:graphicFrame>
        <p:nvGraphicFramePr>
          <p:cNvPr id="8" name="Table 8">
            <a:extLst>
              <a:ext uri="{FF2B5EF4-FFF2-40B4-BE49-F238E27FC236}">
                <a16:creationId xmlns:a16="http://schemas.microsoft.com/office/drawing/2014/main" id="{806B4B29-6442-D5EF-3D0F-BD15C2E71F01}"/>
              </a:ext>
            </a:extLst>
          </p:cNvPr>
          <p:cNvGraphicFramePr>
            <a:graphicFrameLocks noGrp="1"/>
          </p:cNvGraphicFramePr>
          <p:nvPr>
            <p:extLst>
              <p:ext uri="{D42A27DB-BD31-4B8C-83A1-F6EECF244321}">
                <p14:modId xmlns:p14="http://schemas.microsoft.com/office/powerpoint/2010/main" val="4168387291"/>
              </p:ext>
            </p:extLst>
          </p:nvPr>
        </p:nvGraphicFramePr>
        <p:xfrm>
          <a:off x="4752550" y="3488931"/>
          <a:ext cx="3645001" cy="2241606"/>
        </p:xfrm>
        <a:graphic>
          <a:graphicData uri="http://schemas.openxmlformats.org/drawingml/2006/table">
            <a:tbl>
              <a:tblPr firstRow="1" bandRow="1">
                <a:tableStyleId>{5C22544A-7EE6-4342-B048-85BDC9FD1C3A}</a:tableStyleId>
              </a:tblPr>
              <a:tblGrid>
                <a:gridCol w="733850">
                  <a:extLst>
                    <a:ext uri="{9D8B030D-6E8A-4147-A177-3AD203B41FA5}">
                      <a16:colId xmlns:a16="http://schemas.microsoft.com/office/drawing/2014/main" val="2133702219"/>
                    </a:ext>
                  </a:extLst>
                </a:gridCol>
                <a:gridCol w="1343609">
                  <a:extLst>
                    <a:ext uri="{9D8B030D-6E8A-4147-A177-3AD203B41FA5}">
                      <a16:colId xmlns:a16="http://schemas.microsoft.com/office/drawing/2014/main" val="3509125927"/>
                    </a:ext>
                  </a:extLst>
                </a:gridCol>
                <a:gridCol w="1567542">
                  <a:extLst>
                    <a:ext uri="{9D8B030D-6E8A-4147-A177-3AD203B41FA5}">
                      <a16:colId xmlns:a16="http://schemas.microsoft.com/office/drawing/2014/main" val="2365174095"/>
                    </a:ext>
                  </a:extLst>
                </a:gridCol>
              </a:tblGrid>
              <a:tr h="685800">
                <a:tc>
                  <a:txBody>
                    <a:bodyPr/>
                    <a:lstStyle/>
                    <a:p>
                      <a:r>
                        <a:rPr lang="en-GB" sz="1400" dirty="0"/>
                        <a:t>Units</a:t>
                      </a:r>
                    </a:p>
                  </a:txBody>
                  <a:tcPr marL="68580" marR="68580" marT="34290" marB="34290"/>
                </a:tc>
                <a:tc>
                  <a:txBody>
                    <a:bodyPr/>
                    <a:lstStyle/>
                    <a:p>
                      <a:r>
                        <a:rPr lang="en-GB" sz="1400" b="1" kern="1200" dirty="0">
                          <a:solidFill>
                            <a:schemeClr val="lt1"/>
                          </a:solidFill>
                          <a:effectLst/>
                          <a:latin typeface="+mn-lt"/>
                          <a:ea typeface="+mn-ea"/>
                          <a:cs typeface="+mn-cs"/>
                        </a:rPr>
                        <a:t>% of young people</a:t>
                      </a:r>
                    </a:p>
                    <a:p>
                      <a:r>
                        <a:rPr lang="en-GB" sz="1400" b="1" kern="1200" dirty="0">
                          <a:solidFill>
                            <a:schemeClr val="lt1"/>
                          </a:solidFill>
                          <a:effectLst/>
                          <a:latin typeface="+mn-lt"/>
                          <a:ea typeface="+mn-ea"/>
                          <a:cs typeface="+mn-cs"/>
                        </a:rPr>
                        <a:t>(Torbay)</a:t>
                      </a:r>
                      <a:endParaRPr lang="en-GB" sz="14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lt1"/>
                          </a:solidFill>
                          <a:effectLst/>
                          <a:latin typeface="+mn-lt"/>
                          <a:ea typeface="+mn-ea"/>
                          <a:cs typeface="+mn-cs"/>
                        </a:rPr>
                        <a:t>% of local young people</a:t>
                      </a:r>
                      <a:endParaRPr lang="en-GB" sz="1400" dirty="0"/>
                    </a:p>
                    <a:p>
                      <a:r>
                        <a:rPr lang="en-GB" sz="1400" dirty="0"/>
                        <a:t>(England)</a:t>
                      </a:r>
                    </a:p>
                  </a:txBody>
                  <a:tcPr marL="68580" marR="68580" marT="34290" marB="34290"/>
                </a:tc>
                <a:extLst>
                  <a:ext uri="{0D108BD9-81ED-4DB2-BD59-A6C34878D82A}">
                    <a16:rowId xmlns:a16="http://schemas.microsoft.com/office/drawing/2014/main" val="477966164"/>
                  </a:ext>
                </a:extLst>
              </a:tr>
              <a:tr h="345882">
                <a:tc>
                  <a:txBody>
                    <a:bodyPr/>
                    <a:lstStyle/>
                    <a:p>
                      <a:r>
                        <a:rPr lang="en-GB" sz="1400" dirty="0"/>
                        <a:t>0</a:t>
                      </a:r>
                    </a:p>
                  </a:txBody>
                  <a:tcPr marL="68580" marR="68580" marT="34290" marB="34290"/>
                </a:tc>
                <a:tc>
                  <a:txBody>
                    <a:bodyPr/>
                    <a:lstStyle/>
                    <a:p>
                      <a:pPr algn="l">
                        <a:lnSpc>
                          <a:spcPct val="115000"/>
                        </a:lnSpc>
                        <a:spcAft>
                          <a:spcPts val="1200"/>
                        </a:spcAft>
                      </a:pPr>
                      <a:r>
                        <a:rPr lang="en-GB" sz="1400" kern="1200" dirty="0">
                          <a:solidFill>
                            <a:srgbClr val="C00000"/>
                          </a:solidFill>
                          <a:latin typeface="+mn-lt"/>
                          <a:ea typeface="+mn-ea"/>
                          <a:cs typeface="+mn-cs"/>
                        </a:rPr>
                        <a:t>33%</a:t>
                      </a:r>
                    </a:p>
                  </a:txBody>
                  <a:tcPr marL="51435" marR="51435" marT="27146" marB="27146"/>
                </a:tc>
                <a:tc>
                  <a:txBody>
                    <a:bodyPr/>
                    <a:lstStyle/>
                    <a:p>
                      <a:pPr algn="l">
                        <a:lnSpc>
                          <a:spcPct val="115000"/>
                        </a:lnSpc>
                        <a:spcAft>
                          <a:spcPts val="1200"/>
                        </a:spcAft>
                      </a:pPr>
                      <a:r>
                        <a:rPr lang="en-GB" sz="1400" kern="1200" dirty="0">
                          <a:solidFill>
                            <a:schemeClr val="dk1"/>
                          </a:solidFill>
                          <a:latin typeface="+mn-lt"/>
                          <a:ea typeface="+mn-ea"/>
                          <a:cs typeface="+mn-cs"/>
                        </a:rPr>
                        <a:t>50%</a:t>
                      </a:r>
                    </a:p>
                  </a:txBody>
                  <a:tcPr marL="51435" marR="51435" marT="27146" marB="27146"/>
                </a:tc>
                <a:extLst>
                  <a:ext uri="{0D108BD9-81ED-4DB2-BD59-A6C34878D82A}">
                    <a16:rowId xmlns:a16="http://schemas.microsoft.com/office/drawing/2014/main" val="1744870003"/>
                  </a:ext>
                </a:extLst>
              </a:tr>
              <a:tr h="345882">
                <a:tc>
                  <a:txBody>
                    <a:bodyPr/>
                    <a:lstStyle/>
                    <a:p>
                      <a:r>
                        <a:rPr lang="en-GB" sz="1400" dirty="0"/>
                        <a:t>1-199</a:t>
                      </a:r>
                    </a:p>
                  </a:txBody>
                  <a:tcPr marL="68580" marR="68580" marT="34290" marB="34290"/>
                </a:tc>
                <a:tc>
                  <a:txBody>
                    <a:bodyPr/>
                    <a:lstStyle/>
                    <a:p>
                      <a:pPr algn="l">
                        <a:lnSpc>
                          <a:spcPct val="115000"/>
                        </a:lnSpc>
                        <a:spcAft>
                          <a:spcPts val="1200"/>
                        </a:spcAft>
                      </a:pPr>
                      <a:r>
                        <a:rPr lang="en-GB" sz="1400" kern="1200" dirty="0">
                          <a:solidFill>
                            <a:schemeClr val="dk1"/>
                          </a:solidFill>
                          <a:latin typeface="+mn-lt"/>
                          <a:ea typeface="+mn-ea"/>
                          <a:cs typeface="+mn-cs"/>
                        </a:rPr>
                        <a:t>49%</a:t>
                      </a:r>
                    </a:p>
                  </a:txBody>
                  <a:tcPr marL="51435" marR="51435" marT="27146" marB="27146"/>
                </a:tc>
                <a:tc>
                  <a:txBody>
                    <a:bodyPr/>
                    <a:lstStyle/>
                    <a:p>
                      <a:pPr algn="l">
                        <a:lnSpc>
                          <a:spcPct val="115000"/>
                        </a:lnSpc>
                        <a:spcAft>
                          <a:spcPts val="1200"/>
                        </a:spcAft>
                      </a:pPr>
                      <a:r>
                        <a:rPr lang="en-GB" sz="1400" kern="1200">
                          <a:solidFill>
                            <a:schemeClr val="dk1"/>
                          </a:solidFill>
                          <a:latin typeface="+mn-lt"/>
                          <a:ea typeface="+mn-ea"/>
                          <a:cs typeface="+mn-cs"/>
                        </a:rPr>
                        <a:t>44%</a:t>
                      </a:r>
                    </a:p>
                  </a:txBody>
                  <a:tcPr marL="51435" marR="51435" marT="27146" marB="27146"/>
                </a:tc>
                <a:extLst>
                  <a:ext uri="{0D108BD9-81ED-4DB2-BD59-A6C34878D82A}">
                    <a16:rowId xmlns:a16="http://schemas.microsoft.com/office/drawing/2014/main" val="1206784092"/>
                  </a:ext>
                </a:extLst>
              </a:tr>
              <a:tr h="480060">
                <a:tc>
                  <a:txBody>
                    <a:bodyPr/>
                    <a:lstStyle/>
                    <a:p>
                      <a:r>
                        <a:rPr lang="en-GB" sz="1400" dirty="0"/>
                        <a:t>200-299</a:t>
                      </a:r>
                    </a:p>
                  </a:txBody>
                  <a:tcPr marL="68580" marR="68580" marT="34290" marB="34290"/>
                </a:tc>
                <a:tc>
                  <a:txBody>
                    <a:bodyPr/>
                    <a:lstStyle/>
                    <a:p>
                      <a:pPr algn="l">
                        <a:lnSpc>
                          <a:spcPct val="115000"/>
                        </a:lnSpc>
                        <a:spcAft>
                          <a:spcPts val="1200"/>
                        </a:spcAft>
                      </a:pPr>
                      <a:r>
                        <a:rPr lang="en-GB" sz="1400" kern="1200" dirty="0">
                          <a:solidFill>
                            <a:srgbClr val="C00000"/>
                          </a:solidFill>
                          <a:latin typeface="+mn-lt"/>
                          <a:ea typeface="+mn-ea"/>
                          <a:cs typeface="+mn-cs"/>
                        </a:rPr>
                        <a:t>18%</a:t>
                      </a:r>
                    </a:p>
                  </a:txBody>
                  <a:tcPr marL="51435" marR="51435" marT="27146" marB="27146"/>
                </a:tc>
                <a:tc>
                  <a:txBody>
                    <a:bodyPr/>
                    <a:lstStyle/>
                    <a:p>
                      <a:pPr algn="l">
                        <a:lnSpc>
                          <a:spcPct val="115000"/>
                        </a:lnSpc>
                        <a:spcAft>
                          <a:spcPts val="1200"/>
                        </a:spcAft>
                      </a:pPr>
                      <a:r>
                        <a:rPr lang="en-GB" sz="1400" kern="1200">
                          <a:solidFill>
                            <a:schemeClr val="dk1"/>
                          </a:solidFill>
                          <a:latin typeface="+mn-lt"/>
                          <a:ea typeface="+mn-ea"/>
                          <a:cs typeface="+mn-cs"/>
                        </a:rPr>
                        <a:t>4%</a:t>
                      </a:r>
                    </a:p>
                  </a:txBody>
                  <a:tcPr marL="51435" marR="51435" marT="27146" marB="27146"/>
                </a:tc>
                <a:extLst>
                  <a:ext uri="{0D108BD9-81ED-4DB2-BD59-A6C34878D82A}">
                    <a16:rowId xmlns:a16="http://schemas.microsoft.com/office/drawing/2014/main" val="2755810429"/>
                  </a:ext>
                </a:extLst>
              </a:tr>
              <a:tr h="345882">
                <a:tc>
                  <a:txBody>
                    <a:bodyPr/>
                    <a:lstStyle/>
                    <a:p>
                      <a:r>
                        <a:rPr lang="en-GB" sz="1400" dirty="0"/>
                        <a:t>300+</a:t>
                      </a:r>
                    </a:p>
                  </a:txBody>
                  <a:tcPr marL="68580" marR="68580" marT="34290" marB="34290"/>
                </a:tc>
                <a:tc>
                  <a:txBody>
                    <a:bodyPr/>
                    <a:lstStyle/>
                    <a:p>
                      <a:pPr algn="l">
                        <a:lnSpc>
                          <a:spcPct val="115000"/>
                        </a:lnSpc>
                        <a:spcAft>
                          <a:spcPts val="1200"/>
                        </a:spcAft>
                      </a:pPr>
                      <a:r>
                        <a:rPr lang="en-GB" sz="1400" kern="1200" dirty="0">
                          <a:solidFill>
                            <a:schemeClr val="dk1"/>
                          </a:solidFill>
                          <a:latin typeface="+mn-lt"/>
                          <a:ea typeface="+mn-ea"/>
                          <a:cs typeface="+mn-cs"/>
                        </a:rPr>
                        <a:t>0%</a:t>
                      </a:r>
                    </a:p>
                  </a:txBody>
                  <a:tcPr marL="51435" marR="51435" marT="27146" marB="27146"/>
                </a:tc>
                <a:tc>
                  <a:txBody>
                    <a:bodyPr/>
                    <a:lstStyle/>
                    <a:p>
                      <a:pPr algn="l">
                        <a:lnSpc>
                          <a:spcPct val="115000"/>
                        </a:lnSpc>
                        <a:spcAft>
                          <a:spcPts val="1200"/>
                        </a:spcAft>
                      </a:pPr>
                      <a:r>
                        <a:rPr lang="en-GB" sz="1400" kern="1200" dirty="0">
                          <a:solidFill>
                            <a:schemeClr val="dk1"/>
                          </a:solidFill>
                          <a:latin typeface="+mn-lt"/>
                          <a:ea typeface="+mn-ea"/>
                          <a:cs typeface="+mn-cs"/>
                        </a:rPr>
                        <a:t>0%</a:t>
                      </a:r>
                    </a:p>
                  </a:txBody>
                  <a:tcPr marL="51435" marR="51435" marT="27146" marB="27146"/>
                </a:tc>
                <a:extLst>
                  <a:ext uri="{0D108BD9-81ED-4DB2-BD59-A6C34878D82A}">
                    <a16:rowId xmlns:a16="http://schemas.microsoft.com/office/drawing/2014/main" val="3323933945"/>
                  </a:ext>
                </a:extLst>
              </a:tr>
            </a:tbl>
          </a:graphicData>
        </a:graphic>
      </p:graphicFrame>
      <p:pic>
        <p:nvPicPr>
          <p:cNvPr id="10" name="Picture 9">
            <a:extLst>
              <a:ext uri="{FF2B5EF4-FFF2-40B4-BE49-F238E27FC236}">
                <a16:creationId xmlns:a16="http://schemas.microsoft.com/office/drawing/2014/main" id="{DD9C9EE9-8005-D440-8EF5-B0FE59F94D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6161" y="3488931"/>
            <a:ext cx="3645000" cy="2069328"/>
          </a:xfrm>
          <a:prstGeom prst="rect">
            <a:avLst/>
          </a:prstGeom>
          <a:noFill/>
        </p:spPr>
      </p:pic>
    </p:spTree>
    <p:extLst>
      <p:ext uri="{BB962C8B-B14F-4D97-AF65-F5344CB8AC3E}">
        <p14:creationId xmlns:p14="http://schemas.microsoft.com/office/powerpoint/2010/main" val="48284319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1BB4CA-66B6-847F-13B9-C682544C5DDB}"/>
              </a:ext>
            </a:extLst>
          </p:cNvPr>
          <p:cNvSpPr>
            <a:spLocks noGrp="1"/>
          </p:cNvSpPr>
          <p:nvPr>
            <p:ph type="title"/>
          </p:nvPr>
        </p:nvSpPr>
        <p:spPr>
          <a:xfrm>
            <a:off x="457200" y="274638"/>
            <a:ext cx="8229600" cy="1143000"/>
          </a:xfrm>
        </p:spPr>
        <p:txBody>
          <a:bodyPr anchor="ctr">
            <a:normAutofit/>
          </a:bodyPr>
          <a:lstStyle/>
          <a:p>
            <a:r>
              <a:rPr lang="en-GB" dirty="0"/>
              <a:t>Treatment for dependency</a:t>
            </a:r>
          </a:p>
        </p:txBody>
      </p:sp>
      <p:pic>
        <p:nvPicPr>
          <p:cNvPr id="2050" name="Picture 2" descr="Alcohol Treatment Centers | Types of Alcohol Treatment">
            <a:extLst>
              <a:ext uri="{FF2B5EF4-FFF2-40B4-BE49-F238E27FC236}">
                <a16:creationId xmlns:a16="http://schemas.microsoft.com/office/drawing/2014/main" id="{78646D50-6CD0-8950-6D2D-939A06231D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00" b="28026"/>
          <a:stretch/>
        </p:blipFill>
        <p:spPr bwMode="auto">
          <a:xfrm>
            <a:off x="457200" y="1600201"/>
            <a:ext cx="8229600" cy="3917032"/>
          </a:xfrm>
          <a:prstGeom prst="rect">
            <a:avLst/>
          </a:prstGeom>
          <a:solidFill>
            <a:srgbClr val="FFFFFF"/>
          </a:solidFill>
        </p:spPr>
      </p:pic>
    </p:spTree>
    <p:extLst>
      <p:ext uri="{BB962C8B-B14F-4D97-AF65-F5344CB8AC3E}">
        <p14:creationId xmlns:p14="http://schemas.microsoft.com/office/powerpoint/2010/main" val="22083112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3A554-652D-CAA1-4DA9-EDB46ACF0CC6}"/>
              </a:ext>
            </a:extLst>
          </p:cNvPr>
          <p:cNvSpPr>
            <a:spLocks noGrp="1"/>
          </p:cNvSpPr>
          <p:nvPr>
            <p:ph type="title"/>
          </p:nvPr>
        </p:nvSpPr>
        <p:spPr/>
        <p:txBody>
          <a:bodyPr>
            <a:normAutofit fontScale="90000"/>
          </a:bodyPr>
          <a:lstStyle/>
          <a:p>
            <a:r>
              <a:rPr lang="en-GB" dirty="0"/>
              <a:t>Treatment performance overview: young people</a:t>
            </a:r>
          </a:p>
        </p:txBody>
      </p:sp>
      <p:pic>
        <p:nvPicPr>
          <p:cNvPr id="4" name="Content Placeholder 3">
            <a:extLst>
              <a:ext uri="{FF2B5EF4-FFF2-40B4-BE49-F238E27FC236}">
                <a16:creationId xmlns:a16="http://schemas.microsoft.com/office/drawing/2014/main" id="{A0AD1CD6-04AB-E0BD-3EB7-B5946BD710E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1615239" y="2265278"/>
            <a:ext cx="4492751" cy="3461629"/>
          </a:xfrm>
          <a:prstGeom prst="rect">
            <a:avLst/>
          </a:prstGeom>
          <a:noFill/>
        </p:spPr>
      </p:pic>
      <p:sp>
        <p:nvSpPr>
          <p:cNvPr id="5" name="TextBox 4">
            <a:extLst>
              <a:ext uri="{FF2B5EF4-FFF2-40B4-BE49-F238E27FC236}">
                <a16:creationId xmlns:a16="http://schemas.microsoft.com/office/drawing/2014/main" id="{723E7732-3F06-0CBF-619C-CF9451F739B1}"/>
              </a:ext>
            </a:extLst>
          </p:cNvPr>
          <p:cNvSpPr txBox="1"/>
          <p:nvPr/>
        </p:nvSpPr>
        <p:spPr>
          <a:xfrm>
            <a:off x="224877" y="1680503"/>
            <a:ext cx="7006124" cy="584775"/>
          </a:xfrm>
          <a:prstGeom prst="rect">
            <a:avLst/>
          </a:prstGeom>
          <a:noFill/>
        </p:spPr>
        <p:txBody>
          <a:bodyPr wrap="square" rtlCol="0">
            <a:spAutoFit/>
          </a:bodyPr>
          <a:lstStyle/>
          <a:p>
            <a:pPr algn="ctr"/>
            <a:r>
              <a:rPr lang="en-GB" sz="1600" dirty="0">
                <a:latin typeface="Arial" panose="020B0604020202020204" pitchFamily="34" charset="0"/>
              </a:rPr>
              <a:t>Quarter 2 (June-September) performance compared to England average 2022/23.</a:t>
            </a:r>
          </a:p>
        </p:txBody>
      </p:sp>
    </p:spTree>
    <p:extLst>
      <p:ext uri="{BB962C8B-B14F-4D97-AF65-F5344CB8AC3E}">
        <p14:creationId xmlns:p14="http://schemas.microsoft.com/office/powerpoint/2010/main" val="105105375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3A554-652D-CAA1-4DA9-EDB46ACF0CC6}"/>
              </a:ext>
            </a:extLst>
          </p:cNvPr>
          <p:cNvSpPr>
            <a:spLocks noGrp="1"/>
          </p:cNvSpPr>
          <p:nvPr>
            <p:ph type="title"/>
          </p:nvPr>
        </p:nvSpPr>
        <p:spPr/>
        <p:txBody>
          <a:bodyPr>
            <a:normAutofit fontScale="90000"/>
          </a:bodyPr>
          <a:lstStyle/>
          <a:p>
            <a:r>
              <a:rPr lang="en-GB" dirty="0"/>
              <a:t>Treatment performance overview: adults</a:t>
            </a:r>
          </a:p>
        </p:txBody>
      </p:sp>
      <p:sp>
        <p:nvSpPr>
          <p:cNvPr id="10" name="Content Placeholder 9">
            <a:extLst>
              <a:ext uri="{FF2B5EF4-FFF2-40B4-BE49-F238E27FC236}">
                <a16:creationId xmlns:a16="http://schemas.microsoft.com/office/drawing/2014/main" id="{B91F9F45-E92F-D6BD-63BB-626EBB6EE5FB}"/>
              </a:ext>
            </a:extLst>
          </p:cNvPr>
          <p:cNvSpPr>
            <a:spLocks noGrp="1"/>
          </p:cNvSpPr>
          <p:nvPr>
            <p:ph idx="1"/>
          </p:nvPr>
        </p:nvSpPr>
        <p:spPr>
          <a:xfrm>
            <a:off x="457200" y="1600201"/>
            <a:ext cx="8686800" cy="3917032"/>
          </a:xfrm>
        </p:spPr>
        <p:txBody>
          <a:bodyPr/>
          <a:lstStyle/>
          <a:p>
            <a:pPr marL="0" indent="0">
              <a:buNone/>
            </a:pPr>
            <a:endParaRPr lang="en-GB" dirty="0"/>
          </a:p>
        </p:txBody>
      </p:sp>
      <p:pic>
        <p:nvPicPr>
          <p:cNvPr id="6" name="Picture 5">
            <a:extLst>
              <a:ext uri="{FF2B5EF4-FFF2-40B4-BE49-F238E27FC236}">
                <a16:creationId xmlns:a16="http://schemas.microsoft.com/office/drawing/2014/main" id="{D7164DD5-9775-E43A-FBC2-9DB3307563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26090" y="2184976"/>
            <a:ext cx="4980034" cy="3528191"/>
          </a:xfrm>
          <a:prstGeom prst="rect">
            <a:avLst/>
          </a:prstGeom>
          <a:noFill/>
        </p:spPr>
      </p:pic>
      <p:sp>
        <p:nvSpPr>
          <p:cNvPr id="7" name="TextBox 6">
            <a:extLst>
              <a:ext uri="{FF2B5EF4-FFF2-40B4-BE49-F238E27FC236}">
                <a16:creationId xmlns:a16="http://schemas.microsoft.com/office/drawing/2014/main" id="{D527678D-52DC-8749-E4A1-E0D1300F5CBA}"/>
              </a:ext>
            </a:extLst>
          </p:cNvPr>
          <p:cNvSpPr txBox="1"/>
          <p:nvPr/>
        </p:nvSpPr>
        <p:spPr>
          <a:xfrm>
            <a:off x="172122" y="1600201"/>
            <a:ext cx="8686800" cy="338554"/>
          </a:xfrm>
          <a:prstGeom prst="rect">
            <a:avLst/>
          </a:prstGeom>
          <a:noFill/>
        </p:spPr>
        <p:txBody>
          <a:bodyPr wrap="square" rtlCol="0">
            <a:spAutoFit/>
          </a:bodyPr>
          <a:lstStyle/>
          <a:p>
            <a:pPr algn="ctr"/>
            <a:r>
              <a:rPr lang="en-GB" sz="1600" dirty="0">
                <a:latin typeface="Arial" panose="020B0604020202020204" pitchFamily="34" charset="0"/>
                <a:ea typeface="Times New Roman" panose="02020603050405020304" pitchFamily="18" charset="0"/>
                <a:cs typeface="Times New Roman" panose="02020603050405020304" pitchFamily="18" charset="0"/>
              </a:rPr>
              <a:t>Torbay Treatment performance compared to England average for 2020/21.</a:t>
            </a:r>
            <a:endParaRPr lang="en-GB" sz="1600" dirty="0"/>
          </a:p>
        </p:txBody>
      </p:sp>
    </p:spTree>
    <p:extLst>
      <p:ext uri="{BB962C8B-B14F-4D97-AF65-F5344CB8AC3E}">
        <p14:creationId xmlns:p14="http://schemas.microsoft.com/office/powerpoint/2010/main" val="105237828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1BB4CA-66B6-847F-13B9-C682544C5DDB}"/>
              </a:ext>
            </a:extLst>
          </p:cNvPr>
          <p:cNvSpPr>
            <a:spLocks noGrp="1"/>
          </p:cNvSpPr>
          <p:nvPr>
            <p:ph type="title"/>
          </p:nvPr>
        </p:nvSpPr>
        <p:spPr>
          <a:xfrm>
            <a:off x="457200" y="274638"/>
            <a:ext cx="8229600" cy="1143000"/>
          </a:xfrm>
        </p:spPr>
        <p:txBody>
          <a:bodyPr anchor="ctr">
            <a:normAutofit/>
          </a:bodyPr>
          <a:lstStyle/>
          <a:p>
            <a:r>
              <a:rPr lang="en-GB" dirty="0"/>
              <a:t>The future focus</a:t>
            </a:r>
          </a:p>
        </p:txBody>
      </p:sp>
      <p:pic>
        <p:nvPicPr>
          <p:cNvPr id="4100" name="Picture 4" descr="The 1 Question to Ask Yourself If You Worry About Your Future | Inc.com">
            <a:extLst>
              <a:ext uri="{FF2B5EF4-FFF2-40B4-BE49-F238E27FC236}">
                <a16:creationId xmlns:a16="http://schemas.microsoft.com/office/drawing/2014/main" id="{FF5FAD08-06C7-AA32-C489-8D05A51113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383"/>
          <a:stretch/>
        </p:blipFill>
        <p:spPr bwMode="auto">
          <a:xfrm>
            <a:off x="457200" y="1600201"/>
            <a:ext cx="8229600" cy="3917032"/>
          </a:xfrm>
          <a:prstGeom prst="rect">
            <a:avLst/>
          </a:prstGeom>
          <a:solidFill>
            <a:srgbClr val="FFFFFF"/>
          </a:solidFill>
        </p:spPr>
      </p:pic>
    </p:spTree>
    <p:extLst>
      <p:ext uri="{BB962C8B-B14F-4D97-AF65-F5344CB8AC3E}">
        <p14:creationId xmlns:p14="http://schemas.microsoft.com/office/powerpoint/2010/main" val="215823749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F9DE9-1D12-34E2-C3F3-625E4ED3CF16}"/>
              </a:ext>
            </a:extLst>
          </p:cNvPr>
          <p:cNvSpPr>
            <a:spLocks noGrp="1"/>
          </p:cNvSpPr>
          <p:nvPr>
            <p:ph type="title"/>
          </p:nvPr>
        </p:nvSpPr>
        <p:spPr/>
        <p:txBody>
          <a:bodyPr/>
          <a:lstStyle/>
          <a:p>
            <a:r>
              <a:rPr lang="en-GB">
                <a:cs typeface="Calibri Light"/>
              </a:rPr>
              <a:t>What works well</a:t>
            </a:r>
            <a:endParaRPr lang="en-GB"/>
          </a:p>
        </p:txBody>
      </p:sp>
      <p:graphicFrame>
        <p:nvGraphicFramePr>
          <p:cNvPr id="7" name="Table 7">
            <a:extLst>
              <a:ext uri="{FF2B5EF4-FFF2-40B4-BE49-F238E27FC236}">
                <a16:creationId xmlns:a16="http://schemas.microsoft.com/office/drawing/2014/main" id="{511A9316-BE19-91E6-5F88-F1B99C901C13}"/>
              </a:ext>
            </a:extLst>
          </p:cNvPr>
          <p:cNvGraphicFramePr>
            <a:graphicFrameLocks noGrp="1"/>
          </p:cNvGraphicFramePr>
          <p:nvPr>
            <p:ph idx="1"/>
            <p:extLst>
              <p:ext uri="{D42A27DB-BD31-4B8C-83A1-F6EECF244321}">
                <p14:modId xmlns:p14="http://schemas.microsoft.com/office/powerpoint/2010/main" val="3457429522"/>
              </p:ext>
            </p:extLst>
          </p:nvPr>
        </p:nvGraphicFramePr>
        <p:xfrm>
          <a:off x="628650" y="2226469"/>
          <a:ext cx="7886700" cy="3500439"/>
        </p:xfrm>
        <a:graphic>
          <a:graphicData uri="http://schemas.openxmlformats.org/drawingml/2006/table">
            <a:tbl>
              <a:tblPr firstRow="1" bandRow="1">
                <a:tableStyleId>{5940675A-B579-460E-94D1-54222C63F5DA}</a:tableStyleId>
              </a:tblPr>
              <a:tblGrid>
                <a:gridCol w="924897">
                  <a:extLst>
                    <a:ext uri="{9D8B030D-6E8A-4147-A177-3AD203B41FA5}">
                      <a16:colId xmlns:a16="http://schemas.microsoft.com/office/drawing/2014/main" val="4008472985"/>
                    </a:ext>
                  </a:extLst>
                </a:gridCol>
                <a:gridCol w="6961803">
                  <a:extLst>
                    <a:ext uri="{9D8B030D-6E8A-4147-A177-3AD203B41FA5}">
                      <a16:colId xmlns:a16="http://schemas.microsoft.com/office/drawing/2014/main" val="1877370167"/>
                    </a:ext>
                  </a:extLst>
                </a:gridCol>
              </a:tblGrid>
              <a:tr h="1166813">
                <a:tc>
                  <a:txBody>
                    <a:bodyPr/>
                    <a:lstStyle/>
                    <a:p>
                      <a:endParaRPr lang="en-GB" sz="180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latinLnBrk="0" hangingPunct="1">
                        <a:buFont typeface="Wingdings" panose="05000000000000000000" pitchFamily="2" charset="2"/>
                        <a:buChar char="Ø"/>
                      </a:pPr>
                      <a:r>
                        <a:rPr lang="en-GB" sz="2400" kern="1200" dirty="0">
                          <a:solidFill>
                            <a:schemeClr val="tx1"/>
                          </a:solidFill>
                          <a:latin typeface="+mn-lt"/>
                          <a:ea typeface="+mn-ea"/>
                          <a:cs typeface="+mn-cs"/>
                        </a:rPr>
                        <a:t>Those who are abstinent and drinking within recommended guidelines.</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35488095"/>
                  </a:ext>
                </a:extLst>
              </a:tr>
              <a:tr h="1166813">
                <a:tc>
                  <a:txBody>
                    <a:bodyPr/>
                    <a:lstStyle/>
                    <a:p>
                      <a:endParaRPr lang="en-GB" sz="180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a:buFont typeface="Wingdings" panose="05000000000000000000" pitchFamily="2" charset="2"/>
                        <a:buChar char="Ø"/>
                      </a:pPr>
                      <a:endParaRPr lang="en-GB" sz="2400" kern="1200" dirty="0">
                        <a:solidFill>
                          <a:schemeClr val="tx1"/>
                        </a:solidFill>
                        <a:latin typeface="+mn-lt"/>
                        <a:ea typeface="+mn-ea"/>
                        <a:cs typeface="+mn-cs"/>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2480935"/>
                  </a:ext>
                </a:extLst>
              </a:tr>
              <a:tr h="1166813">
                <a:tc>
                  <a:txBody>
                    <a:bodyPr/>
                    <a:lstStyle/>
                    <a:p>
                      <a:endParaRPr lang="en-GB" sz="180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latinLnBrk="0" hangingPunct="1">
                        <a:buFont typeface="Wingdings" panose="05000000000000000000" pitchFamily="2" charset="2"/>
                        <a:buChar char="Ø"/>
                      </a:pPr>
                      <a:endParaRPr lang="en-GB" sz="2400" kern="1200" dirty="0">
                        <a:solidFill>
                          <a:schemeClr val="tx1"/>
                        </a:solidFill>
                        <a:latin typeface="+mn-lt"/>
                        <a:ea typeface="+mn-ea"/>
                        <a:cs typeface="+mn-cs"/>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31236060"/>
                  </a:ext>
                </a:extLst>
              </a:tr>
            </a:tbl>
          </a:graphicData>
        </a:graphic>
      </p:graphicFrame>
      <p:pic>
        <p:nvPicPr>
          <p:cNvPr id="9" name="Picture 8">
            <a:extLst>
              <a:ext uri="{FF2B5EF4-FFF2-40B4-BE49-F238E27FC236}">
                <a16:creationId xmlns:a16="http://schemas.microsoft.com/office/drawing/2014/main" id="{80CC270A-F731-C0B2-C073-73C4012A38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0" y="2226469"/>
            <a:ext cx="917899" cy="1115057"/>
          </a:xfrm>
          <a:prstGeom prst="rect">
            <a:avLst/>
          </a:prstGeom>
        </p:spPr>
      </p:pic>
    </p:spTree>
    <p:extLst>
      <p:ext uri="{BB962C8B-B14F-4D97-AF65-F5344CB8AC3E}">
        <p14:creationId xmlns:p14="http://schemas.microsoft.com/office/powerpoint/2010/main" val="1797161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E03CE-491D-0525-A262-348A800222B7}"/>
              </a:ext>
            </a:extLst>
          </p:cNvPr>
          <p:cNvSpPr>
            <a:spLocks noGrp="1"/>
          </p:cNvSpPr>
          <p:nvPr>
            <p:ph type="title"/>
          </p:nvPr>
        </p:nvSpPr>
        <p:spPr/>
        <p:txBody>
          <a:bodyPr/>
          <a:lstStyle/>
          <a:p>
            <a:r>
              <a:rPr lang="en-GB" dirty="0"/>
              <a:t>Going forward</a:t>
            </a:r>
          </a:p>
        </p:txBody>
      </p:sp>
      <p:sp>
        <p:nvSpPr>
          <p:cNvPr id="3" name="Content Placeholder 2">
            <a:extLst>
              <a:ext uri="{FF2B5EF4-FFF2-40B4-BE49-F238E27FC236}">
                <a16:creationId xmlns:a16="http://schemas.microsoft.com/office/drawing/2014/main" id="{94FAAFD8-F920-36AC-284D-A6CA3E47ABAC}"/>
              </a:ext>
            </a:extLst>
          </p:cNvPr>
          <p:cNvSpPr>
            <a:spLocks noGrp="1"/>
          </p:cNvSpPr>
          <p:nvPr>
            <p:ph idx="1"/>
          </p:nvPr>
        </p:nvSpPr>
        <p:spPr/>
        <p:txBody>
          <a:bodyPr>
            <a:normAutofit fontScale="92500" lnSpcReduction="10000"/>
          </a:bodyPr>
          <a:lstStyle/>
          <a:p>
            <a:pPr marL="0" indent="0">
              <a:buNone/>
            </a:pPr>
            <a:r>
              <a:rPr lang="en-GB" dirty="0"/>
              <a:t>Continuous improvement through:</a:t>
            </a:r>
          </a:p>
          <a:p>
            <a:pPr>
              <a:buFont typeface="Wingdings" panose="05000000000000000000" pitchFamily="2" charset="2"/>
              <a:buChar char="Ø"/>
            </a:pPr>
            <a:r>
              <a:rPr lang="en-GB" dirty="0"/>
              <a:t>Evaluating progress</a:t>
            </a:r>
          </a:p>
          <a:p>
            <a:pPr>
              <a:buFont typeface="Wingdings" panose="05000000000000000000" pitchFamily="2" charset="2"/>
              <a:buChar char="Ø"/>
            </a:pPr>
            <a:r>
              <a:rPr lang="en-GB" dirty="0"/>
              <a:t>Assuring quality</a:t>
            </a:r>
          </a:p>
          <a:p>
            <a:pPr>
              <a:buFont typeface="Wingdings" panose="05000000000000000000" pitchFamily="2" charset="2"/>
              <a:buChar char="Ø"/>
            </a:pPr>
            <a:r>
              <a:rPr lang="en-GB" dirty="0"/>
              <a:t>Challenge and support</a:t>
            </a:r>
          </a:p>
          <a:p>
            <a:pPr>
              <a:buFont typeface="Wingdings" panose="05000000000000000000" pitchFamily="2" charset="2"/>
              <a:buChar char="Ø"/>
            </a:pPr>
            <a:r>
              <a:rPr lang="en-GB" dirty="0"/>
              <a:t>Understanding and responding to the national and local trends</a:t>
            </a:r>
          </a:p>
          <a:p>
            <a:pPr>
              <a:buFont typeface="Wingdings" panose="05000000000000000000" pitchFamily="2" charset="2"/>
              <a:buChar char="Ø"/>
            </a:pPr>
            <a:r>
              <a:rPr lang="en-GB" dirty="0"/>
              <a:t>Good is good but outstanding is our achievable ambition.</a:t>
            </a:r>
          </a:p>
          <a:p>
            <a:pPr>
              <a:buFont typeface="Wingdings" panose="05000000000000000000" pitchFamily="2" charset="2"/>
              <a:buChar char="Ø"/>
            </a:pPr>
            <a:endParaRPr lang="en-GB" dirty="0"/>
          </a:p>
        </p:txBody>
      </p:sp>
    </p:spTree>
    <p:extLst>
      <p:ext uri="{BB962C8B-B14F-4D97-AF65-F5344CB8AC3E}">
        <p14:creationId xmlns:p14="http://schemas.microsoft.com/office/powerpoint/2010/main" val="23825637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F9DE9-1D12-34E2-C3F3-625E4ED3CF16}"/>
              </a:ext>
            </a:extLst>
          </p:cNvPr>
          <p:cNvSpPr>
            <a:spLocks noGrp="1"/>
          </p:cNvSpPr>
          <p:nvPr>
            <p:ph type="title"/>
          </p:nvPr>
        </p:nvSpPr>
        <p:spPr/>
        <p:txBody>
          <a:bodyPr/>
          <a:lstStyle/>
          <a:p>
            <a:r>
              <a:rPr lang="en-GB">
                <a:cs typeface="Calibri Light"/>
              </a:rPr>
              <a:t>What works well</a:t>
            </a:r>
            <a:endParaRPr lang="en-GB"/>
          </a:p>
        </p:txBody>
      </p:sp>
      <p:graphicFrame>
        <p:nvGraphicFramePr>
          <p:cNvPr id="7" name="Table 7">
            <a:extLst>
              <a:ext uri="{FF2B5EF4-FFF2-40B4-BE49-F238E27FC236}">
                <a16:creationId xmlns:a16="http://schemas.microsoft.com/office/drawing/2014/main" id="{511A9316-BE19-91E6-5F88-F1B99C901C13}"/>
              </a:ext>
            </a:extLst>
          </p:cNvPr>
          <p:cNvGraphicFramePr>
            <a:graphicFrameLocks noGrp="1"/>
          </p:cNvGraphicFramePr>
          <p:nvPr>
            <p:ph idx="1"/>
            <p:extLst>
              <p:ext uri="{D42A27DB-BD31-4B8C-83A1-F6EECF244321}">
                <p14:modId xmlns:p14="http://schemas.microsoft.com/office/powerpoint/2010/main" val="105434842"/>
              </p:ext>
            </p:extLst>
          </p:nvPr>
        </p:nvGraphicFramePr>
        <p:xfrm>
          <a:off x="628650" y="2226469"/>
          <a:ext cx="7886700" cy="4596766"/>
        </p:xfrm>
        <a:graphic>
          <a:graphicData uri="http://schemas.openxmlformats.org/drawingml/2006/table">
            <a:tbl>
              <a:tblPr firstRow="1" bandRow="1">
                <a:tableStyleId>{5940675A-B579-460E-94D1-54222C63F5DA}</a:tableStyleId>
              </a:tblPr>
              <a:tblGrid>
                <a:gridCol w="924897">
                  <a:extLst>
                    <a:ext uri="{9D8B030D-6E8A-4147-A177-3AD203B41FA5}">
                      <a16:colId xmlns:a16="http://schemas.microsoft.com/office/drawing/2014/main" val="4008472985"/>
                    </a:ext>
                  </a:extLst>
                </a:gridCol>
                <a:gridCol w="6961803">
                  <a:extLst>
                    <a:ext uri="{9D8B030D-6E8A-4147-A177-3AD203B41FA5}">
                      <a16:colId xmlns:a16="http://schemas.microsoft.com/office/drawing/2014/main" val="1877370167"/>
                    </a:ext>
                  </a:extLst>
                </a:gridCol>
              </a:tblGrid>
              <a:tr h="1166813">
                <a:tc>
                  <a:txBody>
                    <a:bodyPr/>
                    <a:lstStyle/>
                    <a:p>
                      <a:endParaRPr lang="en-GB" sz="180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latinLnBrk="0" hangingPunct="1">
                        <a:buFont typeface="Wingdings" panose="05000000000000000000" pitchFamily="2" charset="2"/>
                        <a:buChar char="Ø"/>
                      </a:pPr>
                      <a:r>
                        <a:rPr lang="en-GB" sz="2400" kern="1200" dirty="0">
                          <a:solidFill>
                            <a:schemeClr val="bg1">
                              <a:lumMod val="65000"/>
                            </a:schemeClr>
                          </a:solidFill>
                          <a:latin typeface="+mn-lt"/>
                          <a:ea typeface="+mn-ea"/>
                          <a:cs typeface="+mn-cs"/>
                        </a:rPr>
                        <a:t>Those who are abstinent and drinking within recommended guidelines.</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35488095"/>
                  </a:ext>
                </a:extLst>
              </a:tr>
              <a:tr h="1440180">
                <a:tc>
                  <a:txBody>
                    <a:bodyPr/>
                    <a:lstStyle/>
                    <a:p>
                      <a:endParaRPr lang="en-GB" sz="180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a:buFont typeface="Wingdings" panose="05000000000000000000" pitchFamily="2" charset="2"/>
                        <a:buChar char="Ø"/>
                      </a:pPr>
                      <a:r>
                        <a:rPr lang="en-GB" sz="2400" kern="1200" dirty="0">
                          <a:solidFill>
                            <a:schemeClr val="tx1"/>
                          </a:solidFill>
                          <a:latin typeface="+mn-lt"/>
                          <a:ea typeface="+mn-ea"/>
                          <a:cs typeface="+mn-cs"/>
                        </a:rPr>
                        <a:t>Variable identification and brief advice for at risk drinking.</a:t>
                      </a:r>
                    </a:p>
                    <a:p>
                      <a:pPr marL="342900" indent="-342900" algn="l">
                        <a:buFont typeface="Wingdings" panose="05000000000000000000" pitchFamily="2" charset="2"/>
                        <a:buChar char="Ø"/>
                      </a:pPr>
                      <a:r>
                        <a:rPr lang="en-GB" sz="2400" kern="1200" dirty="0">
                          <a:solidFill>
                            <a:schemeClr val="tx1"/>
                          </a:solidFill>
                          <a:latin typeface="+mn-lt"/>
                          <a:ea typeface="+mn-ea"/>
                          <a:cs typeface="+mn-cs"/>
                        </a:rPr>
                        <a:t>Variation in pathways and  their effectiveness into treatment.</a:t>
                      </a:r>
                    </a:p>
                    <a:p>
                      <a:pPr marL="342900" indent="-342900" algn="l">
                        <a:buFont typeface="Wingdings" panose="05000000000000000000" pitchFamily="2" charset="2"/>
                        <a:buChar char="Ø"/>
                      </a:pPr>
                      <a:r>
                        <a:rPr lang="en-GB" sz="2400" kern="1200" dirty="0">
                          <a:solidFill>
                            <a:schemeClr val="tx1"/>
                          </a:solidFill>
                          <a:latin typeface="+mn-lt"/>
                          <a:ea typeface="+mn-ea"/>
                          <a:cs typeface="+mn-cs"/>
                        </a:rPr>
                        <a:t>Variation in integrated practice between range of services.</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2480935"/>
                  </a:ext>
                </a:extLst>
              </a:tr>
              <a:tr h="1166813">
                <a:tc>
                  <a:txBody>
                    <a:bodyPr/>
                    <a:lstStyle/>
                    <a:p>
                      <a:endParaRPr lang="en-GB" sz="180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latinLnBrk="0" hangingPunct="1">
                        <a:buFont typeface="Wingdings" panose="05000000000000000000" pitchFamily="2" charset="2"/>
                        <a:buChar char="Ø"/>
                      </a:pPr>
                      <a:endParaRPr lang="en-GB" sz="2400" kern="1200" dirty="0">
                        <a:solidFill>
                          <a:schemeClr val="tx1"/>
                        </a:solidFill>
                        <a:latin typeface="+mn-lt"/>
                        <a:ea typeface="+mn-ea"/>
                        <a:cs typeface="+mn-cs"/>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31236060"/>
                  </a:ext>
                </a:extLst>
              </a:tr>
            </a:tbl>
          </a:graphicData>
        </a:graphic>
      </p:graphicFrame>
      <p:pic>
        <p:nvPicPr>
          <p:cNvPr id="9" name="Picture 8">
            <a:extLst>
              <a:ext uri="{FF2B5EF4-FFF2-40B4-BE49-F238E27FC236}">
                <a16:creationId xmlns:a16="http://schemas.microsoft.com/office/drawing/2014/main" id="{80CC270A-F731-C0B2-C073-73C4012A38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0" y="2226469"/>
            <a:ext cx="917899" cy="1115057"/>
          </a:xfrm>
          <a:prstGeom prst="rect">
            <a:avLst/>
          </a:prstGeom>
        </p:spPr>
      </p:pic>
      <p:pic>
        <p:nvPicPr>
          <p:cNvPr id="12" name="Picture 11" descr="Shape&#10;&#10;Description automatically generated with low confidence">
            <a:extLst>
              <a:ext uri="{FF2B5EF4-FFF2-40B4-BE49-F238E27FC236}">
                <a16:creationId xmlns:a16="http://schemas.microsoft.com/office/drawing/2014/main" id="{F759E099-ACFC-E8A2-846F-3EEE5C3169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649" y="3419159"/>
            <a:ext cx="917899" cy="1115057"/>
          </a:xfrm>
          <a:prstGeom prst="rect">
            <a:avLst/>
          </a:prstGeom>
        </p:spPr>
      </p:pic>
    </p:spTree>
    <p:extLst>
      <p:ext uri="{BB962C8B-B14F-4D97-AF65-F5344CB8AC3E}">
        <p14:creationId xmlns:p14="http://schemas.microsoft.com/office/powerpoint/2010/main" val="425205363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F9DE9-1D12-34E2-C3F3-625E4ED3CF16}"/>
              </a:ext>
            </a:extLst>
          </p:cNvPr>
          <p:cNvSpPr>
            <a:spLocks noGrp="1"/>
          </p:cNvSpPr>
          <p:nvPr>
            <p:ph type="title"/>
          </p:nvPr>
        </p:nvSpPr>
        <p:spPr/>
        <p:txBody>
          <a:bodyPr/>
          <a:lstStyle/>
          <a:p>
            <a:r>
              <a:rPr lang="en-GB">
                <a:cs typeface="Calibri Light"/>
              </a:rPr>
              <a:t>What works well</a:t>
            </a:r>
            <a:endParaRPr lang="en-GB"/>
          </a:p>
        </p:txBody>
      </p:sp>
      <p:graphicFrame>
        <p:nvGraphicFramePr>
          <p:cNvPr id="7" name="Table 7">
            <a:extLst>
              <a:ext uri="{FF2B5EF4-FFF2-40B4-BE49-F238E27FC236}">
                <a16:creationId xmlns:a16="http://schemas.microsoft.com/office/drawing/2014/main" id="{511A9316-BE19-91E6-5F88-F1B99C901C13}"/>
              </a:ext>
            </a:extLst>
          </p:cNvPr>
          <p:cNvGraphicFramePr>
            <a:graphicFrameLocks noGrp="1"/>
          </p:cNvGraphicFramePr>
          <p:nvPr>
            <p:ph idx="1"/>
            <p:extLst>
              <p:ext uri="{D42A27DB-BD31-4B8C-83A1-F6EECF244321}">
                <p14:modId xmlns:p14="http://schemas.microsoft.com/office/powerpoint/2010/main" val="4244111852"/>
              </p:ext>
            </p:extLst>
          </p:nvPr>
        </p:nvGraphicFramePr>
        <p:xfrm>
          <a:off x="628649" y="1542097"/>
          <a:ext cx="7886700" cy="3773806"/>
        </p:xfrm>
        <a:graphic>
          <a:graphicData uri="http://schemas.openxmlformats.org/drawingml/2006/table">
            <a:tbl>
              <a:tblPr firstRow="1" bandRow="1">
                <a:tableStyleId>{5940675A-B579-460E-94D1-54222C63F5DA}</a:tableStyleId>
              </a:tblPr>
              <a:tblGrid>
                <a:gridCol w="924897">
                  <a:extLst>
                    <a:ext uri="{9D8B030D-6E8A-4147-A177-3AD203B41FA5}">
                      <a16:colId xmlns:a16="http://schemas.microsoft.com/office/drawing/2014/main" val="4008472985"/>
                    </a:ext>
                  </a:extLst>
                </a:gridCol>
                <a:gridCol w="6961803">
                  <a:extLst>
                    <a:ext uri="{9D8B030D-6E8A-4147-A177-3AD203B41FA5}">
                      <a16:colId xmlns:a16="http://schemas.microsoft.com/office/drawing/2014/main" val="1877370167"/>
                    </a:ext>
                  </a:extLst>
                </a:gridCol>
              </a:tblGrid>
              <a:tr h="1166813">
                <a:tc>
                  <a:txBody>
                    <a:bodyPr/>
                    <a:lstStyle/>
                    <a:p>
                      <a:endParaRPr lang="en-GB" sz="140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latinLnBrk="0" hangingPunct="1">
                        <a:buFont typeface="Wingdings" panose="05000000000000000000" pitchFamily="2" charset="2"/>
                        <a:buChar char="Ø"/>
                      </a:pPr>
                      <a:r>
                        <a:rPr lang="en-GB" sz="1800" kern="1200" dirty="0">
                          <a:solidFill>
                            <a:schemeClr val="bg1">
                              <a:lumMod val="65000"/>
                            </a:schemeClr>
                          </a:solidFill>
                          <a:latin typeface="+mn-lt"/>
                          <a:ea typeface="+mn-ea"/>
                          <a:cs typeface="+mn-cs"/>
                        </a:rPr>
                        <a:t>Those who are abstinent and drinking within recommended guidelines.</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35488095"/>
                  </a:ext>
                </a:extLst>
              </a:tr>
              <a:tr h="1440180">
                <a:tc>
                  <a:txBody>
                    <a:bodyPr/>
                    <a:lstStyle/>
                    <a:p>
                      <a:endParaRPr lang="en-GB" sz="140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a:buFont typeface="Wingdings" panose="05000000000000000000" pitchFamily="2" charset="2"/>
                        <a:buChar char="Ø"/>
                      </a:pPr>
                      <a:r>
                        <a:rPr lang="en-GB" sz="1800" kern="1200" dirty="0">
                          <a:solidFill>
                            <a:schemeClr val="bg1">
                              <a:lumMod val="65000"/>
                            </a:schemeClr>
                          </a:solidFill>
                          <a:latin typeface="+mn-lt"/>
                          <a:ea typeface="+mn-ea"/>
                          <a:cs typeface="+mn-cs"/>
                        </a:rPr>
                        <a:t>Variable identification and brief advice for at risk drinking.</a:t>
                      </a:r>
                    </a:p>
                    <a:p>
                      <a:pPr marL="342900" indent="-342900" algn="l">
                        <a:buFont typeface="Wingdings" panose="05000000000000000000" pitchFamily="2" charset="2"/>
                        <a:buChar char="Ø"/>
                      </a:pPr>
                      <a:r>
                        <a:rPr lang="en-GB" sz="1800" kern="1200" dirty="0">
                          <a:solidFill>
                            <a:schemeClr val="bg1">
                              <a:lumMod val="65000"/>
                            </a:schemeClr>
                          </a:solidFill>
                          <a:latin typeface="+mn-lt"/>
                          <a:ea typeface="+mn-ea"/>
                          <a:cs typeface="+mn-cs"/>
                        </a:rPr>
                        <a:t>Variation in pathways and  their effectiveness into treatment.</a:t>
                      </a:r>
                    </a:p>
                    <a:p>
                      <a:pPr marL="342900" indent="-342900" algn="l">
                        <a:buFont typeface="Wingdings" panose="05000000000000000000" pitchFamily="2" charset="2"/>
                        <a:buChar char="Ø"/>
                      </a:pPr>
                      <a:r>
                        <a:rPr lang="en-GB" sz="1800" kern="1200" dirty="0">
                          <a:solidFill>
                            <a:schemeClr val="bg1">
                              <a:lumMod val="65000"/>
                            </a:schemeClr>
                          </a:solidFill>
                          <a:latin typeface="+mn-lt"/>
                          <a:ea typeface="+mn-ea"/>
                          <a:cs typeface="+mn-cs"/>
                        </a:rPr>
                        <a:t>Variation in integrated practice between range of services.</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2480935"/>
                  </a:ext>
                </a:extLst>
              </a:tr>
              <a:tr h="1166813">
                <a:tc>
                  <a:txBody>
                    <a:bodyPr/>
                    <a:lstStyle/>
                    <a:p>
                      <a:endParaRPr lang="en-GB" sz="140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latinLnBrk="0" hangingPunct="1">
                        <a:buFont typeface="Wingdings" panose="05000000000000000000" pitchFamily="2" charset="2"/>
                        <a:buChar char="Ø"/>
                      </a:pPr>
                      <a:r>
                        <a:rPr lang="en-GB" sz="2000" kern="1200" dirty="0">
                          <a:solidFill>
                            <a:schemeClr val="tx1"/>
                          </a:solidFill>
                          <a:latin typeface="+mn-lt"/>
                          <a:ea typeface="+mn-ea"/>
                          <a:cs typeface="+mn-cs"/>
                        </a:rPr>
                        <a:t>Effective treatment for young people and adults with an alcohol dependency that is meeting demand.</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31236060"/>
                  </a:ext>
                </a:extLst>
              </a:tr>
            </a:tbl>
          </a:graphicData>
        </a:graphic>
      </p:graphicFrame>
      <p:pic>
        <p:nvPicPr>
          <p:cNvPr id="9" name="Picture 8">
            <a:extLst>
              <a:ext uri="{FF2B5EF4-FFF2-40B4-BE49-F238E27FC236}">
                <a16:creationId xmlns:a16="http://schemas.microsoft.com/office/drawing/2014/main" id="{80CC270A-F731-C0B2-C073-73C4012A38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48" y="1707757"/>
            <a:ext cx="917899" cy="1115057"/>
          </a:xfrm>
          <a:prstGeom prst="rect">
            <a:avLst/>
          </a:prstGeom>
        </p:spPr>
      </p:pic>
      <p:pic>
        <p:nvPicPr>
          <p:cNvPr id="10" name="Picture 9">
            <a:extLst>
              <a:ext uri="{FF2B5EF4-FFF2-40B4-BE49-F238E27FC236}">
                <a16:creationId xmlns:a16="http://schemas.microsoft.com/office/drawing/2014/main" id="{24C956D9-6050-9C51-6A0F-F572DE2B83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459" y="4269191"/>
            <a:ext cx="917899" cy="1115057"/>
          </a:xfrm>
          <a:prstGeom prst="rect">
            <a:avLst/>
          </a:prstGeom>
        </p:spPr>
      </p:pic>
      <p:pic>
        <p:nvPicPr>
          <p:cNvPr id="12" name="Picture 11" descr="Shape&#10;&#10;Description automatically generated with low confidence">
            <a:extLst>
              <a:ext uri="{FF2B5EF4-FFF2-40B4-BE49-F238E27FC236}">
                <a16:creationId xmlns:a16="http://schemas.microsoft.com/office/drawing/2014/main" id="{F759E099-ACFC-E8A2-846F-3EEE5C3169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000" y="2988474"/>
            <a:ext cx="917899" cy="1115057"/>
          </a:xfrm>
          <a:prstGeom prst="rect">
            <a:avLst/>
          </a:prstGeom>
        </p:spPr>
      </p:pic>
    </p:spTree>
    <p:extLst>
      <p:ext uri="{BB962C8B-B14F-4D97-AF65-F5344CB8AC3E}">
        <p14:creationId xmlns:p14="http://schemas.microsoft.com/office/powerpoint/2010/main" val="283308378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CE46F-9CD1-4780-7408-9105342BE715}"/>
              </a:ext>
            </a:extLst>
          </p:cNvPr>
          <p:cNvSpPr>
            <a:spLocks noGrp="1"/>
          </p:cNvSpPr>
          <p:nvPr>
            <p:ph type="title"/>
          </p:nvPr>
        </p:nvSpPr>
        <p:spPr/>
        <p:txBody>
          <a:bodyPr>
            <a:normAutofit fontScale="90000"/>
          </a:bodyPr>
          <a:lstStyle/>
          <a:p>
            <a:r>
              <a:rPr lang="en-GB" dirty="0"/>
              <a:t>Opportunities for improvement and recommendations from DPH Report</a:t>
            </a:r>
          </a:p>
        </p:txBody>
      </p:sp>
      <p:sp>
        <p:nvSpPr>
          <p:cNvPr id="3" name="Content Placeholder 2">
            <a:extLst>
              <a:ext uri="{FF2B5EF4-FFF2-40B4-BE49-F238E27FC236}">
                <a16:creationId xmlns:a16="http://schemas.microsoft.com/office/drawing/2014/main" id="{75DD2AF1-4E2D-612A-B131-EB8E042A819C}"/>
              </a:ext>
            </a:extLst>
          </p:cNvPr>
          <p:cNvSpPr>
            <a:spLocks noGrp="1"/>
          </p:cNvSpPr>
          <p:nvPr>
            <p:ph idx="1"/>
          </p:nvPr>
        </p:nvSpPr>
        <p:spPr/>
        <p:txBody>
          <a:bodyPr>
            <a:normAutofit/>
          </a:bodyPr>
          <a:lstStyle/>
          <a:p>
            <a:pPr marL="0" indent="0">
              <a:buNone/>
            </a:pPr>
            <a:endParaRPr lang="en-GB" sz="1350" dirty="0">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graphicFrame>
        <p:nvGraphicFramePr>
          <p:cNvPr id="4" name="Table 4">
            <a:extLst>
              <a:ext uri="{FF2B5EF4-FFF2-40B4-BE49-F238E27FC236}">
                <a16:creationId xmlns:a16="http://schemas.microsoft.com/office/drawing/2014/main" id="{2F170237-8C26-F9D9-A6F2-F8788E5F4473}"/>
              </a:ext>
            </a:extLst>
          </p:cNvPr>
          <p:cNvGraphicFramePr>
            <a:graphicFrameLocks noGrp="1"/>
          </p:cNvGraphicFramePr>
          <p:nvPr>
            <p:extLst>
              <p:ext uri="{D42A27DB-BD31-4B8C-83A1-F6EECF244321}">
                <p14:modId xmlns:p14="http://schemas.microsoft.com/office/powerpoint/2010/main" val="3932187584"/>
              </p:ext>
            </p:extLst>
          </p:nvPr>
        </p:nvGraphicFramePr>
        <p:xfrm>
          <a:off x="747226" y="2226469"/>
          <a:ext cx="7768124" cy="3263500"/>
        </p:xfrm>
        <a:graphic>
          <a:graphicData uri="http://schemas.openxmlformats.org/drawingml/2006/table">
            <a:tbl>
              <a:tblPr firstRow="1" bandRow="1">
                <a:tableStyleId>{5940675A-B579-460E-94D1-54222C63F5DA}</a:tableStyleId>
              </a:tblPr>
              <a:tblGrid>
                <a:gridCol w="561392">
                  <a:extLst>
                    <a:ext uri="{9D8B030D-6E8A-4147-A177-3AD203B41FA5}">
                      <a16:colId xmlns:a16="http://schemas.microsoft.com/office/drawing/2014/main" val="4053315074"/>
                    </a:ext>
                  </a:extLst>
                </a:gridCol>
                <a:gridCol w="7206732">
                  <a:extLst>
                    <a:ext uri="{9D8B030D-6E8A-4147-A177-3AD203B41FA5}">
                      <a16:colId xmlns:a16="http://schemas.microsoft.com/office/drawing/2014/main" val="633581297"/>
                    </a:ext>
                  </a:extLst>
                </a:gridCol>
              </a:tblGrid>
              <a:tr h="652700">
                <a:tc>
                  <a:txBody>
                    <a:bodyPr/>
                    <a:lstStyle/>
                    <a:p>
                      <a:endParaRPr lang="en-GB" sz="14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ea typeface="Times New Roman" panose="02020603050405020304" pitchFamily="18" charset="0"/>
                          <a:cs typeface="Times New Roman" panose="02020603050405020304" pitchFamily="18" charset="0"/>
                        </a:rPr>
                        <a:t>Celebration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of responsible drinking by offering and promoting no and low alcohol options.</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4370763"/>
                  </a:ext>
                </a:extLst>
              </a:tr>
              <a:tr h="652700">
                <a:tc>
                  <a:txBody>
                    <a:bodyPr/>
                    <a:lstStyle/>
                    <a:p>
                      <a:endParaRPr lang="en-GB" sz="14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680856"/>
                  </a:ext>
                </a:extLst>
              </a:tr>
              <a:tr h="652700">
                <a:tc>
                  <a:txBody>
                    <a:bodyPr/>
                    <a:lstStyle/>
                    <a:p>
                      <a:endParaRPr lang="en-GB" sz="14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7805287"/>
                  </a:ext>
                </a:extLst>
              </a:tr>
              <a:tr h="652700">
                <a:tc>
                  <a:txBody>
                    <a:bodyPr/>
                    <a:lstStyle/>
                    <a:p>
                      <a:endParaRPr lang="en-GB" sz="14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3106234"/>
                  </a:ext>
                </a:extLst>
              </a:tr>
              <a:tr h="652700">
                <a:tc>
                  <a:txBody>
                    <a:bodyPr/>
                    <a:lstStyle/>
                    <a:p>
                      <a:endParaRPr lang="en-GB" sz="14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330066"/>
                  </a:ext>
                </a:extLst>
              </a:tr>
            </a:tbl>
          </a:graphicData>
        </a:graphic>
      </p:graphicFrame>
      <p:sp>
        <p:nvSpPr>
          <p:cNvPr id="10" name="Rectangle 9">
            <a:extLst>
              <a:ext uri="{FF2B5EF4-FFF2-40B4-BE49-F238E27FC236}">
                <a16:creationId xmlns:a16="http://schemas.microsoft.com/office/drawing/2014/main" id="{712659F9-7B3A-AF67-F5FB-53702AB5CF0E}"/>
              </a:ext>
            </a:extLst>
          </p:cNvPr>
          <p:cNvSpPr/>
          <p:nvPr/>
        </p:nvSpPr>
        <p:spPr>
          <a:xfrm>
            <a:off x="762777" y="2261530"/>
            <a:ext cx="547396" cy="484748"/>
          </a:xfrm>
          <a:prstGeom prst="rect">
            <a:avLst/>
          </a:prstGeom>
          <a:noFill/>
        </p:spPr>
        <p:txBody>
          <a:bodyPr wrap="square" lIns="68580" tIns="34290" rIns="68580" bIns="34290">
            <a:spAutoFit/>
          </a:bodyPr>
          <a:lstStyle/>
          <a:p>
            <a:pPr algn="ctr"/>
            <a:r>
              <a:rPr lang="en-US" sz="2700" dirty="0">
                <a:ln w="0"/>
                <a:effectLst>
                  <a:outerShdw blurRad="38100" dist="19050" dir="2700000" algn="tl" rotWithShape="0">
                    <a:schemeClr val="dk1">
                      <a:alpha val="40000"/>
                    </a:schemeClr>
                  </a:outerShdw>
                </a:effectLst>
              </a:rPr>
              <a:t>1.</a:t>
            </a:r>
          </a:p>
        </p:txBody>
      </p:sp>
    </p:spTree>
    <p:extLst>
      <p:ext uri="{BB962C8B-B14F-4D97-AF65-F5344CB8AC3E}">
        <p14:creationId xmlns:p14="http://schemas.microsoft.com/office/powerpoint/2010/main" val="108420825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CE46F-9CD1-4780-7408-9105342BE715}"/>
              </a:ext>
            </a:extLst>
          </p:cNvPr>
          <p:cNvSpPr>
            <a:spLocks noGrp="1"/>
          </p:cNvSpPr>
          <p:nvPr>
            <p:ph type="title"/>
          </p:nvPr>
        </p:nvSpPr>
        <p:spPr/>
        <p:txBody>
          <a:bodyPr>
            <a:normAutofit fontScale="90000"/>
          </a:bodyPr>
          <a:lstStyle/>
          <a:p>
            <a:r>
              <a:rPr lang="en-GB" dirty="0"/>
              <a:t>Opportunities for improvement and recommendations from DPH Report</a:t>
            </a:r>
          </a:p>
        </p:txBody>
      </p:sp>
      <p:sp>
        <p:nvSpPr>
          <p:cNvPr id="3" name="Content Placeholder 2">
            <a:extLst>
              <a:ext uri="{FF2B5EF4-FFF2-40B4-BE49-F238E27FC236}">
                <a16:creationId xmlns:a16="http://schemas.microsoft.com/office/drawing/2014/main" id="{75DD2AF1-4E2D-612A-B131-EB8E042A819C}"/>
              </a:ext>
            </a:extLst>
          </p:cNvPr>
          <p:cNvSpPr>
            <a:spLocks noGrp="1"/>
          </p:cNvSpPr>
          <p:nvPr>
            <p:ph idx="1"/>
          </p:nvPr>
        </p:nvSpPr>
        <p:spPr/>
        <p:txBody>
          <a:bodyPr>
            <a:normAutofit/>
          </a:bodyPr>
          <a:lstStyle/>
          <a:p>
            <a:pPr marL="0" indent="0">
              <a:buNone/>
            </a:pPr>
            <a:endParaRPr lang="en-GB" sz="1350" dirty="0">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graphicFrame>
        <p:nvGraphicFramePr>
          <p:cNvPr id="4" name="Table 4">
            <a:extLst>
              <a:ext uri="{FF2B5EF4-FFF2-40B4-BE49-F238E27FC236}">
                <a16:creationId xmlns:a16="http://schemas.microsoft.com/office/drawing/2014/main" id="{2F170237-8C26-F9D9-A6F2-F8788E5F4473}"/>
              </a:ext>
            </a:extLst>
          </p:cNvPr>
          <p:cNvGraphicFramePr>
            <a:graphicFrameLocks noGrp="1"/>
          </p:cNvGraphicFramePr>
          <p:nvPr>
            <p:extLst>
              <p:ext uri="{D42A27DB-BD31-4B8C-83A1-F6EECF244321}">
                <p14:modId xmlns:p14="http://schemas.microsoft.com/office/powerpoint/2010/main" val="1795958715"/>
              </p:ext>
            </p:extLst>
          </p:nvPr>
        </p:nvGraphicFramePr>
        <p:xfrm>
          <a:off x="747226" y="2226469"/>
          <a:ext cx="7768124" cy="3263500"/>
        </p:xfrm>
        <a:graphic>
          <a:graphicData uri="http://schemas.openxmlformats.org/drawingml/2006/table">
            <a:tbl>
              <a:tblPr firstRow="1" bandRow="1">
                <a:tableStyleId>{5940675A-B579-460E-94D1-54222C63F5DA}</a:tableStyleId>
              </a:tblPr>
              <a:tblGrid>
                <a:gridCol w="561392">
                  <a:extLst>
                    <a:ext uri="{9D8B030D-6E8A-4147-A177-3AD203B41FA5}">
                      <a16:colId xmlns:a16="http://schemas.microsoft.com/office/drawing/2014/main" val="4053315074"/>
                    </a:ext>
                  </a:extLst>
                </a:gridCol>
                <a:gridCol w="7206732">
                  <a:extLst>
                    <a:ext uri="{9D8B030D-6E8A-4147-A177-3AD203B41FA5}">
                      <a16:colId xmlns:a16="http://schemas.microsoft.com/office/drawing/2014/main" val="633581297"/>
                    </a:ext>
                  </a:extLst>
                </a:gridCol>
              </a:tblGrid>
              <a:tr h="652700">
                <a:tc>
                  <a:txBody>
                    <a:bodyPr/>
                    <a:lstStyle/>
                    <a:p>
                      <a:endParaRPr lang="en-GB" sz="1400"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solidFill>
                            <a:schemeClr val="bg1">
                              <a:lumMod val="65000"/>
                            </a:schemeClr>
                          </a:solidFill>
                          <a:latin typeface="Arial" panose="020B0604020202020204" pitchFamily="34" charset="0"/>
                          <a:ea typeface="Times New Roman" panose="02020603050405020304" pitchFamily="18" charset="0"/>
                          <a:cs typeface="Times New Roman" panose="02020603050405020304" pitchFamily="18" charset="0"/>
                        </a:rPr>
                        <a:t>Celebration </a:t>
                      </a:r>
                      <a:r>
                        <a:rPr lang="en-GB" sz="15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rPr>
                        <a:t>of responsible drinking by offering and promoting no and low alcohol options.</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34370763"/>
                  </a:ext>
                </a:extLst>
              </a:tr>
              <a:tr h="652700">
                <a:tc>
                  <a:txBody>
                    <a:bodyPr/>
                    <a:lstStyle/>
                    <a:p>
                      <a:endParaRPr lang="en-GB" sz="1400"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Further partnership working to use recognised alcohol screening tools to identify at risk drinking.</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4680856"/>
                  </a:ext>
                </a:extLst>
              </a:tr>
              <a:tr h="652700">
                <a:tc>
                  <a:txBody>
                    <a:bodyPr/>
                    <a:lstStyle/>
                    <a:p>
                      <a:endParaRPr lang="en-GB" sz="1400"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97805287"/>
                  </a:ext>
                </a:extLst>
              </a:tr>
              <a:tr h="652700">
                <a:tc>
                  <a:txBody>
                    <a:bodyPr/>
                    <a:lstStyle/>
                    <a:p>
                      <a:endParaRPr lang="en-GB" sz="1400"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33106234"/>
                  </a:ext>
                </a:extLst>
              </a:tr>
              <a:tr h="652700">
                <a:tc>
                  <a:txBody>
                    <a:bodyPr/>
                    <a:lstStyle/>
                    <a:p>
                      <a:endParaRPr lang="en-GB" sz="1400"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2330066"/>
                  </a:ext>
                </a:extLst>
              </a:tr>
            </a:tbl>
          </a:graphicData>
        </a:graphic>
      </p:graphicFrame>
      <p:sp>
        <p:nvSpPr>
          <p:cNvPr id="7" name="Rectangle 6">
            <a:extLst>
              <a:ext uri="{FF2B5EF4-FFF2-40B4-BE49-F238E27FC236}">
                <a16:creationId xmlns:a16="http://schemas.microsoft.com/office/drawing/2014/main" id="{7E56EFC2-7076-34A8-4BB2-1B698BA33AD6}"/>
              </a:ext>
            </a:extLst>
          </p:cNvPr>
          <p:cNvSpPr/>
          <p:nvPr/>
        </p:nvSpPr>
        <p:spPr>
          <a:xfrm>
            <a:off x="762777" y="2938775"/>
            <a:ext cx="547396" cy="484748"/>
          </a:xfrm>
          <a:prstGeom prst="rect">
            <a:avLst/>
          </a:prstGeom>
          <a:noFill/>
        </p:spPr>
        <p:txBody>
          <a:bodyPr wrap="square" lIns="68580" tIns="34290" rIns="68580" bIns="34290">
            <a:spAutoFit/>
          </a:bodyPr>
          <a:lstStyle/>
          <a:p>
            <a:pPr algn="ctr"/>
            <a:r>
              <a:rPr lang="en-US" sz="2700" dirty="0">
                <a:ln w="0"/>
                <a:effectLst>
                  <a:outerShdw blurRad="38100" dist="19050" dir="2700000" algn="tl" rotWithShape="0">
                    <a:schemeClr val="dk1">
                      <a:alpha val="40000"/>
                    </a:schemeClr>
                  </a:outerShdw>
                </a:effectLst>
              </a:rPr>
              <a:t>2.</a:t>
            </a:r>
          </a:p>
        </p:txBody>
      </p:sp>
      <p:sp>
        <p:nvSpPr>
          <p:cNvPr id="10" name="Rectangle 9">
            <a:extLst>
              <a:ext uri="{FF2B5EF4-FFF2-40B4-BE49-F238E27FC236}">
                <a16:creationId xmlns:a16="http://schemas.microsoft.com/office/drawing/2014/main" id="{712659F9-7B3A-AF67-F5FB-53702AB5CF0E}"/>
              </a:ext>
            </a:extLst>
          </p:cNvPr>
          <p:cNvSpPr/>
          <p:nvPr/>
        </p:nvSpPr>
        <p:spPr>
          <a:xfrm>
            <a:off x="762777" y="2261530"/>
            <a:ext cx="547396" cy="484748"/>
          </a:xfrm>
          <a:prstGeom prst="rect">
            <a:avLst/>
          </a:prstGeom>
          <a:noFill/>
        </p:spPr>
        <p:txBody>
          <a:bodyPr wrap="square" lIns="68580" tIns="34290" rIns="68580" bIns="34290">
            <a:spAutoFit/>
          </a:bodyPr>
          <a:lstStyle/>
          <a:p>
            <a:pPr algn="ctr"/>
            <a:r>
              <a:rPr lang="en-US" sz="2700" dirty="0">
                <a:ln w="0"/>
                <a:solidFill>
                  <a:schemeClr val="bg1">
                    <a:lumMod val="65000"/>
                  </a:schemeClr>
                </a:solidFill>
                <a:effectLst>
                  <a:outerShdw blurRad="38100" dist="19050" dir="2700000" algn="tl" rotWithShape="0">
                    <a:schemeClr val="dk1">
                      <a:alpha val="40000"/>
                    </a:schemeClr>
                  </a:outerShdw>
                </a:effectLst>
              </a:rPr>
              <a:t>1.</a:t>
            </a:r>
          </a:p>
        </p:txBody>
      </p:sp>
    </p:spTree>
    <p:extLst>
      <p:ext uri="{BB962C8B-B14F-4D97-AF65-F5344CB8AC3E}">
        <p14:creationId xmlns:p14="http://schemas.microsoft.com/office/powerpoint/2010/main" val="349753796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CE46F-9CD1-4780-7408-9105342BE715}"/>
              </a:ext>
            </a:extLst>
          </p:cNvPr>
          <p:cNvSpPr>
            <a:spLocks noGrp="1"/>
          </p:cNvSpPr>
          <p:nvPr>
            <p:ph type="title"/>
          </p:nvPr>
        </p:nvSpPr>
        <p:spPr/>
        <p:txBody>
          <a:bodyPr>
            <a:normAutofit fontScale="90000"/>
          </a:bodyPr>
          <a:lstStyle/>
          <a:p>
            <a:r>
              <a:rPr lang="en-GB" dirty="0"/>
              <a:t>Opportunities for improvement and recommendations from DPH Report</a:t>
            </a:r>
          </a:p>
        </p:txBody>
      </p:sp>
      <p:sp>
        <p:nvSpPr>
          <p:cNvPr id="3" name="Content Placeholder 2">
            <a:extLst>
              <a:ext uri="{FF2B5EF4-FFF2-40B4-BE49-F238E27FC236}">
                <a16:creationId xmlns:a16="http://schemas.microsoft.com/office/drawing/2014/main" id="{75DD2AF1-4E2D-612A-B131-EB8E042A819C}"/>
              </a:ext>
            </a:extLst>
          </p:cNvPr>
          <p:cNvSpPr>
            <a:spLocks noGrp="1"/>
          </p:cNvSpPr>
          <p:nvPr>
            <p:ph idx="1"/>
          </p:nvPr>
        </p:nvSpPr>
        <p:spPr/>
        <p:txBody>
          <a:bodyPr>
            <a:normAutofit/>
          </a:bodyPr>
          <a:lstStyle/>
          <a:p>
            <a:pPr marL="0" indent="0">
              <a:buNone/>
            </a:pPr>
            <a:endParaRPr lang="en-GB" sz="1350" dirty="0">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graphicFrame>
        <p:nvGraphicFramePr>
          <p:cNvPr id="4" name="Table 4">
            <a:extLst>
              <a:ext uri="{FF2B5EF4-FFF2-40B4-BE49-F238E27FC236}">
                <a16:creationId xmlns:a16="http://schemas.microsoft.com/office/drawing/2014/main" id="{2F170237-8C26-F9D9-A6F2-F8788E5F4473}"/>
              </a:ext>
            </a:extLst>
          </p:cNvPr>
          <p:cNvGraphicFramePr>
            <a:graphicFrameLocks noGrp="1"/>
          </p:cNvGraphicFramePr>
          <p:nvPr>
            <p:extLst>
              <p:ext uri="{D42A27DB-BD31-4B8C-83A1-F6EECF244321}">
                <p14:modId xmlns:p14="http://schemas.microsoft.com/office/powerpoint/2010/main" val="2791110535"/>
              </p:ext>
            </p:extLst>
          </p:nvPr>
        </p:nvGraphicFramePr>
        <p:xfrm>
          <a:off x="747226" y="2226468"/>
          <a:ext cx="7768124" cy="3502340"/>
        </p:xfrm>
        <a:graphic>
          <a:graphicData uri="http://schemas.openxmlformats.org/drawingml/2006/table">
            <a:tbl>
              <a:tblPr firstRow="1" bandRow="1">
                <a:tableStyleId>{5940675A-B579-460E-94D1-54222C63F5DA}</a:tableStyleId>
              </a:tblPr>
              <a:tblGrid>
                <a:gridCol w="561392">
                  <a:extLst>
                    <a:ext uri="{9D8B030D-6E8A-4147-A177-3AD203B41FA5}">
                      <a16:colId xmlns:a16="http://schemas.microsoft.com/office/drawing/2014/main" val="4053315074"/>
                    </a:ext>
                  </a:extLst>
                </a:gridCol>
                <a:gridCol w="7206732">
                  <a:extLst>
                    <a:ext uri="{9D8B030D-6E8A-4147-A177-3AD203B41FA5}">
                      <a16:colId xmlns:a16="http://schemas.microsoft.com/office/drawing/2014/main" val="633581297"/>
                    </a:ext>
                  </a:extLst>
                </a:gridCol>
              </a:tblGrid>
              <a:tr h="652700">
                <a:tc>
                  <a:txBody>
                    <a:bodyPr/>
                    <a:lstStyle/>
                    <a:p>
                      <a:endParaRPr lang="en-GB" sz="1400"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solidFill>
                            <a:schemeClr val="bg1">
                              <a:lumMod val="65000"/>
                            </a:schemeClr>
                          </a:solidFill>
                          <a:latin typeface="Arial" panose="020B0604020202020204" pitchFamily="34" charset="0"/>
                          <a:ea typeface="Times New Roman" panose="02020603050405020304" pitchFamily="18" charset="0"/>
                          <a:cs typeface="Times New Roman" panose="02020603050405020304" pitchFamily="18" charset="0"/>
                        </a:rPr>
                        <a:t>Celebration </a:t>
                      </a:r>
                      <a:r>
                        <a:rPr lang="en-GB" sz="15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rPr>
                        <a:t>of responsible drinking by offering and promoting no and low alcohol options.</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34370763"/>
                  </a:ext>
                </a:extLst>
              </a:tr>
              <a:tr h="652700">
                <a:tc>
                  <a:txBody>
                    <a:bodyPr/>
                    <a:lstStyle/>
                    <a:p>
                      <a:endParaRPr lang="en-GB" sz="1400"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rPr>
                        <a:t>Further partnership working to use recognised alcohol screening tools to identify at risk drinking.</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4680856"/>
                  </a:ext>
                </a:extLst>
              </a:tr>
              <a:tr h="547763">
                <a:tc>
                  <a:txBody>
                    <a:bodyPr/>
                    <a:lstStyle/>
                    <a:p>
                      <a:endParaRPr lang="en-GB" sz="1400"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Collaborative working between statutory and voluntary bodies to identify those children, young people and families most at risk and supporting them to make changes to their drinking.</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97805287"/>
                  </a:ext>
                </a:extLst>
              </a:tr>
              <a:tr h="652700">
                <a:tc>
                  <a:txBody>
                    <a:bodyPr/>
                    <a:lstStyle/>
                    <a:p>
                      <a:endParaRPr lang="en-GB" sz="1400"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33106234"/>
                  </a:ext>
                </a:extLst>
              </a:tr>
              <a:tr h="652700">
                <a:tc>
                  <a:txBody>
                    <a:bodyPr/>
                    <a:lstStyle/>
                    <a:p>
                      <a:endParaRPr lang="en-GB" sz="1400"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2330066"/>
                  </a:ext>
                </a:extLst>
              </a:tr>
            </a:tbl>
          </a:graphicData>
        </a:graphic>
      </p:graphicFrame>
      <p:sp>
        <p:nvSpPr>
          <p:cNvPr id="7" name="Rectangle 6">
            <a:extLst>
              <a:ext uri="{FF2B5EF4-FFF2-40B4-BE49-F238E27FC236}">
                <a16:creationId xmlns:a16="http://schemas.microsoft.com/office/drawing/2014/main" id="{7E56EFC2-7076-34A8-4BB2-1B698BA33AD6}"/>
              </a:ext>
            </a:extLst>
          </p:cNvPr>
          <p:cNvSpPr/>
          <p:nvPr/>
        </p:nvSpPr>
        <p:spPr>
          <a:xfrm>
            <a:off x="762777" y="2938775"/>
            <a:ext cx="547396" cy="484748"/>
          </a:xfrm>
          <a:prstGeom prst="rect">
            <a:avLst/>
          </a:prstGeom>
          <a:noFill/>
        </p:spPr>
        <p:txBody>
          <a:bodyPr wrap="square" lIns="68580" tIns="34290" rIns="68580" bIns="34290">
            <a:spAutoFit/>
          </a:bodyPr>
          <a:lstStyle/>
          <a:p>
            <a:pPr algn="ctr"/>
            <a:r>
              <a:rPr lang="en-US" sz="2700" dirty="0">
                <a:ln w="0"/>
                <a:solidFill>
                  <a:schemeClr val="bg1">
                    <a:lumMod val="65000"/>
                  </a:schemeClr>
                </a:solidFill>
                <a:effectLst>
                  <a:outerShdw blurRad="38100" dist="19050" dir="2700000" algn="tl" rotWithShape="0">
                    <a:schemeClr val="dk1">
                      <a:alpha val="40000"/>
                    </a:schemeClr>
                  </a:outerShdw>
                </a:effectLst>
              </a:rPr>
              <a:t>2.</a:t>
            </a:r>
          </a:p>
        </p:txBody>
      </p:sp>
      <p:sp>
        <p:nvSpPr>
          <p:cNvPr id="9" name="Rectangle 8">
            <a:extLst>
              <a:ext uri="{FF2B5EF4-FFF2-40B4-BE49-F238E27FC236}">
                <a16:creationId xmlns:a16="http://schemas.microsoft.com/office/drawing/2014/main" id="{71C3E6E5-9FDE-F536-EF9A-467CC804086F}"/>
              </a:ext>
            </a:extLst>
          </p:cNvPr>
          <p:cNvSpPr/>
          <p:nvPr/>
        </p:nvSpPr>
        <p:spPr>
          <a:xfrm>
            <a:off x="762777" y="3615847"/>
            <a:ext cx="547396" cy="484748"/>
          </a:xfrm>
          <a:prstGeom prst="rect">
            <a:avLst/>
          </a:prstGeom>
          <a:noFill/>
        </p:spPr>
        <p:txBody>
          <a:bodyPr wrap="square" lIns="68580" tIns="34290" rIns="68580" bIns="34290">
            <a:spAutoFit/>
          </a:bodyPr>
          <a:lstStyle/>
          <a:p>
            <a:pPr algn="ctr"/>
            <a:r>
              <a:rPr lang="en-US" sz="2700" dirty="0">
                <a:ln w="0"/>
                <a:effectLst>
                  <a:outerShdw blurRad="38100" dist="19050" dir="2700000" algn="tl" rotWithShape="0">
                    <a:schemeClr val="dk1">
                      <a:alpha val="40000"/>
                    </a:schemeClr>
                  </a:outerShdw>
                </a:effectLst>
              </a:rPr>
              <a:t>3.</a:t>
            </a:r>
          </a:p>
        </p:txBody>
      </p:sp>
      <p:sp>
        <p:nvSpPr>
          <p:cNvPr id="10" name="Rectangle 9">
            <a:extLst>
              <a:ext uri="{FF2B5EF4-FFF2-40B4-BE49-F238E27FC236}">
                <a16:creationId xmlns:a16="http://schemas.microsoft.com/office/drawing/2014/main" id="{712659F9-7B3A-AF67-F5FB-53702AB5CF0E}"/>
              </a:ext>
            </a:extLst>
          </p:cNvPr>
          <p:cNvSpPr/>
          <p:nvPr/>
        </p:nvSpPr>
        <p:spPr>
          <a:xfrm>
            <a:off x="762777" y="2261530"/>
            <a:ext cx="547396" cy="484748"/>
          </a:xfrm>
          <a:prstGeom prst="rect">
            <a:avLst/>
          </a:prstGeom>
          <a:noFill/>
        </p:spPr>
        <p:txBody>
          <a:bodyPr wrap="square" lIns="68580" tIns="34290" rIns="68580" bIns="34290">
            <a:spAutoFit/>
          </a:bodyPr>
          <a:lstStyle/>
          <a:p>
            <a:pPr algn="ctr"/>
            <a:r>
              <a:rPr lang="en-US" sz="2700" dirty="0">
                <a:ln w="0"/>
                <a:solidFill>
                  <a:schemeClr val="bg1">
                    <a:lumMod val="65000"/>
                  </a:schemeClr>
                </a:solidFill>
                <a:effectLst>
                  <a:outerShdw blurRad="38100" dist="19050" dir="2700000" algn="tl" rotWithShape="0">
                    <a:schemeClr val="dk1">
                      <a:alpha val="40000"/>
                    </a:schemeClr>
                  </a:outerShdw>
                </a:effectLst>
              </a:rPr>
              <a:t>1.</a:t>
            </a:r>
          </a:p>
        </p:txBody>
      </p:sp>
    </p:spTree>
    <p:extLst>
      <p:ext uri="{BB962C8B-B14F-4D97-AF65-F5344CB8AC3E}">
        <p14:creationId xmlns:p14="http://schemas.microsoft.com/office/powerpoint/2010/main" val="144394681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CE46F-9CD1-4780-7408-9105342BE715}"/>
              </a:ext>
            </a:extLst>
          </p:cNvPr>
          <p:cNvSpPr>
            <a:spLocks noGrp="1"/>
          </p:cNvSpPr>
          <p:nvPr>
            <p:ph type="title"/>
          </p:nvPr>
        </p:nvSpPr>
        <p:spPr/>
        <p:txBody>
          <a:bodyPr>
            <a:normAutofit fontScale="90000"/>
          </a:bodyPr>
          <a:lstStyle/>
          <a:p>
            <a:r>
              <a:rPr lang="en-GB" dirty="0"/>
              <a:t>Opportunities for improvement and recommendations from DPH Report</a:t>
            </a:r>
          </a:p>
        </p:txBody>
      </p:sp>
      <p:sp>
        <p:nvSpPr>
          <p:cNvPr id="3" name="Content Placeholder 2">
            <a:extLst>
              <a:ext uri="{FF2B5EF4-FFF2-40B4-BE49-F238E27FC236}">
                <a16:creationId xmlns:a16="http://schemas.microsoft.com/office/drawing/2014/main" id="{75DD2AF1-4E2D-612A-B131-EB8E042A819C}"/>
              </a:ext>
            </a:extLst>
          </p:cNvPr>
          <p:cNvSpPr>
            <a:spLocks noGrp="1"/>
          </p:cNvSpPr>
          <p:nvPr>
            <p:ph idx="1"/>
          </p:nvPr>
        </p:nvSpPr>
        <p:spPr/>
        <p:txBody>
          <a:bodyPr>
            <a:normAutofit/>
          </a:bodyPr>
          <a:lstStyle/>
          <a:p>
            <a:pPr marL="0" indent="0">
              <a:buNone/>
            </a:pPr>
            <a:endParaRPr lang="en-GB" sz="1350" dirty="0">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graphicFrame>
        <p:nvGraphicFramePr>
          <p:cNvPr id="4" name="Table 4">
            <a:extLst>
              <a:ext uri="{FF2B5EF4-FFF2-40B4-BE49-F238E27FC236}">
                <a16:creationId xmlns:a16="http://schemas.microsoft.com/office/drawing/2014/main" id="{2F170237-8C26-F9D9-A6F2-F8788E5F4473}"/>
              </a:ext>
            </a:extLst>
          </p:cNvPr>
          <p:cNvGraphicFramePr>
            <a:graphicFrameLocks noGrp="1"/>
          </p:cNvGraphicFramePr>
          <p:nvPr>
            <p:extLst>
              <p:ext uri="{D42A27DB-BD31-4B8C-83A1-F6EECF244321}">
                <p14:modId xmlns:p14="http://schemas.microsoft.com/office/powerpoint/2010/main" val="3299251902"/>
              </p:ext>
            </p:extLst>
          </p:nvPr>
        </p:nvGraphicFramePr>
        <p:xfrm>
          <a:off x="747226" y="2226468"/>
          <a:ext cx="7768124" cy="3604020"/>
        </p:xfrm>
        <a:graphic>
          <a:graphicData uri="http://schemas.openxmlformats.org/drawingml/2006/table">
            <a:tbl>
              <a:tblPr firstRow="1" bandRow="1">
                <a:tableStyleId>{5940675A-B579-460E-94D1-54222C63F5DA}</a:tableStyleId>
              </a:tblPr>
              <a:tblGrid>
                <a:gridCol w="561392">
                  <a:extLst>
                    <a:ext uri="{9D8B030D-6E8A-4147-A177-3AD203B41FA5}">
                      <a16:colId xmlns:a16="http://schemas.microsoft.com/office/drawing/2014/main" val="4053315074"/>
                    </a:ext>
                  </a:extLst>
                </a:gridCol>
                <a:gridCol w="7206732">
                  <a:extLst>
                    <a:ext uri="{9D8B030D-6E8A-4147-A177-3AD203B41FA5}">
                      <a16:colId xmlns:a16="http://schemas.microsoft.com/office/drawing/2014/main" val="633581297"/>
                    </a:ext>
                  </a:extLst>
                </a:gridCol>
              </a:tblGrid>
              <a:tr h="652700">
                <a:tc>
                  <a:txBody>
                    <a:bodyPr/>
                    <a:lstStyle/>
                    <a:p>
                      <a:endParaRPr lang="en-GB" sz="1400"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solidFill>
                            <a:schemeClr val="bg1">
                              <a:lumMod val="65000"/>
                            </a:schemeClr>
                          </a:solidFill>
                          <a:latin typeface="Arial" panose="020B0604020202020204" pitchFamily="34" charset="0"/>
                          <a:ea typeface="Times New Roman" panose="02020603050405020304" pitchFamily="18" charset="0"/>
                          <a:cs typeface="Times New Roman" panose="02020603050405020304" pitchFamily="18" charset="0"/>
                        </a:rPr>
                        <a:t>Celebration </a:t>
                      </a:r>
                      <a:r>
                        <a:rPr lang="en-GB" sz="15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rPr>
                        <a:t>of responsible drinking by offering and promoting no and low alcohol options.</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34370763"/>
                  </a:ext>
                </a:extLst>
              </a:tr>
              <a:tr h="652700">
                <a:tc>
                  <a:txBody>
                    <a:bodyPr/>
                    <a:lstStyle/>
                    <a:p>
                      <a:endParaRPr lang="en-GB" sz="1400"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rPr>
                        <a:t>Further partnership working to use recognised alcohol screening tools to identify at risk drinking.</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4680856"/>
                  </a:ext>
                </a:extLst>
              </a:tr>
              <a:tr h="754380">
                <a:tc>
                  <a:txBody>
                    <a:bodyPr/>
                    <a:lstStyle/>
                    <a:p>
                      <a:endParaRPr lang="en-GB" sz="1400"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rPr>
                        <a:t>Collaborative working between statutory and voluntary bodies to identify those children, young people and families most at risk and supporting them to make changes to their drinking.</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97805287"/>
                  </a:ext>
                </a:extLst>
              </a:tr>
              <a:tr h="652700">
                <a:tc>
                  <a:txBody>
                    <a:bodyPr/>
                    <a:lstStyle/>
                    <a:p>
                      <a:endParaRPr lang="en-GB" sz="1400"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Encouraging the use of bar measures such as shot or wine measures in the home and alcohol tracker apps to help people monitor their intake accurately.</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33106234"/>
                  </a:ext>
                </a:extLst>
              </a:tr>
              <a:tr h="652700">
                <a:tc>
                  <a:txBody>
                    <a:bodyPr/>
                    <a:lstStyle/>
                    <a:p>
                      <a:endParaRPr lang="en-GB" sz="1400"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2330066"/>
                  </a:ext>
                </a:extLst>
              </a:tr>
            </a:tbl>
          </a:graphicData>
        </a:graphic>
      </p:graphicFrame>
      <p:sp>
        <p:nvSpPr>
          <p:cNvPr id="7" name="Rectangle 6">
            <a:extLst>
              <a:ext uri="{FF2B5EF4-FFF2-40B4-BE49-F238E27FC236}">
                <a16:creationId xmlns:a16="http://schemas.microsoft.com/office/drawing/2014/main" id="{7E56EFC2-7076-34A8-4BB2-1B698BA33AD6}"/>
              </a:ext>
            </a:extLst>
          </p:cNvPr>
          <p:cNvSpPr/>
          <p:nvPr/>
        </p:nvSpPr>
        <p:spPr>
          <a:xfrm>
            <a:off x="762777" y="2938775"/>
            <a:ext cx="547396" cy="484748"/>
          </a:xfrm>
          <a:prstGeom prst="rect">
            <a:avLst/>
          </a:prstGeom>
          <a:noFill/>
        </p:spPr>
        <p:txBody>
          <a:bodyPr wrap="square" lIns="68580" tIns="34290" rIns="68580" bIns="34290">
            <a:spAutoFit/>
          </a:bodyPr>
          <a:lstStyle/>
          <a:p>
            <a:pPr algn="ctr"/>
            <a:r>
              <a:rPr lang="en-US" sz="2700" dirty="0">
                <a:ln w="0"/>
                <a:solidFill>
                  <a:schemeClr val="bg1">
                    <a:lumMod val="65000"/>
                  </a:schemeClr>
                </a:solidFill>
                <a:effectLst>
                  <a:outerShdw blurRad="38100" dist="19050" dir="2700000" algn="tl" rotWithShape="0">
                    <a:schemeClr val="dk1">
                      <a:alpha val="40000"/>
                    </a:schemeClr>
                  </a:outerShdw>
                </a:effectLst>
              </a:rPr>
              <a:t>2.</a:t>
            </a:r>
          </a:p>
        </p:txBody>
      </p:sp>
      <p:sp>
        <p:nvSpPr>
          <p:cNvPr id="8" name="Rectangle 7">
            <a:extLst>
              <a:ext uri="{FF2B5EF4-FFF2-40B4-BE49-F238E27FC236}">
                <a16:creationId xmlns:a16="http://schemas.microsoft.com/office/drawing/2014/main" id="{E30A788A-DCF5-6F30-63BC-C41C40E6A448}"/>
              </a:ext>
            </a:extLst>
          </p:cNvPr>
          <p:cNvSpPr/>
          <p:nvPr/>
        </p:nvSpPr>
        <p:spPr>
          <a:xfrm>
            <a:off x="762777" y="4292918"/>
            <a:ext cx="547396" cy="484748"/>
          </a:xfrm>
          <a:prstGeom prst="rect">
            <a:avLst/>
          </a:prstGeom>
          <a:noFill/>
        </p:spPr>
        <p:txBody>
          <a:bodyPr wrap="square" lIns="68580" tIns="34290" rIns="68580" bIns="34290">
            <a:spAutoFit/>
          </a:bodyPr>
          <a:lstStyle/>
          <a:p>
            <a:pPr algn="ctr"/>
            <a:r>
              <a:rPr lang="en-US" sz="2700" dirty="0">
                <a:ln w="0"/>
                <a:effectLst>
                  <a:outerShdw blurRad="38100" dist="19050" dir="2700000" algn="tl" rotWithShape="0">
                    <a:schemeClr val="dk1">
                      <a:alpha val="40000"/>
                    </a:schemeClr>
                  </a:outerShdw>
                </a:effectLst>
              </a:rPr>
              <a:t>4.</a:t>
            </a:r>
          </a:p>
        </p:txBody>
      </p:sp>
      <p:sp>
        <p:nvSpPr>
          <p:cNvPr id="9" name="Rectangle 8">
            <a:extLst>
              <a:ext uri="{FF2B5EF4-FFF2-40B4-BE49-F238E27FC236}">
                <a16:creationId xmlns:a16="http://schemas.microsoft.com/office/drawing/2014/main" id="{71C3E6E5-9FDE-F536-EF9A-467CC804086F}"/>
              </a:ext>
            </a:extLst>
          </p:cNvPr>
          <p:cNvSpPr/>
          <p:nvPr/>
        </p:nvSpPr>
        <p:spPr>
          <a:xfrm>
            <a:off x="762777" y="3615847"/>
            <a:ext cx="547396" cy="484748"/>
          </a:xfrm>
          <a:prstGeom prst="rect">
            <a:avLst/>
          </a:prstGeom>
          <a:noFill/>
        </p:spPr>
        <p:txBody>
          <a:bodyPr wrap="square" lIns="68580" tIns="34290" rIns="68580" bIns="34290">
            <a:spAutoFit/>
          </a:bodyPr>
          <a:lstStyle/>
          <a:p>
            <a:pPr algn="ctr"/>
            <a:r>
              <a:rPr lang="en-US" sz="2700" dirty="0">
                <a:ln w="0"/>
                <a:solidFill>
                  <a:schemeClr val="bg1">
                    <a:lumMod val="65000"/>
                  </a:schemeClr>
                </a:solidFill>
                <a:effectLst>
                  <a:outerShdw blurRad="38100" dist="19050" dir="2700000" algn="tl" rotWithShape="0">
                    <a:schemeClr val="dk1">
                      <a:alpha val="40000"/>
                    </a:schemeClr>
                  </a:outerShdw>
                </a:effectLst>
              </a:rPr>
              <a:t>3.</a:t>
            </a:r>
          </a:p>
        </p:txBody>
      </p:sp>
      <p:sp>
        <p:nvSpPr>
          <p:cNvPr id="10" name="Rectangle 9">
            <a:extLst>
              <a:ext uri="{FF2B5EF4-FFF2-40B4-BE49-F238E27FC236}">
                <a16:creationId xmlns:a16="http://schemas.microsoft.com/office/drawing/2014/main" id="{712659F9-7B3A-AF67-F5FB-53702AB5CF0E}"/>
              </a:ext>
            </a:extLst>
          </p:cNvPr>
          <p:cNvSpPr/>
          <p:nvPr/>
        </p:nvSpPr>
        <p:spPr>
          <a:xfrm>
            <a:off x="762777" y="2261530"/>
            <a:ext cx="547396" cy="484748"/>
          </a:xfrm>
          <a:prstGeom prst="rect">
            <a:avLst/>
          </a:prstGeom>
          <a:noFill/>
        </p:spPr>
        <p:txBody>
          <a:bodyPr wrap="square" lIns="68580" tIns="34290" rIns="68580" bIns="34290">
            <a:spAutoFit/>
          </a:bodyPr>
          <a:lstStyle/>
          <a:p>
            <a:pPr algn="ctr"/>
            <a:r>
              <a:rPr lang="en-US" sz="2700" dirty="0">
                <a:ln w="0"/>
                <a:solidFill>
                  <a:schemeClr val="bg1">
                    <a:lumMod val="65000"/>
                  </a:schemeClr>
                </a:solidFill>
                <a:effectLst>
                  <a:outerShdw blurRad="38100" dist="19050" dir="2700000" algn="tl" rotWithShape="0">
                    <a:schemeClr val="dk1">
                      <a:alpha val="40000"/>
                    </a:schemeClr>
                  </a:outerShdw>
                </a:effectLst>
              </a:rPr>
              <a:t>1.</a:t>
            </a:r>
          </a:p>
        </p:txBody>
      </p:sp>
    </p:spTree>
    <p:extLst>
      <p:ext uri="{BB962C8B-B14F-4D97-AF65-F5344CB8AC3E}">
        <p14:creationId xmlns:p14="http://schemas.microsoft.com/office/powerpoint/2010/main" val="48735824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CE46F-9CD1-4780-7408-9105342BE715}"/>
              </a:ext>
            </a:extLst>
          </p:cNvPr>
          <p:cNvSpPr>
            <a:spLocks noGrp="1"/>
          </p:cNvSpPr>
          <p:nvPr>
            <p:ph type="title"/>
          </p:nvPr>
        </p:nvSpPr>
        <p:spPr/>
        <p:txBody>
          <a:bodyPr>
            <a:normAutofit fontScale="90000"/>
          </a:bodyPr>
          <a:lstStyle/>
          <a:p>
            <a:r>
              <a:rPr lang="en-GB" dirty="0"/>
              <a:t>Opportunities for improvement and recommendations from DPH Report</a:t>
            </a:r>
          </a:p>
        </p:txBody>
      </p:sp>
      <p:sp>
        <p:nvSpPr>
          <p:cNvPr id="3" name="Content Placeholder 2">
            <a:extLst>
              <a:ext uri="{FF2B5EF4-FFF2-40B4-BE49-F238E27FC236}">
                <a16:creationId xmlns:a16="http://schemas.microsoft.com/office/drawing/2014/main" id="{75DD2AF1-4E2D-612A-B131-EB8E042A819C}"/>
              </a:ext>
            </a:extLst>
          </p:cNvPr>
          <p:cNvSpPr>
            <a:spLocks noGrp="1"/>
          </p:cNvSpPr>
          <p:nvPr>
            <p:ph idx="1"/>
          </p:nvPr>
        </p:nvSpPr>
        <p:spPr/>
        <p:txBody>
          <a:bodyPr>
            <a:normAutofit/>
          </a:bodyPr>
          <a:lstStyle/>
          <a:p>
            <a:pPr marL="0" indent="0">
              <a:buNone/>
            </a:pPr>
            <a:endParaRPr lang="en-GB" sz="1350" dirty="0">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graphicFrame>
        <p:nvGraphicFramePr>
          <p:cNvPr id="4" name="Table 4">
            <a:extLst>
              <a:ext uri="{FF2B5EF4-FFF2-40B4-BE49-F238E27FC236}">
                <a16:creationId xmlns:a16="http://schemas.microsoft.com/office/drawing/2014/main" id="{2F170237-8C26-F9D9-A6F2-F8788E5F4473}"/>
              </a:ext>
            </a:extLst>
          </p:cNvPr>
          <p:cNvGraphicFramePr>
            <a:graphicFrameLocks noGrp="1"/>
          </p:cNvGraphicFramePr>
          <p:nvPr>
            <p:extLst>
              <p:ext uri="{D42A27DB-BD31-4B8C-83A1-F6EECF244321}">
                <p14:modId xmlns:p14="http://schemas.microsoft.com/office/powerpoint/2010/main" val="2585964374"/>
              </p:ext>
            </p:extLst>
          </p:nvPr>
        </p:nvGraphicFramePr>
        <p:xfrm>
          <a:off x="747226" y="2226468"/>
          <a:ext cx="7768124" cy="3365180"/>
        </p:xfrm>
        <a:graphic>
          <a:graphicData uri="http://schemas.openxmlformats.org/drawingml/2006/table">
            <a:tbl>
              <a:tblPr firstRow="1" bandRow="1">
                <a:tableStyleId>{5940675A-B579-460E-94D1-54222C63F5DA}</a:tableStyleId>
              </a:tblPr>
              <a:tblGrid>
                <a:gridCol w="561392">
                  <a:extLst>
                    <a:ext uri="{9D8B030D-6E8A-4147-A177-3AD203B41FA5}">
                      <a16:colId xmlns:a16="http://schemas.microsoft.com/office/drawing/2014/main" val="4053315074"/>
                    </a:ext>
                  </a:extLst>
                </a:gridCol>
                <a:gridCol w="7206732">
                  <a:extLst>
                    <a:ext uri="{9D8B030D-6E8A-4147-A177-3AD203B41FA5}">
                      <a16:colId xmlns:a16="http://schemas.microsoft.com/office/drawing/2014/main" val="633581297"/>
                    </a:ext>
                  </a:extLst>
                </a:gridCol>
              </a:tblGrid>
              <a:tr h="652700">
                <a:tc>
                  <a:txBody>
                    <a:bodyPr/>
                    <a:lstStyle/>
                    <a:p>
                      <a:endParaRPr lang="en-GB" sz="1400"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solidFill>
                            <a:schemeClr val="bg1">
                              <a:lumMod val="65000"/>
                            </a:schemeClr>
                          </a:solidFill>
                          <a:latin typeface="Arial" panose="020B0604020202020204" pitchFamily="34" charset="0"/>
                          <a:ea typeface="Times New Roman" panose="02020603050405020304" pitchFamily="18" charset="0"/>
                          <a:cs typeface="Times New Roman" panose="02020603050405020304" pitchFamily="18" charset="0"/>
                        </a:rPr>
                        <a:t>Celebration </a:t>
                      </a:r>
                      <a:r>
                        <a:rPr lang="en-GB" sz="15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rPr>
                        <a:t>of responsible drinking by offering and promoting no and low alcohol options.</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34370763"/>
                  </a:ext>
                </a:extLst>
              </a:tr>
              <a:tr h="652700">
                <a:tc>
                  <a:txBody>
                    <a:bodyPr/>
                    <a:lstStyle/>
                    <a:p>
                      <a:endParaRPr lang="en-GB" sz="1400"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rPr>
                        <a:t>Further partnership working to use recognised alcohol screening tools to identify at risk drinking.</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4680856"/>
                  </a:ext>
                </a:extLst>
              </a:tr>
              <a:tr h="754380">
                <a:tc>
                  <a:txBody>
                    <a:bodyPr/>
                    <a:lstStyle/>
                    <a:p>
                      <a:endParaRPr lang="en-GB" sz="1400"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rPr>
                        <a:t>Collaborative working between statutory and voluntary bodies to identify those children, young people and families most at risk and supporting them to make changes to their drinking.</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97805287"/>
                  </a:ext>
                </a:extLst>
              </a:tr>
              <a:tr h="652700">
                <a:tc>
                  <a:txBody>
                    <a:bodyPr/>
                    <a:lstStyle/>
                    <a:p>
                      <a:endParaRPr lang="en-GB" sz="1400"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rPr>
                        <a:t>Encouraging the use of bar measures such as shot or wine measures in the home and alcohol tracker apps to help people monitor their intake accurately.</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33106234"/>
                  </a:ext>
                </a:extLst>
              </a:tr>
              <a:tr h="652700">
                <a:tc>
                  <a:txBody>
                    <a:bodyPr/>
                    <a:lstStyle/>
                    <a:p>
                      <a:endParaRPr lang="en-GB" sz="1400"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Promoting support offers for those with an alcohol dependency and their family members that are available in Torbay.</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2330066"/>
                  </a:ext>
                </a:extLst>
              </a:tr>
            </a:tbl>
          </a:graphicData>
        </a:graphic>
      </p:graphicFrame>
      <p:sp>
        <p:nvSpPr>
          <p:cNvPr id="6" name="Rectangle 5">
            <a:extLst>
              <a:ext uri="{FF2B5EF4-FFF2-40B4-BE49-F238E27FC236}">
                <a16:creationId xmlns:a16="http://schemas.microsoft.com/office/drawing/2014/main" id="{E67CB634-A45D-7D23-1F40-F5C19C41BCD1}"/>
              </a:ext>
            </a:extLst>
          </p:cNvPr>
          <p:cNvSpPr/>
          <p:nvPr/>
        </p:nvSpPr>
        <p:spPr>
          <a:xfrm>
            <a:off x="762777" y="4969990"/>
            <a:ext cx="547396" cy="484748"/>
          </a:xfrm>
          <a:prstGeom prst="rect">
            <a:avLst/>
          </a:prstGeom>
          <a:noFill/>
        </p:spPr>
        <p:txBody>
          <a:bodyPr wrap="square" lIns="68580" tIns="34290" rIns="68580" bIns="34290">
            <a:spAutoFit/>
          </a:bodyPr>
          <a:lstStyle/>
          <a:p>
            <a:pPr algn="ctr"/>
            <a:r>
              <a:rPr lang="en-US" sz="2700" dirty="0">
                <a:ln w="0"/>
                <a:effectLst>
                  <a:outerShdw blurRad="38100" dist="19050" dir="2700000" algn="tl" rotWithShape="0">
                    <a:schemeClr val="dk1">
                      <a:alpha val="40000"/>
                    </a:schemeClr>
                  </a:outerShdw>
                </a:effectLst>
              </a:rPr>
              <a:t>5.</a:t>
            </a:r>
          </a:p>
        </p:txBody>
      </p:sp>
      <p:sp>
        <p:nvSpPr>
          <p:cNvPr id="7" name="Rectangle 6">
            <a:extLst>
              <a:ext uri="{FF2B5EF4-FFF2-40B4-BE49-F238E27FC236}">
                <a16:creationId xmlns:a16="http://schemas.microsoft.com/office/drawing/2014/main" id="{7E56EFC2-7076-34A8-4BB2-1B698BA33AD6}"/>
              </a:ext>
            </a:extLst>
          </p:cNvPr>
          <p:cNvSpPr/>
          <p:nvPr/>
        </p:nvSpPr>
        <p:spPr>
          <a:xfrm>
            <a:off x="762777" y="2938775"/>
            <a:ext cx="547396" cy="484748"/>
          </a:xfrm>
          <a:prstGeom prst="rect">
            <a:avLst/>
          </a:prstGeom>
          <a:noFill/>
        </p:spPr>
        <p:txBody>
          <a:bodyPr wrap="square" lIns="68580" tIns="34290" rIns="68580" bIns="34290">
            <a:spAutoFit/>
          </a:bodyPr>
          <a:lstStyle/>
          <a:p>
            <a:pPr algn="ctr"/>
            <a:r>
              <a:rPr lang="en-US" sz="2700" dirty="0">
                <a:ln w="0"/>
                <a:solidFill>
                  <a:schemeClr val="bg1">
                    <a:lumMod val="65000"/>
                  </a:schemeClr>
                </a:solidFill>
                <a:effectLst>
                  <a:outerShdw blurRad="38100" dist="19050" dir="2700000" algn="tl" rotWithShape="0">
                    <a:schemeClr val="dk1">
                      <a:alpha val="40000"/>
                    </a:schemeClr>
                  </a:outerShdw>
                </a:effectLst>
              </a:rPr>
              <a:t>2.</a:t>
            </a:r>
          </a:p>
        </p:txBody>
      </p:sp>
      <p:sp>
        <p:nvSpPr>
          <p:cNvPr id="8" name="Rectangle 7">
            <a:extLst>
              <a:ext uri="{FF2B5EF4-FFF2-40B4-BE49-F238E27FC236}">
                <a16:creationId xmlns:a16="http://schemas.microsoft.com/office/drawing/2014/main" id="{E30A788A-DCF5-6F30-63BC-C41C40E6A448}"/>
              </a:ext>
            </a:extLst>
          </p:cNvPr>
          <p:cNvSpPr/>
          <p:nvPr/>
        </p:nvSpPr>
        <p:spPr>
          <a:xfrm>
            <a:off x="762777" y="4292918"/>
            <a:ext cx="547396" cy="484748"/>
          </a:xfrm>
          <a:prstGeom prst="rect">
            <a:avLst/>
          </a:prstGeom>
          <a:noFill/>
        </p:spPr>
        <p:txBody>
          <a:bodyPr wrap="square" lIns="68580" tIns="34290" rIns="68580" bIns="34290">
            <a:spAutoFit/>
          </a:bodyPr>
          <a:lstStyle/>
          <a:p>
            <a:pPr algn="ctr"/>
            <a:r>
              <a:rPr lang="en-US" sz="2700" dirty="0">
                <a:ln w="0"/>
                <a:solidFill>
                  <a:schemeClr val="bg1">
                    <a:lumMod val="65000"/>
                  </a:schemeClr>
                </a:solidFill>
                <a:effectLst>
                  <a:outerShdw blurRad="38100" dist="19050" dir="2700000" algn="tl" rotWithShape="0">
                    <a:schemeClr val="dk1">
                      <a:alpha val="40000"/>
                    </a:schemeClr>
                  </a:outerShdw>
                </a:effectLst>
              </a:rPr>
              <a:t>4.</a:t>
            </a:r>
          </a:p>
        </p:txBody>
      </p:sp>
      <p:sp>
        <p:nvSpPr>
          <p:cNvPr id="9" name="Rectangle 8">
            <a:extLst>
              <a:ext uri="{FF2B5EF4-FFF2-40B4-BE49-F238E27FC236}">
                <a16:creationId xmlns:a16="http://schemas.microsoft.com/office/drawing/2014/main" id="{71C3E6E5-9FDE-F536-EF9A-467CC804086F}"/>
              </a:ext>
            </a:extLst>
          </p:cNvPr>
          <p:cNvSpPr/>
          <p:nvPr/>
        </p:nvSpPr>
        <p:spPr>
          <a:xfrm>
            <a:off x="762777" y="3615847"/>
            <a:ext cx="547396" cy="484748"/>
          </a:xfrm>
          <a:prstGeom prst="rect">
            <a:avLst/>
          </a:prstGeom>
          <a:noFill/>
        </p:spPr>
        <p:txBody>
          <a:bodyPr wrap="square" lIns="68580" tIns="34290" rIns="68580" bIns="34290">
            <a:spAutoFit/>
          </a:bodyPr>
          <a:lstStyle/>
          <a:p>
            <a:pPr algn="ctr"/>
            <a:r>
              <a:rPr lang="en-US" sz="2700" dirty="0">
                <a:ln w="0"/>
                <a:solidFill>
                  <a:schemeClr val="bg1">
                    <a:lumMod val="65000"/>
                  </a:schemeClr>
                </a:solidFill>
                <a:effectLst>
                  <a:outerShdw blurRad="38100" dist="19050" dir="2700000" algn="tl" rotWithShape="0">
                    <a:schemeClr val="dk1">
                      <a:alpha val="40000"/>
                    </a:schemeClr>
                  </a:outerShdw>
                </a:effectLst>
              </a:rPr>
              <a:t>3.</a:t>
            </a:r>
          </a:p>
        </p:txBody>
      </p:sp>
      <p:sp>
        <p:nvSpPr>
          <p:cNvPr id="10" name="Rectangle 9">
            <a:extLst>
              <a:ext uri="{FF2B5EF4-FFF2-40B4-BE49-F238E27FC236}">
                <a16:creationId xmlns:a16="http://schemas.microsoft.com/office/drawing/2014/main" id="{712659F9-7B3A-AF67-F5FB-53702AB5CF0E}"/>
              </a:ext>
            </a:extLst>
          </p:cNvPr>
          <p:cNvSpPr/>
          <p:nvPr/>
        </p:nvSpPr>
        <p:spPr>
          <a:xfrm>
            <a:off x="762777" y="2261530"/>
            <a:ext cx="547396" cy="484748"/>
          </a:xfrm>
          <a:prstGeom prst="rect">
            <a:avLst/>
          </a:prstGeom>
          <a:noFill/>
        </p:spPr>
        <p:txBody>
          <a:bodyPr wrap="square" lIns="68580" tIns="34290" rIns="68580" bIns="34290">
            <a:spAutoFit/>
          </a:bodyPr>
          <a:lstStyle/>
          <a:p>
            <a:pPr algn="ctr"/>
            <a:r>
              <a:rPr lang="en-US" sz="2700" dirty="0">
                <a:ln w="0"/>
                <a:solidFill>
                  <a:schemeClr val="bg1">
                    <a:lumMod val="65000"/>
                  </a:schemeClr>
                </a:solidFill>
                <a:effectLst>
                  <a:outerShdw blurRad="38100" dist="19050" dir="2700000" algn="tl" rotWithShape="0">
                    <a:schemeClr val="dk1">
                      <a:alpha val="40000"/>
                    </a:schemeClr>
                  </a:outerShdw>
                </a:effectLst>
              </a:rPr>
              <a:t>1.</a:t>
            </a:r>
          </a:p>
        </p:txBody>
      </p:sp>
    </p:spTree>
    <p:extLst>
      <p:ext uri="{BB962C8B-B14F-4D97-AF65-F5344CB8AC3E}">
        <p14:creationId xmlns:p14="http://schemas.microsoft.com/office/powerpoint/2010/main" val="36734811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14CB1-BC0D-161B-2A29-F0156D02C575}"/>
              </a:ext>
            </a:extLst>
          </p:cNvPr>
          <p:cNvSpPr>
            <a:spLocks noGrp="1"/>
          </p:cNvSpPr>
          <p:nvPr>
            <p:ph type="title"/>
          </p:nvPr>
        </p:nvSpPr>
        <p:spPr/>
        <p:txBody>
          <a:bodyPr/>
          <a:lstStyle/>
          <a:p>
            <a:r>
              <a:rPr lang="en-GB" dirty="0"/>
              <a:t>Questions</a:t>
            </a:r>
          </a:p>
        </p:txBody>
      </p:sp>
      <p:pic>
        <p:nvPicPr>
          <p:cNvPr id="5" name="Content Placeholder 4">
            <a:extLst>
              <a:ext uri="{FF2B5EF4-FFF2-40B4-BE49-F238E27FC236}">
                <a16:creationId xmlns:a16="http://schemas.microsoft.com/office/drawing/2014/main" id="{A9CF45A1-29AF-206D-E3DD-826E33C28FD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29615" y="2226469"/>
            <a:ext cx="2084771" cy="3263504"/>
          </a:xfrm>
        </p:spPr>
      </p:pic>
    </p:spTree>
    <p:extLst>
      <p:ext uri="{BB962C8B-B14F-4D97-AF65-F5344CB8AC3E}">
        <p14:creationId xmlns:p14="http://schemas.microsoft.com/office/powerpoint/2010/main" val="88590251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F5120-6719-A17C-3614-938B45F10A1E}"/>
              </a:ext>
            </a:extLst>
          </p:cNvPr>
          <p:cNvSpPr>
            <a:spLocks noGrp="1"/>
          </p:cNvSpPr>
          <p:nvPr>
            <p:ph type="ctrTitle"/>
          </p:nvPr>
        </p:nvSpPr>
        <p:spPr/>
        <p:txBody>
          <a:bodyPr/>
          <a:lstStyle/>
          <a:p>
            <a:r>
              <a:rPr lang="en-GB" dirty="0"/>
              <a:t>Q&amp;A</a:t>
            </a:r>
          </a:p>
        </p:txBody>
      </p:sp>
      <p:sp>
        <p:nvSpPr>
          <p:cNvPr id="3" name="Subtitle 2">
            <a:extLst>
              <a:ext uri="{FF2B5EF4-FFF2-40B4-BE49-F238E27FC236}">
                <a16:creationId xmlns:a16="http://schemas.microsoft.com/office/drawing/2014/main" id="{F3ADEA7A-3678-AA36-1F0C-040718DC0A88}"/>
              </a:ext>
            </a:extLst>
          </p:cNvPr>
          <p:cNvSpPr>
            <a:spLocks noGrp="1"/>
          </p:cNvSpPr>
          <p:nvPr>
            <p:ph type="subTitle" idx="1"/>
          </p:nvPr>
        </p:nvSpPr>
        <p:spPr/>
        <p:txBody>
          <a:bodyPr/>
          <a:lstStyle/>
          <a:p>
            <a:r>
              <a:rPr lang="en-GB" dirty="0"/>
              <a:t>Executive Panel</a:t>
            </a:r>
          </a:p>
        </p:txBody>
      </p:sp>
    </p:spTree>
    <p:extLst>
      <p:ext uri="{BB962C8B-B14F-4D97-AF65-F5344CB8AC3E}">
        <p14:creationId xmlns:p14="http://schemas.microsoft.com/office/powerpoint/2010/main" val="194415307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EBBB5-DC0F-9083-129C-A86824883F26}"/>
              </a:ext>
            </a:extLst>
          </p:cNvPr>
          <p:cNvSpPr>
            <a:spLocks noGrp="1"/>
          </p:cNvSpPr>
          <p:nvPr>
            <p:ph type="ctrTitle"/>
          </p:nvPr>
        </p:nvSpPr>
        <p:spPr/>
        <p:txBody>
          <a:bodyPr/>
          <a:lstStyle/>
          <a:p>
            <a:r>
              <a:rPr lang="en-GB" dirty="0"/>
              <a:t>Final Remarks</a:t>
            </a:r>
          </a:p>
        </p:txBody>
      </p:sp>
      <p:sp>
        <p:nvSpPr>
          <p:cNvPr id="3" name="Subtitle 2">
            <a:extLst>
              <a:ext uri="{FF2B5EF4-FFF2-40B4-BE49-F238E27FC236}">
                <a16:creationId xmlns:a16="http://schemas.microsoft.com/office/drawing/2014/main" id="{2FA41C69-B2BB-0B8D-58A3-D81569045E53}"/>
              </a:ext>
            </a:extLst>
          </p:cNvPr>
          <p:cNvSpPr>
            <a:spLocks noGrp="1"/>
          </p:cNvSpPr>
          <p:nvPr>
            <p:ph type="subTitle" idx="1"/>
          </p:nvPr>
        </p:nvSpPr>
        <p:spPr/>
        <p:txBody>
          <a:bodyPr/>
          <a:lstStyle/>
          <a:p>
            <a:r>
              <a:rPr lang="en-GB" dirty="0" err="1"/>
              <a:t>Darryn</a:t>
            </a:r>
            <a:r>
              <a:rPr lang="en-GB" dirty="0"/>
              <a:t> </a:t>
            </a:r>
            <a:r>
              <a:rPr lang="en-GB" dirty="0" err="1"/>
              <a:t>Allcorn</a:t>
            </a:r>
            <a:r>
              <a:rPr lang="en-GB" dirty="0"/>
              <a:t>, Chair of Executive</a:t>
            </a:r>
          </a:p>
        </p:txBody>
      </p:sp>
    </p:spTree>
    <p:extLst>
      <p:ext uri="{BB962C8B-B14F-4D97-AF65-F5344CB8AC3E}">
        <p14:creationId xmlns:p14="http://schemas.microsoft.com/office/powerpoint/2010/main" val="965612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32F3C-935D-CB2E-C685-C89E9502BF5B}"/>
              </a:ext>
            </a:extLst>
          </p:cNvPr>
          <p:cNvSpPr>
            <a:spLocks noGrp="1"/>
          </p:cNvSpPr>
          <p:nvPr>
            <p:ph type="title"/>
          </p:nvPr>
        </p:nvSpPr>
        <p:spPr/>
        <p:txBody>
          <a:bodyPr/>
          <a:lstStyle/>
          <a:p>
            <a:r>
              <a:rPr lang="en-GB" dirty="0"/>
              <a:t>Setting the context nationally</a:t>
            </a:r>
          </a:p>
        </p:txBody>
      </p:sp>
      <p:sp>
        <p:nvSpPr>
          <p:cNvPr id="3" name="Content Placeholder 2">
            <a:extLst>
              <a:ext uri="{FF2B5EF4-FFF2-40B4-BE49-F238E27FC236}">
                <a16:creationId xmlns:a16="http://schemas.microsoft.com/office/drawing/2014/main" id="{70886A33-2775-BDE0-8C9B-9855FD957985}"/>
              </a:ext>
            </a:extLst>
          </p:cNvPr>
          <p:cNvSpPr>
            <a:spLocks noGrp="1"/>
          </p:cNvSpPr>
          <p:nvPr>
            <p:ph idx="1"/>
          </p:nvPr>
        </p:nvSpPr>
        <p:spPr>
          <a:xfrm>
            <a:off x="457200" y="1283516"/>
            <a:ext cx="8229600" cy="4233717"/>
          </a:xfrm>
        </p:spPr>
        <p:txBody>
          <a:bodyPr>
            <a:normAutofit fontScale="92500" lnSpcReduction="10000"/>
          </a:bodyPr>
          <a:lstStyle/>
          <a:p>
            <a:pPr marL="0" marR="0" lvl="0" indent="0" algn="l" defTabSz="914400" rtl="0" eaLnBrk="1" fontAlgn="auto" latinLnBrk="0" hangingPunct="1">
              <a:lnSpc>
                <a:spcPct val="100000"/>
              </a:lnSpc>
              <a:spcBef>
                <a:spcPct val="20000"/>
              </a:spcBef>
              <a:spcAft>
                <a:spcPts val="0"/>
              </a:spcAft>
              <a:buClr>
                <a:srgbClr val="A4D55D"/>
              </a:buClr>
              <a:buSzTx/>
              <a:buNone/>
              <a:tabLst/>
              <a:defRPr/>
            </a:pPr>
            <a:endParaRPr kumimoji="0" lang="en-GB" sz="3200" b="0" i="0" u="none" strike="noStrike" kern="1200" cap="none" spc="0" normalizeH="0" baseline="0" noProof="0" dirty="0">
              <a:ln>
                <a:noFill/>
              </a:ln>
              <a:solidFill>
                <a:prstClr val="black"/>
              </a:solidFill>
              <a:effectLst/>
              <a:uLnTx/>
              <a:uFillTx/>
              <a:latin typeface="Century Gothic"/>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A4D55D"/>
              </a:buClr>
              <a:buSzTx/>
              <a:buFont typeface="Arial" pitchFamily="34" charset="0"/>
              <a:buChar char="•"/>
              <a:tabLst/>
              <a:defRPr/>
            </a:pPr>
            <a:r>
              <a:rPr kumimoji="0" lang="en-GB" sz="3200" b="0" i="0" u="none" strike="noStrike" kern="1200" cap="none" spc="0" normalizeH="0" baseline="0" noProof="0" dirty="0">
                <a:ln>
                  <a:noFill/>
                </a:ln>
                <a:solidFill>
                  <a:prstClr val="black"/>
                </a:solidFill>
                <a:effectLst/>
                <a:uLnTx/>
                <a:uFillTx/>
                <a:latin typeface="Century Gothic"/>
                <a:ea typeface="+mn-ea"/>
                <a:cs typeface="+mn-cs"/>
              </a:rPr>
              <a:t> </a:t>
            </a:r>
            <a:r>
              <a:rPr lang="en-GB" dirty="0">
                <a:solidFill>
                  <a:prstClr val="black"/>
                </a:solidFill>
                <a:latin typeface="Century Gothic"/>
              </a:rPr>
              <a:t>T</a:t>
            </a:r>
            <a:r>
              <a:rPr kumimoji="0" lang="en-GB" sz="3200" b="0" i="0" u="none" strike="noStrike" kern="1200" cap="none" spc="0" normalizeH="0" baseline="0" noProof="0" dirty="0">
                <a:ln>
                  <a:noFill/>
                </a:ln>
                <a:solidFill>
                  <a:prstClr val="black"/>
                </a:solidFill>
                <a:effectLst/>
                <a:uLnTx/>
                <a:uFillTx/>
                <a:latin typeface="Century Gothic"/>
                <a:ea typeface="+mn-ea"/>
                <a:cs typeface="+mn-cs"/>
              </a:rPr>
              <a:t>he Social Care Review  and National Panel Review (2022) leading to the  Social Care Implementation Plan</a:t>
            </a:r>
          </a:p>
          <a:p>
            <a:pPr marL="342900" marR="0" lvl="0" indent="-342900" algn="l" defTabSz="914400" rtl="0" eaLnBrk="1" fontAlgn="auto" latinLnBrk="0" hangingPunct="1">
              <a:lnSpc>
                <a:spcPct val="100000"/>
              </a:lnSpc>
              <a:spcBef>
                <a:spcPct val="20000"/>
              </a:spcBef>
              <a:spcAft>
                <a:spcPts val="0"/>
              </a:spcAft>
              <a:buClr>
                <a:srgbClr val="A4D55D"/>
              </a:buClr>
              <a:buSzTx/>
              <a:buFont typeface="Arial" pitchFamily="34" charset="0"/>
              <a:buChar char="•"/>
              <a:tabLst/>
              <a:defRPr/>
            </a:pPr>
            <a:endParaRPr lang="en-GB" dirty="0">
              <a:solidFill>
                <a:prstClr val="black"/>
              </a:solidFill>
              <a:latin typeface="Century Gothic"/>
            </a:endParaRPr>
          </a:p>
          <a:p>
            <a:pPr marL="342900" marR="0" lvl="0" indent="-342900" algn="l" defTabSz="914400" rtl="0" eaLnBrk="1" fontAlgn="auto" latinLnBrk="0" hangingPunct="1">
              <a:lnSpc>
                <a:spcPct val="100000"/>
              </a:lnSpc>
              <a:spcBef>
                <a:spcPct val="20000"/>
              </a:spcBef>
              <a:spcAft>
                <a:spcPts val="0"/>
              </a:spcAft>
              <a:buClr>
                <a:srgbClr val="A4D55D"/>
              </a:buClr>
              <a:buSzTx/>
              <a:buFont typeface="Arial" pitchFamily="34" charset="0"/>
              <a:buChar char="•"/>
              <a:tabLst/>
              <a:defRPr/>
            </a:pPr>
            <a:r>
              <a:rPr kumimoji="0" lang="en-GB" sz="3200" b="0" i="0" u="none" strike="noStrike" kern="1200" cap="none" spc="0" normalizeH="0" baseline="0" noProof="0" dirty="0">
                <a:ln>
                  <a:noFill/>
                </a:ln>
                <a:solidFill>
                  <a:prstClr val="black"/>
                </a:solidFill>
                <a:effectLst/>
                <a:uLnTx/>
                <a:uFillTx/>
                <a:latin typeface="Century Gothic"/>
                <a:ea typeface="+mn-ea"/>
                <a:cs typeface="+mn-cs"/>
              </a:rPr>
              <a:t>Reissuing of WT 2023 taking on board recommendations of the Wood Review 2021 into multi-agency safeguarding arrangements</a:t>
            </a:r>
          </a:p>
          <a:p>
            <a:pPr marL="342900" marR="0" lvl="0" indent="-342900" algn="l" defTabSz="914400" rtl="0" eaLnBrk="1" fontAlgn="auto" latinLnBrk="0" hangingPunct="1">
              <a:lnSpc>
                <a:spcPct val="100000"/>
              </a:lnSpc>
              <a:spcBef>
                <a:spcPct val="20000"/>
              </a:spcBef>
              <a:spcAft>
                <a:spcPts val="0"/>
              </a:spcAft>
              <a:buClr>
                <a:srgbClr val="A4D55D"/>
              </a:buClr>
              <a:buSzTx/>
              <a:buFont typeface="Arial" pitchFamily="34" charset="0"/>
              <a:buChar char="•"/>
              <a:tabLst/>
              <a:defRPr/>
            </a:pPr>
            <a:endParaRPr kumimoji="0" lang="en-GB" sz="32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ct val="20000"/>
              </a:spcBef>
              <a:spcAft>
                <a:spcPts val="0"/>
              </a:spcAft>
              <a:buClr>
                <a:srgbClr val="A4D55D"/>
              </a:buClr>
              <a:buSzTx/>
              <a:buNone/>
              <a:tabLst/>
              <a:defRPr/>
            </a:pPr>
            <a:endParaRPr kumimoji="0" lang="en-GB" sz="3200" b="0" i="0" u="none" strike="noStrike" kern="1200" cap="none" spc="0" normalizeH="0" baseline="0" noProof="0" dirty="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774755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44D27-FA0C-4DDD-4348-12DD1D9ADB58}"/>
              </a:ext>
            </a:extLst>
          </p:cNvPr>
          <p:cNvSpPr>
            <a:spLocks noGrp="1"/>
          </p:cNvSpPr>
          <p:nvPr>
            <p:ph type="title"/>
          </p:nvPr>
        </p:nvSpPr>
        <p:spPr>
          <a:xfrm>
            <a:off x="457200" y="360726"/>
            <a:ext cx="8229600" cy="746621"/>
          </a:xfrm>
        </p:spPr>
        <p:txBody>
          <a:bodyPr>
            <a:normAutofit/>
          </a:bodyPr>
          <a:lstStyle/>
          <a:p>
            <a:r>
              <a:rPr lang="en-GB" dirty="0"/>
              <a:t>Setting the context locally</a:t>
            </a:r>
          </a:p>
        </p:txBody>
      </p:sp>
      <p:sp>
        <p:nvSpPr>
          <p:cNvPr id="3" name="Content Placeholder 2">
            <a:extLst>
              <a:ext uri="{FF2B5EF4-FFF2-40B4-BE49-F238E27FC236}">
                <a16:creationId xmlns:a16="http://schemas.microsoft.com/office/drawing/2014/main" id="{8071DEA2-4EDC-25A1-2F35-5DBAB3CF6FE3}"/>
              </a:ext>
            </a:extLst>
          </p:cNvPr>
          <p:cNvSpPr>
            <a:spLocks noGrp="1"/>
          </p:cNvSpPr>
          <p:nvPr>
            <p:ph idx="1"/>
          </p:nvPr>
        </p:nvSpPr>
        <p:spPr>
          <a:xfrm>
            <a:off x="457200" y="1266738"/>
            <a:ext cx="8229600" cy="4799954"/>
          </a:xfrm>
        </p:spPr>
        <p:txBody>
          <a:bodyPr>
            <a:normAutofit/>
          </a:bodyPr>
          <a:lstStyle/>
          <a:p>
            <a:r>
              <a:rPr lang="en-GB" sz="3100" dirty="0"/>
              <a:t>Celebrate where you have got to as a partnership – as ever more work to do</a:t>
            </a:r>
          </a:p>
          <a:p>
            <a:pPr marL="0" indent="0">
              <a:buNone/>
            </a:pPr>
            <a:endParaRPr lang="en-GB" sz="3100" dirty="0"/>
          </a:p>
          <a:p>
            <a:pPr marL="342900" marR="0" lvl="0" indent="-342900" algn="l" defTabSz="914400" rtl="0" eaLnBrk="1" fontAlgn="auto" latinLnBrk="0" hangingPunct="1">
              <a:lnSpc>
                <a:spcPct val="100000"/>
              </a:lnSpc>
              <a:spcBef>
                <a:spcPct val="20000"/>
              </a:spcBef>
              <a:spcAft>
                <a:spcPts val="0"/>
              </a:spcAft>
              <a:buClr>
                <a:srgbClr val="A4D55D"/>
              </a:buClr>
              <a:buSzTx/>
              <a:buFont typeface="Arial" pitchFamily="34" charset="0"/>
              <a:buChar char="•"/>
              <a:tabLst/>
              <a:defRPr/>
            </a:pPr>
            <a:r>
              <a:rPr lang="en-GB" sz="3100" dirty="0"/>
              <a:t>Been on a significant and lengthy improvement journey locally – ensuring continuous improvement is critical – the system leading &amp; working together –delivering your ambitions and priorities – how </a:t>
            </a:r>
            <a:r>
              <a:rPr lang="en-GB" sz="3100"/>
              <a:t>are you doing this?</a:t>
            </a:r>
            <a:endParaRPr lang="en-GB" sz="3100" dirty="0"/>
          </a:p>
          <a:p>
            <a:endParaRPr lang="en-GB" dirty="0"/>
          </a:p>
          <a:p>
            <a:endParaRPr lang="en-GB" dirty="0"/>
          </a:p>
          <a:p>
            <a:endParaRPr lang="en-GB" dirty="0"/>
          </a:p>
        </p:txBody>
      </p:sp>
    </p:spTree>
    <p:extLst>
      <p:ext uri="{BB962C8B-B14F-4D97-AF65-F5344CB8AC3E}">
        <p14:creationId xmlns:p14="http://schemas.microsoft.com/office/powerpoint/2010/main" val="3710863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C1231-97B0-0320-72B6-1C75F50DDDD6}"/>
              </a:ext>
            </a:extLst>
          </p:cNvPr>
          <p:cNvSpPr>
            <a:spLocks noGrp="1"/>
          </p:cNvSpPr>
          <p:nvPr>
            <p:ph type="title"/>
          </p:nvPr>
        </p:nvSpPr>
        <p:spPr/>
        <p:txBody>
          <a:bodyPr/>
          <a:lstStyle/>
          <a:p>
            <a:r>
              <a:rPr lang="en-GB" dirty="0"/>
              <a:t>Comfort Break</a:t>
            </a:r>
          </a:p>
        </p:txBody>
      </p:sp>
      <p:pic>
        <p:nvPicPr>
          <p:cNvPr id="5" name="Content Placeholder 4" descr="Person drinking coffee">
            <a:extLst>
              <a:ext uri="{FF2B5EF4-FFF2-40B4-BE49-F238E27FC236}">
                <a16:creationId xmlns:a16="http://schemas.microsoft.com/office/drawing/2014/main" id="{BFAB6388-6EDB-CB52-682C-297D5ABDADE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4728" y="1600200"/>
            <a:ext cx="5874544" cy="3916363"/>
          </a:xfrm>
        </p:spPr>
      </p:pic>
    </p:spTree>
    <p:extLst>
      <p:ext uri="{BB962C8B-B14F-4D97-AF65-F5344CB8AC3E}">
        <p14:creationId xmlns:p14="http://schemas.microsoft.com/office/powerpoint/2010/main" val="3786740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765F5-EF6B-E28F-A758-A2F1EFA49798}"/>
              </a:ext>
            </a:extLst>
          </p:cNvPr>
          <p:cNvSpPr>
            <a:spLocks noGrp="1"/>
          </p:cNvSpPr>
          <p:nvPr>
            <p:ph type="title"/>
          </p:nvPr>
        </p:nvSpPr>
        <p:spPr/>
        <p:txBody>
          <a:bodyPr>
            <a:normAutofit fontScale="90000"/>
          </a:bodyPr>
          <a:lstStyle/>
          <a:p>
            <a:r>
              <a:rPr lang="en-GB" dirty="0"/>
              <a:t>Activity: learning from Arthur and Star</a:t>
            </a:r>
          </a:p>
        </p:txBody>
      </p:sp>
      <p:sp>
        <p:nvSpPr>
          <p:cNvPr id="3" name="Content Placeholder 2">
            <a:extLst>
              <a:ext uri="{FF2B5EF4-FFF2-40B4-BE49-F238E27FC236}">
                <a16:creationId xmlns:a16="http://schemas.microsoft.com/office/drawing/2014/main" id="{D5E76900-5B1B-3169-C8F1-B396B76A9CF4}"/>
              </a:ext>
            </a:extLst>
          </p:cNvPr>
          <p:cNvSpPr>
            <a:spLocks noGrp="1"/>
          </p:cNvSpPr>
          <p:nvPr>
            <p:ph idx="1"/>
          </p:nvPr>
        </p:nvSpPr>
        <p:spPr/>
        <p:txBody>
          <a:bodyPr vert="horz" lIns="91440" tIns="45720" rIns="91440" bIns="45720" rtlCol="0" anchor="t">
            <a:normAutofit/>
          </a:bodyPr>
          <a:lstStyle/>
          <a:p>
            <a:pPr>
              <a:spcBef>
                <a:spcPts val="20"/>
              </a:spcBef>
            </a:pPr>
            <a:endParaRPr lang="en-GB" dirty="0"/>
          </a:p>
          <a:p>
            <a:pPr>
              <a:spcBef>
                <a:spcPts val="20"/>
              </a:spcBef>
            </a:pPr>
            <a:r>
              <a:rPr lang="en-GB" dirty="0"/>
              <a:t>Even table's: What can we do together? </a:t>
            </a:r>
          </a:p>
          <a:p>
            <a:pPr>
              <a:spcBef>
                <a:spcPts val="20"/>
              </a:spcBef>
            </a:pPr>
            <a:endParaRPr lang="en-GB" dirty="0"/>
          </a:p>
          <a:p>
            <a:pPr>
              <a:spcBef>
                <a:spcPts val="20"/>
              </a:spcBef>
            </a:pPr>
            <a:endParaRPr lang="en-GB" dirty="0"/>
          </a:p>
          <a:p>
            <a:pPr>
              <a:spcBef>
                <a:spcPts val="20"/>
              </a:spcBef>
            </a:pPr>
            <a:r>
              <a:rPr lang="en-GB" dirty="0"/>
              <a:t>Odd table's: What are the barriers and how can we overcome them? </a:t>
            </a:r>
          </a:p>
          <a:p>
            <a:endParaRPr lang="en-GB" dirty="0"/>
          </a:p>
        </p:txBody>
      </p:sp>
    </p:spTree>
    <p:extLst>
      <p:ext uri="{BB962C8B-B14F-4D97-AF65-F5344CB8AC3E}">
        <p14:creationId xmlns:p14="http://schemas.microsoft.com/office/powerpoint/2010/main" val="2882423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A41A40-CEF4-0B67-42BA-1465707E75EB}"/>
              </a:ext>
            </a:extLst>
          </p:cNvPr>
          <p:cNvSpPr>
            <a:spLocks noGrp="1"/>
          </p:cNvSpPr>
          <p:nvPr>
            <p:ph type="ctrTitle"/>
          </p:nvPr>
        </p:nvSpPr>
        <p:spPr/>
        <p:txBody>
          <a:bodyPr/>
          <a:lstStyle/>
          <a:p>
            <a:r>
              <a:rPr lang="en-GB" dirty="0"/>
              <a:t>TSCP – Definition and Purpose</a:t>
            </a:r>
          </a:p>
        </p:txBody>
      </p:sp>
      <p:sp>
        <p:nvSpPr>
          <p:cNvPr id="5" name="Subtitle 4">
            <a:extLst>
              <a:ext uri="{FF2B5EF4-FFF2-40B4-BE49-F238E27FC236}">
                <a16:creationId xmlns:a16="http://schemas.microsoft.com/office/drawing/2014/main" id="{DD367A7F-418C-AB91-032A-3632F3958902}"/>
              </a:ext>
            </a:extLst>
          </p:cNvPr>
          <p:cNvSpPr>
            <a:spLocks noGrp="1"/>
          </p:cNvSpPr>
          <p:nvPr>
            <p:ph type="subTitle" idx="1"/>
          </p:nvPr>
        </p:nvSpPr>
        <p:spPr/>
        <p:txBody>
          <a:bodyPr/>
          <a:lstStyle/>
          <a:p>
            <a:r>
              <a:rPr lang="en-GB" dirty="0" err="1"/>
              <a:t>Darryn</a:t>
            </a:r>
            <a:r>
              <a:rPr lang="en-GB" dirty="0"/>
              <a:t> </a:t>
            </a:r>
            <a:r>
              <a:rPr lang="en-GB" dirty="0" err="1"/>
              <a:t>Allcorn</a:t>
            </a:r>
            <a:r>
              <a:rPr lang="en-GB" dirty="0"/>
              <a:t>, Chair of Executive</a:t>
            </a:r>
          </a:p>
        </p:txBody>
      </p:sp>
    </p:spTree>
    <p:extLst>
      <p:ext uri="{BB962C8B-B14F-4D97-AF65-F5344CB8AC3E}">
        <p14:creationId xmlns:p14="http://schemas.microsoft.com/office/powerpoint/2010/main" val="257664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5BFA5-37DB-540B-C081-DCDEAB95EAE1}"/>
              </a:ext>
            </a:extLst>
          </p:cNvPr>
          <p:cNvSpPr>
            <a:spLocks noGrp="1"/>
          </p:cNvSpPr>
          <p:nvPr>
            <p:ph type="title"/>
          </p:nvPr>
        </p:nvSpPr>
        <p:spPr/>
        <p:txBody>
          <a:bodyPr/>
          <a:lstStyle/>
          <a:p>
            <a:r>
              <a:rPr lang="en-GB" dirty="0"/>
              <a:t>Context</a:t>
            </a:r>
          </a:p>
        </p:txBody>
      </p:sp>
      <p:sp>
        <p:nvSpPr>
          <p:cNvPr id="3" name="Content Placeholder 2">
            <a:extLst>
              <a:ext uri="{FF2B5EF4-FFF2-40B4-BE49-F238E27FC236}">
                <a16:creationId xmlns:a16="http://schemas.microsoft.com/office/drawing/2014/main" id="{E299988E-24F1-2CCE-23D4-3CEF72CCFE62}"/>
              </a:ext>
            </a:extLst>
          </p:cNvPr>
          <p:cNvSpPr>
            <a:spLocks noGrp="1"/>
          </p:cNvSpPr>
          <p:nvPr>
            <p:ph idx="1"/>
          </p:nvPr>
        </p:nvSpPr>
        <p:spPr/>
        <p:txBody>
          <a:bodyPr/>
          <a:lstStyle/>
          <a:p>
            <a:pPr marL="0" indent="0">
              <a:buNone/>
            </a:pPr>
            <a:r>
              <a:rPr lang="en-GB" sz="1800" b="0" i="0" u="none" strike="noStrike" baseline="0" dirty="0">
                <a:solidFill>
                  <a:srgbClr val="000000"/>
                </a:solidFill>
                <a:latin typeface="Calibri" panose="020F0502020204030204" pitchFamily="34" charset="0"/>
              </a:rPr>
              <a:t>“Local organisations and agencies that work with children and families play a significant role when it comes to safeguarding children. </a:t>
            </a:r>
          </a:p>
          <a:p>
            <a:pPr marL="0" indent="0">
              <a:buNone/>
            </a:pPr>
            <a:endParaRPr lang="en-GB" sz="1800" b="0" i="0" u="none" strike="noStrike" baseline="0" dirty="0">
              <a:solidFill>
                <a:srgbClr val="000000"/>
              </a:solidFill>
              <a:latin typeface="Calibri" panose="020F0502020204030204" pitchFamily="34" charset="0"/>
            </a:endParaRPr>
          </a:p>
          <a:p>
            <a:pPr marL="0" indent="0">
              <a:buNone/>
            </a:pPr>
            <a:r>
              <a:rPr lang="en-GB" sz="1800" b="0" i="0" u="none" strike="noStrike" baseline="0" dirty="0">
                <a:solidFill>
                  <a:srgbClr val="000000"/>
                </a:solidFill>
                <a:latin typeface="Calibri" panose="020F0502020204030204" pitchFamily="34" charset="0"/>
              </a:rPr>
              <a:t>To achieve the best possible outcomes, children and families should receive targeted services that meet their needs in a co-ordinated way. Fragmented provision of services creates inefficiencies and risks disengagement by children and their families from services such as GPs, education, and wider voluntary and community specialist support. </a:t>
            </a:r>
          </a:p>
          <a:p>
            <a:pPr marL="0" indent="0">
              <a:buNone/>
            </a:pPr>
            <a:endParaRPr lang="en-GB" sz="1800" b="0" i="0" u="none" strike="noStrike" baseline="0" dirty="0">
              <a:solidFill>
                <a:srgbClr val="000000"/>
              </a:solidFill>
              <a:latin typeface="Calibri" panose="020F0502020204030204" pitchFamily="34" charset="0"/>
            </a:endParaRPr>
          </a:p>
          <a:p>
            <a:pPr marL="0" indent="0">
              <a:buNone/>
            </a:pPr>
            <a:r>
              <a:rPr lang="en-GB" sz="1800" b="0" i="0" u="none" strike="noStrike" baseline="0" dirty="0">
                <a:solidFill>
                  <a:srgbClr val="000000"/>
                </a:solidFill>
                <a:latin typeface="Calibri" panose="020F0502020204030204" pitchFamily="34" charset="0"/>
              </a:rPr>
              <a:t>There is a shared responsibility between organisations and agencies to safeguard and promote the welfare of all children in a local area.” </a:t>
            </a:r>
            <a:endParaRPr lang="en-GB" dirty="0"/>
          </a:p>
        </p:txBody>
      </p:sp>
    </p:spTree>
    <p:extLst>
      <p:ext uri="{BB962C8B-B14F-4D97-AF65-F5344CB8AC3E}">
        <p14:creationId xmlns:p14="http://schemas.microsoft.com/office/powerpoint/2010/main" val="1173115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DE1AB-A300-18B4-14E3-CDB6EB2293CC}"/>
              </a:ext>
            </a:extLst>
          </p:cNvPr>
          <p:cNvSpPr>
            <a:spLocks noGrp="1"/>
          </p:cNvSpPr>
          <p:nvPr>
            <p:ph type="title"/>
          </p:nvPr>
        </p:nvSpPr>
        <p:spPr/>
        <p:txBody>
          <a:bodyPr/>
          <a:lstStyle/>
          <a:p>
            <a:r>
              <a:rPr lang="en-GB" dirty="0"/>
              <a:t>Context </a:t>
            </a:r>
          </a:p>
        </p:txBody>
      </p:sp>
      <p:sp>
        <p:nvSpPr>
          <p:cNvPr id="3" name="Content Placeholder 2">
            <a:extLst>
              <a:ext uri="{FF2B5EF4-FFF2-40B4-BE49-F238E27FC236}">
                <a16:creationId xmlns:a16="http://schemas.microsoft.com/office/drawing/2014/main" id="{58BA6F5A-9FC9-6A81-EA96-CF0B74FC97C7}"/>
              </a:ext>
            </a:extLst>
          </p:cNvPr>
          <p:cNvSpPr>
            <a:spLocks noGrp="1"/>
          </p:cNvSpPr>
          <p:nvPr>
            <p:ph idx="1"/>
          </p:nvPr>
        </p:nvSpPr>
        <p:spPr/>
        <p:txBody>
          <a:bodyPr>
            <a:normAutofit/>
          </a:bodyPr>
          <a:lstStyle/>
          <a:p>
            <a:r>
              <a:rPr lang="en-GB" sz="2000" b="0" i="0" u="none" strike="noStrike" baseline="0" dirty="0">
                <a:solidFill>
                  <a:srgbClr val="000000"/>
                </a:solidFill>
                <a:latin typeface="Tahoma" panose="020B0604030504040204" pitchFamily="34" charset="0"/>
              </a:rPr>
              <a:t>Working Together Arrangements state that a Safeguarding Partner in relation to a Local Authority Area in England is defined under the Children Act 2004 (as amended by the Children and Social Work Act, 2017) as; </a:t>
            </a:r>
          </a:p>
          <a:p>
            <a:pPr lvl="1"/>
            <a:r>
              <a:rPr lang="en-GB" sz="2000" b="0" i="0" u="none" strike="noStrike" baseline="0" dirty="0">
                <a:solidFill>
                  <a:srgbClr val="000000"/>
                </a:solidFill>
                <a:latin typeface="Tahoma" panose="020B0604030504040204" pitchFamily="34" charset="0"/>
              </a:rPr>
              <a:t>(a) the Local Authority </a:t>
            </a:r>
          </a:p>
          <a:p>
            <a:pPr lvl="1"/>
            <a:r>
              <a:rPr lang="en-GB" sz="2000" b="0" i="0" u="none" strike="noStrike" baseline="0" dirty="0">
                <a:solidFill>
                  <a:srgbClr val="000000"/>
                </a:solidFill>
                <a:latin typeface="Tahoma" panose="020B0604030504040204" pitchFamily="34" charset="0"/>
              </a:rPr>
              <a:t>(b) A Clinical Commissioning Group for an area any part of which falls within the Local Authority area; and </a:t>
            </a:r>
          </a:p>
          <a:p>
            <a:pPr lvl="1"/>
            <a:r>
              <a:rPr lang="en-GB" sz="2000" b="0" i="0" u="none" strike="noStrike" baseline="0" dirty="0">
                <a:solidFill>
                  <a:srgbClr val="000000"/>
                </a:solidFill>
                <a:latin typeface="Tahoma" panose="020B0604030504040204" pitchFamily="34" charset="0"/>
              </a:rPr>
              <a:t>(c) the Chief Officer of Police for an area any part of which falls within the Local Authority area </a:t>
            </a:r>
            <a:endParaRPr lang="en-GB" sz="2000" dirty="0"/>
          </a:p>
        </p:txBody>
      </p:sp>
    </p:spTree>
    <p:extLst>
      <p:ext uri="{BB962C8B-B14F-4D97-AF65-F5344CB8AC3E}">
        <p14:creationId xmlns:p14="http://schemas.microsoft.com/office/powerpoint/2010/main" val="1592332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E89EAB8-851D-F55E-5E82-2F7AEE154584}"/>
              </a:ext>
            </a:extLst>
          </p:cNvPr>
          <p:cNvPicPr>
            <a:picLocks noGrp="1" noChangeAspect="1"/>
          </p:cNvPicPr>
          <p:nvPr>
            <p:ph idx="1"/>
          </p:nvPr>
        </p:nvPicPr>
        <p:blipFill>
          <a:blip r:embed="rId2"/>
          <a:stretch>
            <a:fillRect/>
          </a:stretch>
        </p:blipFill>
        <p:spPr>
          <a:xfrm>
            <a:off x="533400" y="-22246"/>
            <a:ext cx="8153401" cy="5747954"/>
          </a:xfrm>
        </p:spPr>
      </p:pic>
      <p:sp>
        <p:nvSpPr>
          <p:cNvPr id="2" name="Title 1">
            <a:extLst>
              <a:ext uri="{FF2B5EF4-FFF2-40B4-BE49-F238E27FC236}">
                <a16:creationId xmlns:a16="http://schemas.microsoft.com/office/drawing/2014/main" id="{0453C423-0E38-E66A-3734-4F9D8C1AF1D0}"/>
              </a:ext>
            </a:extLst>
          </p:cNvPr>
          <p:cNvSpPr>
            <a:spLocks noGrp="1"/>
          </p:cNvSpPr>
          <p:nvPr>
            <p:ph type="title"/>
          </p:nvPr>
        </p:nvSpPr>
        <p:spPr/>
        <p:txBody>
          <a:bodyPr/>
          <a:lstStyle/>
          <a:p>
            <a:r>
              <a:rPr lang="en-GB" dirty="0"/>
              <a:t>Structure</a:t>
            </a:r>
          </a:p>
        </p:txBody>
      </p:sp>
      <p:sp>
        <p:nvSpPr>
          <p:cNvPr id="6" name="Rectangle 5">
            <a:extLst>
              <a:ext uri="{FF2B5EF4-FFF2-40B4-BE49-F238E27FC236}">
                <a16:creationId xmlns:a16="http://schemas.microsoft.com/office/drawing/2014/main" id="{EF97D6AB-EF24-8301-731E-BA2342B15D6C}"/>
              </a:ext>
            </a:extLst>
          </p:cNvPr>
          <p:cNvSpPr/>
          <p:nvPr/>
        </p:nvSpPr>
        <p:spPr>
          <a:xfrm>
            <a:off x="3788229" y="500743"/>
            <a:ext cx="1589314" cy="4136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788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E6D74-81F3-BAF0-5628-F1031C9806F5}"/>
              </a:ext>
            </a:extLst>
          </p:cNvPr>
          <p:cNvSpPr>
            <a:spLocks noGrp="1"/>
          </p:cNvSpPr>
          <p:nvPr>
            <p:ph type="ctrTitle"/>
          </p:nvPr>
        </p:nvSpPr>
        <p:spPr/>
        <p:txBody>
          <a:bodyPr/>
          <a:lstStyle/>
          <a:p>
            <a:r>
              <a:rPr lang="en-GB" dirty="0"/>
              <a:t>Welcome</a:t>
            </a:r>
          </a:p>
        </p:txBody>
      </p:sp>
      <p:sp>
        <p:nvSpPr>
          <p:cNvPr id="3" name="Subtitle 2">
            <a:extLst>
              <a:ext uri="{FF2B5EF4-FFF2-40B4-BE49-F238E27FC236}">
                <a16:creationId xmlns:a16="http://schemas.microsoft.com/office/drawing/2014/main" id="{9CC127AB-752F-2C38-A40C-7B4BEDBFE91E}"/>
              </a:ext>
            </a:extLst>
          </p:cNvPr>
          <p:cNvSpPr>
            <a:spLocks noGrp="1"/>
          </p:cNvSpPr>
          <p:nvPr>
            <p:ph type="subTitle" idx="1"/>
          </p:nvPr>
        </p:nvSpPr>
        <p:spPr/>
        <p:txBody>
          <a:bodyPr/>
          <a:lstStyle/>
          <a:p>
            <a:r>
              <a:rPr lang="en-GB" dirty="0" err="1"/>
              <a:t>Darryn</a:t>
            </a:r>
            <a:r>
              <a:rPr lang="en-GB" dirty="0"/>
              <a:t> </a:t>
            </a:r>
            <a:r>
              <a:rPr lang="en-GB" dirty="0" err="1"/>
              <a:t>Allcorn</a:t>
            </a:r>
            <a:r>
              <a:rPr lang="en-GB" dirty="0"/>
              <a:t>, Chair of Executive</a:t>
            </a:r>
          </a:p>
        </p:txBody>
      </p:sp>
    </p:spTree>
    <p:extLst>
      <p:ext uri="{BB962C8B-B14F-4D97-AF65-F5344CB8AC3E}">
        <p14:creationId xmlns:p14="http://schemas.microsoft.com/office/powerpoint/2010/main" val="3927451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1C862-B102-55B1-00EA-AF2543D8EF69}"/>
              </a:ext>
            </a:extLst>
          </p:cNvPr>
          <p:cNvSpPr>
            <a:spLocks noGrp="1"/>
          </p:cNvSpPr>
          <p:nvPr>
            <p:ph type="title"/>
          </p:nvPr>
        </p:nvSpPr>
        <p:spPr/>
        <p:txBody>
          <a:bodyPr/>
          <a:lstStyle/>
          <a:p>
            <a:r>
              <a:rPr lang="en-GB" dirty="0"/>
              <a:t>Priorities</a:t>
            </a:r>
          </a:p>
        </p:txBody>
      </p:sp>
      <p:sp>
        <p:nvSpPr>
          <p:cNvPr id="3" name="Content Placeholder 2">
            <a:extLst>
              <a:ext uri="{FF2B5EF4-FFF2-40B4-BE49-F238E27FC236}">
                <a16:creationId xmlns:a16="http://schemas.microsoft.com/office/drawing/2014/main" id="{3E2861E3-E4A3-7FDF-46A9-B842F678CD7A}"/>
              </a:ext>
            </a:extLst>
          </p:cNvPr>
          <p:cNvSpPr>
            <a:spLocks noGrp="1"/>
          </p:cNvSpPr>
          <p:nvPr>
            <p:ph idx="1"/>
          </p:nvPr>
        </p:nvSpPr>
        <p:spPr/>
        <p:txBody>
          <a:bodyPr/>
          <a:lstStyle/>
          <a:p>
            <a:r>
              <a:rPr lang="en-GB" sz="1800" b="0" i="0" u="none" strike="noStrike" baseline="0" dirty="0">
                <a:solidFill>
                  <a:srgbClr val="000000"/>
                </a:solidFill>
                <a:latin typeface="Tahoma" panose="020B0604030504040204" pitchFamily="34" charset="0"/>
              </a:rPr>
              <a:t>The partnership has been made stronger this year through key agencies taking the lead in many areas including shaping and leading the work in our priority areas. During the period of Covid-19, the partnership has had to work smarter to ensure that collaboration is continuous. This has meant utilising technology and becoming creative with ways to engage. Key events were held over video conferencing throughout the year. </a:t>
            </a:r>
          </a:p>
          <a:p>
            <a:r>
              <a:rPr lang="en-GB" sz="1800" b="0" i="0" u="none" strike="noStrike" baseline="0" dirty="0">
                <a:solidFill>
                  <a:srgbClr val="000000"/>
                </a:solidFill>
                <a:latin typeface="Tahoma" panose="020B0604030504040204" pitchFamily="34" charset="0"/>
              </a:rPr>
              <a:t>Partners have faced a number of challenges, and the TSCP has created the space for agencies to be open and honest about challenges and work together to mitigate them. </a:t>
            </a:r>
            <a:endParaRPr lang="en-GB" dirty="0"/>
          </a:p>
        </p:txBody>
      </p:sp>
    </p:spTree>
    <p:extLst>
      <p:ext uri="{BB962C8B-B14F-4D97-AF65-F5344CB8AC3E}">
        <p14:creationId xmlns:p14="http://schemas.microsoft.com/office/powerpoint/2010/main" val="2554575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771649-6008-395B-B482-E31D8886D97F}"/>
              </a:ext>
            </a:extLst>
          </p:cNvPr>
          <p:cNvSpPr>
            <a:spLocks noGrp="1"/>
          </p:cNvSpPr>
          <p:nvPr>
            <p:ph type="ctrTitle"/>
          </p:nvPr>
        </p:nvSpPr>
        <p:spPr>
          <a:xfrm>
            <a:off x="685800" y="3140968"/>
            <a:ext cx="7367954" cy="1571709"/>
          </a:xfrm>
        </p:spPr>
        <p:txBody>
          <a:bodyPr/>
          <a:lstStyle/>
          <a:p>
            <a:r>
              <a:rPr lang="en-GB" dirty="0"/>
              <a:t>Role of the TSCP Sub Groups</a:t>
            </a:r>
          </a:p>
        </p:txBody>
      </p:sp>
      <p:sp>
        <p:nvSpPr>
          <p:cNvPr id="5" name="Subtitle 4">
            <a:extLst>
              <a:ext uri="{FF2B5EF4-FFF2-40B4-BE49-F238E27FC236}">
                <a16:creationId xmlns:a16="http://schemas.microsoft.com/office/drawing/2014/main" id="{E53BFDC9-C9E8-FEA4-0D18-F0A3BD72C45C}"/>
              </a:ext>
            </a:extLst>
          </p:cNvPr>
          <p:cNvSpPr>
            <a:spLocks noGrp="1"/>
          </p:cNvSpPr>
          <p:nvPr>
            <p:ph type="subTitle" idx="1"/>
          </p:nvPr>
        </p:nvSpPr>
        <p:spPr/>
        <p:txBody>
          <a:bodyPr vert="horz" lIns="91440" tIns="45720" rIns="91440" bIns="45720" rtlCol="0" anchor="t">
            <a:normAutofit/>
          </a:bodyPr>
          <a:lstStyle/>
          <a:p>
            <a:r>
              <a:rPr lang="en-GB" dirty="0"/>
              <a:t>Sub-group Chairs</a:t>
            </a:r>
          </a:p>
        </p:txBody>
      </p:sp>
    </p:spTree>
    <p:extLst>
      <p:ext uri="{BB962C8B-B14F-4D97-AF65-F5344CB8AC3E}">
        <p14:creationId xmlns:p14="http://schemas.microsoft.com/office/powerpoint/2010/main" val="3768864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p:nvPr>
        </p:nvSpPr>
        <p:spPr>
          <a:xfrm>
            <a:off x="370863" y="2155423"/>
            <a:ext cx="8327010" cy="1273577"/>
          </a:xfrm>
        </p:spPr>
        <p:txBody>
          <a:bodyPr>
            <a:normAutofit fontScale="90000"/>
          </a:bodyPr>
          <a:lstStyle/>
          <a:p>
            <a:pPr algn="ctr"/>
            <a:r>
              <a:rPr lang="en-GB" b="1" dirty="0"/>
              <a:t>Torbay Safeguarding Children Partnership</a:t>
            </a:r>
            <a:br>
              <a:rPr lang="en-GB" b="1" dirty="0"/>
            </a:br>
            <a:r>
              <a:rPr lang="en-GB" i="1" dirty="0"/>
              <a:t>The Neglect Group</a:t>
            </a:r>
          </a:p>
        </p:txBody>
      </p:sp>
      <p:sp>
        <p:nvSpPr>
          <p:cNvPr id="16" name="Subtitle 15"/>
          <p:cNvSpPr>
            <a:spLocks noGrp="1"/>
          </p:cNvSpPr>
          <p:nvPr>
            <p:ph type="subTitle" idx="1"/>
          </p:nvPr>
        </p:nvSpPr>
        <p:spPr>
          <a:xfrm>
            <a:off x="446127" y="4033217"/>
            <a:ext cx="8327010" cy="2136890"/>
          </a:xfrm>
        </p:spPr>
        <p:txBody>
          <a:bodyPr>
            <a:normAutofit fontScale="47500" lnSpcReduction="20000"/>
          </a:bodyPr>
          <a:lstStyle/>
          <a:p>
            <a:pPr algn="ctr"/>
            <a:r>
              <a:rPr lang="en-GB" sz="3600" b="1" dirty="0"/>
              <a:t>			</a:t>
            </a:r>
          </a:p>
          <a:p>
            <a:pPr algn="ctr"/>
            <a:endParaRPr lang="en-GB" sz="5250" b="1" dirty="0"/>
          </a:p>
          <a:p>
            <a:pPr algn="ctr"/>
            <a:endParaRPr lang="en-GB" sz="5250" b="1" dirty="0"/>
          </a:p>
          <a:p>
            <a:pPr algn="ctr"/>
            <a:r>
              <a:rPr lang="en-GB" sz="5250" b="1" dirty="0"/>
              <a:t>Shaun Evans – Head of Service	   </a:t>
            </a:r>
          </a:p>
          <a:p>
            <a:pPr algn="ctr"/>
            <a:r>
              <a:rPr lang="en-GB" sz="5250" b="1" dirty="0"/>
              <a:t>(Safeguarding, Early Help, and Business Intelligence)</a:t>
            </a:r>
          </a:p>
          <a:p>
            <a:pPr algn="ctr"/>
            <a:endParaRPr lang="en-GB" sz="3600" b="1" dirty="0"/>
          </a:p>
          <a:p>
            <a:pPr algn="ctr"/>
            <a:endParaRPr lang="en-GB" sz="3600" b="1" dirty="0"/>
          </a:p>
        </p:txBody>
      </p:sp>
    </p:spTree>
    <p:extLst>
      <p:ext uri="{BB962C8B-B14F-4D97-AF65-F5344CB8AC3E}">
        <p14:creationId xmlns:p14="http://schemas.microsoft.com/office/powerpoint/2010/main" val="2243366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GB" sz="4050" dirty="0"/>
              <a:t>              What is Neglect?</a:t>
            </a:r>
            <a:endParaRPr lang="en-US" sz="4050" dirty="0"/>
          </a:p>
        </p:txBody>
      </p:sp>
      <p:sp>
        <p:nvSpPr>
          <p:cNvPr id="6" name="TextBox 5"/>
          <p:cNvSpPr txBox="1"/>
          <p:nvPr/>
        </p:nvSpPr>
        <p:spPr>
          <a:xfrm>
            <a:off x="457200" y="1266092"/>
            <a:ext cx="8229600" cy="3749040"/>
          </a:xfrm>
          <a:prstGeom prst="rect">
            <a:avLst/>
          </a:prstGeom>
          <a:noFill/>
          <a:ln w="38100">
            <a:solidFill>
              <a:schemeClr val="accent1"/>
            </a:solidFill>
          </a:ln>
        </p:spPr>
        <p:txBody>
          <a:bodyPr wrap="square" rtlCol="0">
            <a:spAutoFit/>
          </a:bodyPr>
          <a:lstStyle/>
          <a:p>
            <a:pPr>
              <a:lnSpc>
                <a:spcPct val="115000"/>
              </a:lnSpc>
            </a:pPr>
            <a:r>
              <a:rPr lang="en-GB" sz="1600" dirty="0">
                <a:solidFill>
                  <a:srgbClr val="002060"/>
                </a:solidFill>
                <a:latin typeface="Arial" panose="020B0604020202020204" pitchFamily="34" charset="0"/>
                <a:ea typeface="Century Gothic" panose="020B0502020202020204" pitchFamily="34" charset="0"/>
                <a:cs typeface="InfoTextPro-Bold"/>
              </a:rPr>
              <a:t>According to Working together to Safeguard Children 2018, neglect is </a:t>
            </a:r>
            <a:r>
              <a:rPr lang="en-GB" sz="1600" dirty="0">
                <a:solidFill>
                  <a:srgbClr val="002060"/>
                </a:solidFill>
                <a:latin typeface="Arial" panose="020B0604020202020204" pitchFamily="34" charset="0"/>
                <a:ea typeface="Century Gothic" panose="020B0502020202020204" pitchFamily="34" charset="0"/>
                <a:cs typeface="Times New Roman" panose="02020603050405020304" pitchFamily="18" charset="0"/>
              </a:rPr>
              <a:t>“</a:t>
            </a:r>
            <a:r>
              <a:rPr lang="en-GB" sz="1600" i="1" dirty="0">
                <a:solidFill>
                  <a:srgbClr val="002060"/>
                </a:solidFill>
                <a:latin typeface="Arial" panose="020B0604020202020204" pitchFamily="34" charset="0"/>
                <a:ea typeface="Century Gothic" panose="020B0502020202020204" pitchFamily="34" charset="0"/>
                <a:cs typeface="Times New Roman" panose="02020603050405020304" pitchFamily="18" charset="0"/>
              </a:rPr>
              <a:t>The persistent failure to meet a child’s basic physical and/or psychological needs, likely to result </a:t>
            </a:r>
            <a:r>
              <a:rPr lang="en-GB" sz="1600" i="1" dirty="0">
                <a:latin typeface="Arial" panose="020B0604020202020204" pitchFamily="34" charset="0"/>
                <a:ea typeface="Century Gothic" panose="020B0502020202020204" pitchFamily="34" charset="0"/>
                <a:cs typeface="Times New Roman" panose="02020603050405020304" pitchFamily="18" charset="0"/>
              </a:rPr>
              <a:t>in the serious impairment of the child’s health or development. Neglect may also occur during pregnancy as a result of maternal substance abuse for example. Once a child is born, neglect may involve a parent or carer failing to: </a:t>
            </a:r>
          </a:p>
          <a:p>
            <a:pPr>
              <a:lnSpc>
                <a:spcPct val="115000"/>
              </a:lnSpc>
            </a:pPr>
            <a:endParaRPr lang="en-GB" sz="1600" dirty="0">
              <a:latin typeface="Century Gothic" panose="020B0502020202020204" pitchFamily="34" charset="0"/>
              <a:ea typeface="Century Gothic" panose="020B0502020202020204" pitchFamily="34" charset="0"/>
              <a:cs typeface="Times New Roman" panose="02020603050405020304" pitchFamily="18" charset="0"/>
            </a:endParaRPr>
          </a:p>
          <a:p>
            <a:pPr marL="257175" indent="-257175">
              <a:lnSpc>
                <a:spcPct val="115000"/>
              </a:lnSpc>
              <a:buClr>
                <a:srgbClr val="002060"/>
              </a:buClr>
              <a:buFont typeface="Symbol" panose="05050102010706020507" pitchFamily="18" charset="2"/>
              <a:buChar char=""/>
            </a:pPr>
            <a:r>
              <a:rPr lang="en-GB" sz="1600" dirty="0">
                <a:solidFill>
                  <a:srgbClr val="002060"/>
                </a:solidFill>
                <a:latin typeface="Arial" panose="020B0604020202020204" pitchFamily="34" charset="0"/>
                <a:ea typeface="Century Gothic" panose="020B0502020202020204" pitchFamily="34" charset="0"/>
                <a:cs typeface="Times New Roman" panose="02020603050405020304" pitchFamily="18" charset="0"/>
              </a:rPr>
              <a:t>Provide adequate food, clothing and shelter (including exclusion from home or abandonment); </a:t>
            </a:r>
            <a:endParaRPr lang="en-GB" sz="1600" dirty="0">
              <a:solidFill>
                <a:srgbClr val="002060"/>
              </a:solidFill>
              <a:latin typeface="Century Gothic" panose="020B0502020202020204" pitchFamily="34" charset="0"/>
              <a:ea typeface="Century Gothic" panose="020B0502020202020204" pitchFamily="34" charset="0"/>
              <a:cs typeface="Times New Roman" panose="02020603050405020304" pitchFamily="18" charset="0"/>
            </a:endParaRPr>
          </a:p>
          <a:p>
            <a:pPr marL="257175" indent="-257175">
              <a:lnSpc>
                <a:spcPct val="115000"/>
              </a:lnSpc>
              <a:buClr>
                <a:srgbClr val="002060"/>
              </a:buClr>
              <a:buFont typeface="Symbol" panose="05050102010706020507" pitchFamily="18" charset="2"/>
              <a:buChar char=""/>
            </a:pPr>
            <a:r>
              <a:rPr lang="en-GB" sz="1600" dirty="0">
                <a:solidFill>
                  <a:srgbClr val="002060"/>
                </a:solidFill>
                <a:latin typeface="Arial" panose="020B0604020202020204" pitchFamily="34" charset="0"/>
                <a:ea typeface="Century Gothic" panose="020B0502020202020204" pitchFamily="34" charset="0"/>
                <a:cs typeface="Times New Roman" panose="02020603050405020304" pitchFamily="18" charset="0"/>
              </a:rPr>
              <a:t>Protect a child from physical and/or emotional harm or danger; </a:t>
            </a:r>
            <a:endParaRPr lang="en-GB" sz="1600" dirty="0">
              <a:solidFill>
                <a:srgbClr val="002060"/>
              </a:solidFill>
              <a:latin typeface="Century Gothic" panose="020B0502020202020204" pitchFamily="34" charset="0"/>
              <a:ea typeface="Century Gothic" panose="020B0502020202020204" pitchFamily="34" charset="0"/>
              <a:cs typeface="Times New Roman" panose="02020603050405020304" pitchFamily="18" charset="0"/>
            </a:endParaRPr>
          </a:p>
          <a:p>
            <a:pPr marL="257175" indent="-257175">
              <a:lnSpc>
                <a:spcPct val="115000"/>
              </a:lnSpc>
              <a:buClr>
                <a:srgbClr val="002060"/>
              </a:buClr>
              <a:buFont typeface="Symbol" panose="05050102010706020507" pitchFamily="18" charset="2"/>
              <a:buChar char=""/>
            </a:pPr>
            <a:r>
              <a:rPr lang="en-GB" sz="1600" dirty="0">
                <a:solidFill>
                  <a:srgbClr val="002060"/>
                </a:solidFill>
                <a:latin typeface="Arial" panose="020B0604020202020204" pitchFamily="34" charset="0"/>
                <a:ea typeface="Century Gothic" panose="020B0502020202020204" pitchFamily="34" charset="0"/>
                <a:cs typeface="Times New Roman" panose="02020603050405020304" pitchFamily="18" charset="0"/>
              </a:rPr>
              <a:t>Ensure adequate supervision (including the use of inadequate care-givers); or </a:t>
            </a:r>
            <a:endParaRPr lang="en-GB" sz="1600" dirty="0">
              <a:solidFill>
                <a:srgbClr val="002060"/>
              </a:solidFill>
              <a:latin typeface="Century Gothic" panose="020B0502020202020204" pitchFamily="34" charset="0"/>
              <a:ea typeface="Century Gothic" panose="020B0502020202020204" pitchFamily="34" charset="0"/>
              <a:cs typeface="Times New Roman" panose="02020603050405020304" pitchFamily="18" charset="0"/>
            </a:endParaRPr>
          </a:p>
          <a:p>
            <a:pPr marL="257175" indent="-257175">
              <a:lnSpc>
                <a:spcPct val="115000"/>
              </a:lnSpc>
              <a:buClr>
                <a:srgbClr val="002060"/>
              </a:buClr>
              <a:buFont typeface="Symbol" panose="05050102010706020507" pitchFamily="18" charset="2"/>
              <a:buChar char=""/>
            </a:pPr>
            <a:r>
              <a:rPr lang="en-GB" sz="1600" dirty="0">
                <a:solidFill>
                  <a:srgbClr val="002060"/>
                </a:solidFill>
                <a:latin typeface="Arial" panose="020B0604020202020204" pitchFamily="34" charset="0"/>
                <a:ea typeface="Century Gothic" panose="020B0502020202020204" pitchFamily="34" charset="0"/>
                <a:cs typeface="Times New Roman" panose="02020603050405020304" pitchFamily="18" charset="0"/>
              </a:rPr>
              <a:t>Ensure access to appropriate medical care or treatment. </a:t>
            </a:r>
          </a:p>
          <a:p>
            <a:pPr marL="257175" indent="-257175">
              <a:lnSpc>
                <a:spcPct val="115000"/>
              </a:lnSpc>
              <a:buClr>
                <a:srgbClr val="002060"/>
              </a:buClr>
              <a:buFont typeface="Symbol" panose="05050102010706020507" pitchFamily="18" charset="2"/>
              <a:buChar char=""/>
            </a:pPr>
            <a:endParaRPr lang="en-GB" sz="1600" dirty="0">
              <a:solidFill>
                <a:srgbClr val="002060"/>
              </a:solidFill>
              <a:latin typeface="Century Gothic" panose="020B0502020202020204" pitchFamily="34" charset="0"/>
              <a:ea typeface="Century Gothic" panose="020B0502020202020204" pitchFamily="34" charset="0"/>
              <a:cs typeface="Times New Roman" panose="02020603050405020304" pitchFamily="18" charset="0"/>
            </a:endParaRPr>
          </a:p>
          <a:p>
            <a:pPr>
              <a:lnSpc>
                <a:spcPct val="115000"/>
              </a:lnSpc>
            </a:pPr>
            <a:r>
              <a:rPr lang="en-GB" sz="1600" i="1" dirty="0">
                <a:solidFill>
                  <a:srgbClr val="002060"/>
                </a:solidFill>
                <a:latin typeface="Arial" panose="020B0604020202020204" pitchFamily="34" charset="0"/>
                <a:ea typeface="Century Gothic" panose="020B0502020202020204" pitchFamily="34" charset="0"/>
                <a:cs typeface="Times New Roman" panose="02020603050405020304" pitchFamily="18" charset="0"/>
              </a:rPr>
              <a:t>It may also include neglect </a:t>
            </a:r>
            <a:r>
              <a:rPr lang="en-GB" sz="1600" i="1" dirty="0">
                <a:latin typeface="Arial" panose="020B0604020202020204" pitchFamily="34" charset="0"/>
                <a:ea typeface="Century Gothic" panose="020B0502020202020204" pitchFamily="34" charset="0"/>
                <a:cs typeface="Times New Roman" panose="02020603050405020304" pitchFamily="18" charset="0"/>
              </a:rPr>
              <a:t>of, or unresponsiveness to, a child’s basic emotional needs. </a:t>
            </a:r>
            <a:endParaRPr lang="en-GB" sz="1600" dirty="0">
              <a:latin typeface="Century Gothic" panose="020B0502020202020204" pitchFamily="34" charset="0"/>
              <a:ea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1522914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GB" sz="4050" dirty="0"/>
              <a:t>              What is Neglect?</a:t>
            </a:r>
            <a:endParaRPr lang="en-US" sz="4050" dirty="0"/>
          </a:p>
        </p:txBody>
      </p:sp>
      <p:sp>
        <p:nvSpPr>
          <p:cNvPr id="6" name="TextBox 5"/>
          <p:cNvSpPr txBox="1"/>
          <p:nvPr/>
        </p:nvSpPr>
        <p:spPr>
          <a:xfrm>
            <a:off x="375139" y="1804011"/>
            <a:ext cx="7785014" cy="3415807"/>
          </a:xfrm>
          <a:prstGeom prst="rect">
            <a:avLst/>
          </a:prstGeom>
          <a:noFill/>
          <a:ln w="38100">
            <a:solidFill>
              <a:schemeClr val="accent1"/>
            </a:solidFill>
          </a:ln>
        </p:spPr>
        <p:txBody>
          <a:bodyPr wrap="square" rtlCol="0">
            <a:spAutoFit/>
          </a:bodyPr>
          <a:lstStyle/>
          <a:p>
            <a:pPr algn="just">
              <a:lnSpc>
                <a:spcPct val="115000"/>
              </a:lnSpc>
            </a:pPr>
            <a:endParaRPr lang="en-GB" sz="1350" dirty="0">
              <a:latin typeface="Century Gothic" panose="020B0502020202020204" pitchFamily="34" charset="0"/>
              <a:ea typeface="Century Gothic" panose="020B0502020202020204" pitchFamily="34" charset="0"/>
              <a:cs typeface="Times New Roman" panose="02020603050405020304" pitchFamily="18" charset="0"/>
            </a:endParaRPr>
          </a:p>
          <a:p>
            <a:pPr algn="just">
              <a:lnSpc>
                <a:spcPct val="115000"/>
              </a:lnSpc>
            </a:pPr>
            <a:endParaRPr lang="en-GB" sz="1350" dirty="0">
              <a:latin typeface="Century Gothic" panose="020B0502020202020204" pitchFamily="34" charset="0"/>
              <a:ea typeface="Century Gothic" panose="020B0502020202020204" pitchFamily="34" charset="0"/>
              <a:cs typeface="Times New Roman" panose="02020603050405020304" pitchFamily="18" charset="0"/>
            </a:endParaRPr>
          </a:p>
          <a:p>
            <a:pPr algn="just">
              <a:lnSpc>
                <a:spcPct val="115000"/>
              </a:lnSpc>
            </a:pPr>
            <a:endParaRPr lang="en-GB" sz="1350" dirty="0">
              <a:latin typeface="Century Gothic" panose="020B0502020202020204" pitchFamily="34" charset="0"/>
              <a:ea typeface="Century Gothic" panose="020B0502020202020204" pitchFamily="34" charset="0"/>
              <a:cs typeface="Times New Roman" panose="02020603050405020304" pitchFamily="18" charset="0"/>
            </a:endParaRPr>
          </a:p>
          <a:p>
            <a:pPr algn="just">
              <a:lnSpc>
                <a:spcPct val="115000"/>
              </a:lnSpc>
            </a:pPr>
            <a:endParaRPr lang="en-GB" sz="1350" dirty="0">
              <a:latin typeface="Century Gothic" panose="020B0502020202020204" pitchFamily="34" charset="0"/>
              <a:ea typeface="Century Gothic" panose="020B0502020202020204" pitchFamily="34" charset="0"/>
              <a:cs typeface="Times New Roman" panose="02020603050405020304" pitchFamily="18" charset="0"/>
            </a:endParaRPr>
          </a:p>
          <a:p>
            <a:pPr algn="just">
              <a:lnSpc>
                <a:spcPct val="115000"/>
              </a:lnSpc>
            </a:pPr>
            <a:endParaRPr lang="en-GB" sz="1350" dirty="0">
              <a:latin typeface="Century Gothic" panose="020B0502020202020204" pitchFamily="34" charset="0"/>
              <a:ea typeface="Century Gothic" panose="020B0502020202020204" pitchFamily="34" charset="0"/>
              <a:cs typeface="Times New Roman" panose="02020603050405020304" pitchFamily="18" charset="0"/>
            </a:endParaRPr>
          </a:p>
          <a:p>
            <a:pPr algn="just">
              <a:lnSpc>
                <a:spcPct val="115000"/>
              </a:lnSpc>
            </a:pPr>
            <a:endParaRPr lang="en-GB" sz="1350" dirty="0">
              <a:latin typeface="Century Gothic" panose="020B0502020202020204" pitchFamily="34" charset="0"/>
              <a:ea typeface="Century Gothic" panose="020B0502020202020204" pitchFamily="34" charset="0"/>
              <a:cs typeface="Times New Roman" panose="02020603050405020304" pitchFamily="18" charset="0"/>
            </a:endParaRPr>
          </a:p>
          <a:p>
            <a:pPr algn="just">
              <a:lnSpc>
                <a:spcPct val="115000"/>
              </a:lnSpc>
            </a:pPr>
            <a:endParaRPr lang="en-GB" sz="1350" dirty="0">
              <a:latin typeface="Century Gothic" panose="020B0502020202020204" pitchFamily="34" charset="0"/>
              <a:ea typeface="Century Gothic" panose="020B0502020202020204" pitchFamily="34" charset="0"/>
              <a:cs typeface="Times New Roman" panose="02020603050405020304" pitchFamily="18" charset="0"/>
            </a:endParaRPr>
          </a:p>
          <a:p>
            <a:pPr algn="just">
              <a:lnSpc>
                <a:spcPct val="115000"/>
              </a:lnSpc>
            </a:pPr>
            <a:endParaRPr lang="en-GB" sz="1350" dirty="0">
              <a:latin typeface="Century Gothic" panose="020B0502020202020204" pitchFamily="34" charset="0"/>
              <a:ea typeface="Century Gothic" panose="020B0502020202020204" pitchFamily="34" charset="0"/>
              <a:cs typeface="Times New Roman" panose="02020603050405020304" pitchFamily="18" charset="0"/>
            </a:endParaRPr>
          </a:p>
          <a:p>
            <a:pPr algn="just">
              <a:lnSpc>
                <a:spcPct val="115000"/>
              </a:lnSpc>
            </a:pPr>
            <a:endParaRPr lang="en-GB" sz="1350" dirty="0">
              <a:latin typeface="Century Gothic" panose="020B0502020202020204" pitchFamily="34" charset="0"/>
              <a:ea typeface="Century Gothic" panose="020B0502020202020204" pitchFamily="34" charset="0"/>
              <a:cs typeface="Times New Roman" panose="02020603050405020304" pitchFamily="18" charset="0"/>
            </a:endParaRPr>
          </a:p>
          <a:p>
            <a:pPr algn="just">
              <a:lnSpc>
                <a:spcPct val="115000"/>
              </a:lnSpc>
            </a:pPr>
            <a:endParaRPr lang="en-GB" sz="1350" dirty="0">
              <a:latin typeface="Century Gothic" panose="020B0502020202020204" pitchFamily="34" charset="0"/>
              <a:ea typeface="Century Gothic" panose="020B0502020202020204" pitchFamily="34" charset="0"/>
              <a:cs typeface="Times New Roman" panose="02020603050405020304" pitchFamily="18" charset="0"/>
            </a:endParaRPr>
          </a:p>
          <a:p>
            <a:pPr algn="just">
              <a:lnSpc>
                <a:spcPct val="115000"/>
              </a:lnSpc>
            </a:pPr>
            <a:endParaRPr lang="en-GB" sz="1350" dirty="0">
              <a:latin typeface="Century Gothic" panose="020B0502020202020204" pitchFamily="34" charset="0"/>
              <a:ea typeface="Century Gothic" panose="020B0502020202020204" pitchFamily="34" charset="0"/>
              <a:cs typeface="Times New Roman" panose="02020603050405020304" pitchFamily="18" charset="0"/>
            </a:endParaRPr>
          </a:p>
          <a:p>
            <a:pPr algn="just">
              <a:lnSpc>
                <a:spcPct val="115000"/>
              </a:lnSpc>
            </a:pPr>
            <a:endParaRPr lang="en-GB" sz="1350" dirty="0">
              <a:latin typeface="Century Gothic" panose="020B0502020202020204" pitchFamily="34" charset="0"/>
              <a:ea typeface="Century Gothic" panose="020B0502020202020204" pitchFamily="34" charset="0"/>
              <a:cs typeface="Times New Roman" panose="02020603050405020304" pitchFamily="18" charset="0"/>
            </a:endParaRPr>
          </a:p>
          <a:p>
            <a:pPr algn="just">
              <a:lnSpc>
                <a:spcPct val="115000"/>
              </a:lnSpc>
            </a:pPr>
            <a:endParaRPr lang="en-GB" sz="1350" dirty="0">
              <a:latin typeface="Century Gothic" panose="020B0502020202020204" pitchFamily="34" charset="0"/>
              <a:ea typeface="Century Gothic" panose="020B0502020202020204" pitchFamily="34" charset="0"/>
              <a:cs typeface="Times New Roman" panose="02020603050405020304" pitchFamily="18" charset="0"/>
            </a:endParaRPr>
          </a:p>
          <a:p>
            <a:pPr algn="just">
              <a:lnSpc>
                <a:spcPct val="115000"/>
              </a:lnSpc>
            </a:pPr>
            <a:endParaRPr lang="en-GB" sz="1350" dirty="0">
              <a:latin typeface="Century Gothic" panose="020B0502020202020204" pitchFamily="34" charset="0"/>
              <a:ea typeface="Century Gothic" panose="020B0502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A3ED1D02-AA15-F9C6-0814-F871B950FDA5}"/>
              </a:ext>
            </a:extLst>
          </p:cNvPr>
          <p:cNvPicPr>
            <a:picLocks noChangeAspect="1"/>
          </p:cNvPicPr>
          <p:nvPr/>
        </p:nvPicPr>
        <p:blipFill>
          <a:blip r:embed="rId2"/>
          <a:stretch>
            <a:fillRect/>
          </a:stretch>
        </p:blipFill>
        <p:spPr>
          <a:xfrm>
            <a:off x="188057" y="1172309"/>
            <a:ext cx="8229599" cy="4635390"/>
          </a:xfrm>
          <a:prstGeom prst="rect">
            <a:avLst/>
          </a:prstGeom>
          <a:ln>
            <a:solidFill>
              <a:schemeClr val="bg1"/>
            </a:solidFill>
          </a:ln>
        </p:spPr>
      </p:pic>
    </p:spTree>
    <p:extLst>
      <p:ext uri="{BB962C8B-B14F-4D97-AF65-F5344CB8AC3E}">
        <p14:creationId xmlns:p14="http://schemas.microsoft.com/office/powerpoint/2010/main" val="1957546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1582"/>
            <a:ext cx="8371460" cy="994172"/>
          </a:xfrm>
        </p:spPr>
        <p:txBody>
          <a:bodyPr>
            <a:normAutofit/>
          </a:bodyPr>
          <a:lstStyle/>
          <a:p>
            <a:pPr algn="ctr"/>
            <a:r>
              <a:rPr lang="en-GB" sz="4050" dirty="0"/>
              <a:t>              The Impact of Neglect?</a:t>
            </a:r>
            <a:endParaRPr lang="en-US" sz="4050" dirty="0"/>
          </a:p>
        </p:txBody>
      </p:sp>
      <p:sp>
        <p:nvSpPr>
          <p:cNvPr id="6" name="TextBox 5"/>
          <p:cNvSpPr txBox="1"/>
          <p:nvPr/>
        </p:nvSpPr>
        <p:spPr>
          <a:xfrm>
            <a:off x="508093" y="1195754"/>
            <a:ext cx="8268368" cy="4229876"/>
          </a:xfrm>
          <a:prstGeom prst="rect">
            <a:avLst/>
          </a:prstGeom>
          <a:noFill/>
          <a:ln w="38100">
            <a:solidFill>
              <a:schemeClr val="accent1"/>
            </a:solidFill>
          </a:ln>
        </p:spPr>
        <p:txBody>
          <a:bodyPr wrap="square" rtlCol="0">
            <a:spAutoFit/>
          </a:bodyPr>
          <a:lstStyle/>
          <a:p>
            <a:pPr>
              <a:lnSpc>
                <a:spcPct val="115000"/>
              </a:lnSpc>
            </a:pPr>
            <a:r>
              <a:rPr lang="en-GB" sz="2000" dirty="0">
                <a:latin typeface="Arial" panose="020B0604020202020204" pitchFamily="34" charset="0"/>
                <a:ea typeface="Century Gothic" panose="020B0502020202020204" pitchFamily="34" charset="0"/>
                <a:cs typeface="Times New Roman" panose="02020603050405020304" pitchFamily="18" charset="0"/>
              </a:rPr>
              <a:t>Neglect is the most common serious Adverse Childhood Experience (ACE) that has a significant impact on a child’s long-term health, prosperity and wellbeing, as proven by numerous international studies. Neglect also allows other adverse childhood experiences to accumulate, amplifying long term effects for the child</a:t>
            </a:r>
            <a:r>
              <a:rPr lang="en-GB" dirty="0">
                <a:latin typeface="Arial" panose="020B0604020202020204" pitchFamily="34" charset="0"/>
                <a:ea typeface="Century Gothic" panose="020B0502020202020204" pitchFamily="34" charset="0"/>
                <a:cs typeface="Times New Roman" panose="02020603050405020304" pitchFamily="18" charset="0"/>
              </a:rPr>
              <a:t>.</a:t>
            </a:r>
          </a:p>
          <a:p>
            <a:pPr algn="just">
              <a:lnSpc>
                <a:spcPct val="115000"/>
              </a:lnSpc>
            </a:pPr>
            <a:endParaRPr lang="en-GB" sz="1350" dirty="0">
              <a:latin typeface="Arial" panose="020B0604020202020204" pitchFamily="34" charset="0"/>
              <a:ea typeface="Century Gothic" panose="020B0502020202020204" pitchFamily="34" charset="0"/>
              <a:cs typeface="Times New Roman" panose="02020603050405020304" pitchFamily="18" charset="0"/>
            </a:endParaRPr>
          </a:p>
          <a:p>
            <a:pPr algn="just">
              <a:lnSpc>
                <a:spcPct val="115000"/>
              </a:lnSpc>
            </a:pPr>
            <a:endParaRPr lang="en-GB" sz="1350" dirty="0">
              <a:latin typeface="Arial" panose="020B0604020202020204" pitchFamily="34" charset="0"/>
              <a:ea typeface="Century Gothic" panose="020B0502020202020204" pitchFamily="34" charset="0"/>
              <a:cs typeface="Times New Roman" panose="02020603050405020304" pitchFamily="18" charset="0"/>
            </a:endParaRPr>
          </a:p>
          <a:p>
            <a:pPr algn="just">
              <a:lnSpc>
                <a:spcPct val="115000"/>
              </a:lnSpc>
            </a:pPr>
            <a:endParaRPr lang="en-GB" sz="1350" dirty="0">
              <a:latin typeface="Arial" panose="020B0604020202020204" pitchFamily="34" charset="0"/>
              <a:ea typeface="Century Gothic" panose="020B0502020202020204" pitchFamily="34" charset="0"/>
              <a:cs typeface="Times New Roman" panose="02020603050405020304" pitchFamily="18" charset="0"/>
            </a:endParaRPr>
          </a:p>
          <a:p>
            <a:pPr algn="just">
              <a:lnSpc>
                <a:spcPct val="115000"/>
              </a:lnSpc>
            </a:pPr>
            <a:endParaRPr lang="en-GB" sz="1350" dirty="0">
              <a:latin typeface="Arial" panose="020B0604020202020204" pitchFamily="34" charset="0"/>
              <a:ea typeface="Century Gothic" panose="020B0502020202020204" pitchFamily="34" charset="0"/>
              <a:cs typeface="Times New Roman" panose="02020603050405020304" pitchFamily="18" charset="0"/>
            </a:endParaRPr>
          </a:p>
          <a:p>
            <a:pPr algn="just">
              <a:lnSpc>
                <a:spcPct val="115000"/>
              </a:lnSpc>
            </a:pPr>
            <a:endParaRPr lang="en-GB" sz="1350" dirty="0">
              <a:latin typeface="Arial" panose="020B0604020202020204" pitchFamily="34" charset="0"/>
              <a:ea typeface="Century Gothic" panose="020B0502020202020204" pitchFamily="34" charset="0"/>
              <a:cs typeface="Times New Roman" panose="02020603050405020304" pitchFamily="18" charset="0"/>
            </a:endParaRPr>
          </a:p>
          <a:p>
            <a:pPr algn="just">
              <a:lnSpc>
                <a:spcPct val="115000"/>
              </a:lnSpc>
            </a:pPr>
            <a:endParaRPr lang="en-GB" sz="1350" dirty="0">
              <a:latin typeface="Arial" panose="020B0604020202020204" pitchFamily="34" charset="0"/>
              <a:ea typeface="Century Gothic" panose="020B0502020202020204" pitchFamily="34" charset="0"/>
              <a:cs typeface="Times New Roman" panose="02020603050405020304" pitchFamily="18" charset="0"/>
            </a:endParaRPr>
          </a:p>
          <a:p>
            <a:pPr algn="just">
              <a:lnSpc>
                <a:spcPct val="115000"/>
              </a:lnSpc>
            </a:pPr>
            <a:endParaRPr lang="en-GB" sz="1350" dirty="0">
              <a:latin typeface="Arial" panose="020B0604020202020204" pitchFamily="34" charset="0"/>
              <a:ea typeface="Century Gothic" panose="020B0502020202020204" pitchFamily="34" charset="0"/>
              <a:cs typeface="Times New Roman" panose="02020603050405020304" pitchFamily="18" charset="0"/>
            </a:endParaRPr>
          </a:p>
          <a:p>
            <a:pPr algn="just">
              <a:lnSpc>
                <a:spcPct val="115000"/>
              </a:lnSpc>
            </a:pPr>
            <a:endParaRPr lang="en-GB" sz="1350" dirty="0">
              <a:latin typeface="Arial" panose="020B0604020202020204" pitchFamily="34" charset="0"/>
              <a:ea typeface="Century Gothic" panose="020B0502020202020204" pitchFamily="34" charset="0"/>
              <a:cs typeface="Times New Roman" panose="02020603050405020304" pitchFamily="18" charset="0"/>
            </a:endParaRPr>
          </a:p>
          <a:p>
            <a:pPr algn="just">
              <a:lnSpc>
                <a:spcPct val="115000"/>
              </a:lnSpc>
            </a:pPr>
            <a:endParaRPr lang="en-GB" sz="1350" dirty="0">
              <a:latin typeface="Arial" panose="020B0604020202020204" pitchFamily="34" charset="0"/>
              <a:ea typeface="Century Gothic" panose="020B0502020202020204" pitchFamily="34" charset="0"/>
              <a:cs typeface="Times New Roman" panose="02020603050405020304" pitchFamily="18" charset="0"/>
            </a:endParaRPr>
          </a:p>
          <a:p>
            <a:pPr algn="just">
              <a:lnSpc>
                <a:spcPct val="115000"/>
              </a:lnSpc>
            </a:pPr>
            <a:endParaRPr lang="en-GB" sz="1350" dirty="0">
              <a:latin typeface="Century Gothic" panose="020B0502020202020204" pitchFamily="34" charset="0"/>
              <a:ea typeface="Century Gothic" panose="020B05020202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F81B03BB-147D-DA8F-4917-131739283A98}"/>
              </a:ext>
            </a:extLst>
          </p:cNvPr>
          <p:cNvPicPr>
            <a:picLocks noChangeAspect="1"/>
          </p:cNvPicPr>
          <p:nvPr/>
        </p:nvPicPr>
        <p:blipFill>
          <a:blip r:embed="rId2"/>
          <a:stretch>
            <a:fillRect/>
          </a:stretch>
        </p:blipFill>
        <p:spPr>
          <a:xfrm>
            <a:off x="535705" y="3300047"/>
            <a:ext cx="8204404" cy="2233246"/>
          </a:xfrm>
          <a:prstGeom prst="rect">
            <a:avLst/>
          </a:prstGeom>
        </p:spPr>
      </p:pic>
    </p:spTree>
    <p:extLst>
      <p:ext uri="{BB962C8B-B14F-4D97-AF65-F5344CB8AC3E}">
        <p14:creationId xmlns:p14="http://schemas.microsoft.com/office/powerpoint/2010/main" val="2684845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185" y="0"/>
            <a:ext cx="8371460" cy="994172"/>
          </a:xfrm>
        </p:spPr>
        <p:txBody>
          <a:bodyPr>
            <a:normAutofit fontScale="90000"/>
          </a:bodyPr>
          <a:lstStyle/>
          <a:p>
            <a:pPr algn="ctr"/>
            <a:r>
              <a:rPr lang="en-GB" sz="4050" dirty="0"/>
              <a:t>              How Widespread is Neglect?</a:t>
            </a:r>
            <a:endParaRPr lang="en-US" sz="4050" dirty="0"/>
          </a:p>
        </p:txBody>
      </p:sp>
      <p:sp>
        <p:nvSpPr>
          <p:cNvPr id="6" name="TextBox 5"/>
          <p:cNvSpPr txBox="1"/>
          <p:nvPr/>
        </p:nvSpPr>
        <p:spPr>
          <a:xfrm>
            <a:off x="342246" y="804507"/>
            <a:ext cx="8567291" cy="4229876"/>
          </a:xfrm>
          <a:prstGeom prst="rect">
            <a:avLst/>
          </a:prstGeom>
          <a:noFill/>
          <a:ln w="38100">
            <a:solidFill>
              <a:schemeClr val="accent1"/>
            </a:solidFill>
          </a:ln>
        </p:spPr>
        <p:txBody>
          <a:bodyPr wrap="square" rtlCol="0">
            <a:spAutoFit/>
          </a:bodyPr>
          <a:lstStyle/>
          <a:p>
            <a:pPr>
              <a:lnSpc>
                <a:spcPct val="115000"/>
              </a:lnSpc>
            </a:pPr>
            <a:r>
              <a:rPr lang="en-GB" sz="2000" dirty="0">
                <a:latin typeface="Arial" panose="020B0604020202020204" pitchFamily="34" charset="0"/>
                <a:ea typeface="Century Gothic" panose="020B0502020202020204" pitchFamily="34" charset="0"/>
                <a:cs typeface="Times New Roman" panose="02020603050405020304" pitchFamily="18" charset="0"/>
              </a:rPr>
              <a:t>Nationally, neglect and emotional abuse are the most common reasons for child protection plans, the most common reason for children to contact the NSPCC helpline, significant contributory factors to the majority of severe cases of child abuse including those that have resulted in serious case reviews:</a:t>
            </a:r>
            <a:endParaRPr lang="en-GB" sz="2000" dirty="0">
              <a:latin typeface="Century Gothic" panose="020B0502020202020204" pitchFamily="34" charset="0"/>
              <a:ea typeface="Century Gothic" panose="020B0502020202020204" pitchFamily="34" charset="0"/>
              <a:cs typeface="Times New Roman" panose="02020603050405020304" pitchFamily="18" charset="0"/>
            </a:endParaRPr>
          </a:p>
          <a:p>
            <a:pPr algn="just">
              <a:lnSpc>
                <a:spcPct val="115000"/>
              </a:lnSpc>
            </a:pPr>
            <a:endParaRPr lang="en-GB" sz="1350" dirty="0">
              <a:latin typeface="Arial" panose="020B0604020202020204" pitchFamily="34" charset="0"/>
              <a:ea typeface="Century Gothic" panose="020B0502020202020204" pitchFamily="34" charset="0"/>
              <a:cs typeface="Times New Roman" panose="02020603050405020304" pitchFamily="18" charset="0"/>
            </a:endParaRPr>
          </a:p>
          <a:p>
            <a:pPr algn="just">
              <a:lnSpc>
                <a:spcPct val="115000"/>
              </a:lnSpc>
            </a:pPr>
            <a:endParaRPr lang="en-GB" sz="1350" dirty="0">
              <a:latin typeface="Arial" panose="020B0604020202020204" pitchFamily="34" charset="0"/>
              <a:ea typeface="Century Gothic" panose="020B0502020202020204" pitchFamily="34" charset="0"/>
              <a:cs typeface="Times New Roman" panose="02020603050405020304" pitchFamily="18" charset="0"/>
            </a:endParaRPr>
          </a:p>
          <a:p>
            <a:pPr algn="just">
              <a:lnSpc>
                <a:spcPct val="115000"/>
              </a:lnSpc>
            </a:pPr>
            <a:endParaRPr lang="en-GB" sz="1350" dirty="0">
              <a:latin typeface="Arial" panose="020B0604020202020204" pitchFamily="34" charset="0"/>
              <a:ea typeface="Century Gothic" panose="020B0502020202020204" pitchFamily="34" charset="0"/>
              <a:cs typeface="Times New Roman" panose="02020603050405020304" pitchFamily="18" charset="0"/>
            </a:endParaRPr>
          </a:p>
          <a:p>
            <a:pPr algn="just">
              <a:lnSpc>
                <a:spcPct val="115000"/>
              </a:lnSpc>
            </a:pPr>
            <a:endParaRPr lang="en-GB" sz="1350" dirty="0">
              <a:latin typeface="Arial" panose="020B0604020202020204" pitchFamily="34" charset="0"/>
              <a:ea typeface="Century Gothic" panose="020B0502020202020204" pitchFamily="34" charset="0"/>
              <a:cs typeface="Times New Roman" panose="02020603050405020304" pitchFamily="18" charset="0"/>
            </a:endParaRPr>
          </a:p>
          <a:p>
            <a:pPr algn="just">
              <a:lnSpc>
                <a:spcPct val="115000"/>
              </a:lnSpc>
            </a:pPr>
            <a:endParaRPr lang="en-GB" sz="1350" dirty="0">
              <a:latin typeface="Arial" panose="020B0604020202020204" pitchFamily="34" charset="0"/>
              <a:ea typeface="Century Gothic" panose="020B0502020202020204" pitchFamily="34" charset="0"/>
              <a:cs typeface="Times New Roman" panose="02020603050405020304" pitchFamily="18" charset="0"/>
            </a:endParaRPr>
          </a:p>
          <a:p>
            <a:pPr algn="just">
              <a:lnSpc>
                <a:spcPct val="115000"/>
              </a:lnSpc>
            </a:pPr>
            <a:endParaRPr lang="en-GB" sz="1350" dirty="0">
              <a:latin typeface="Arial" panose="020B0604020202020204" pitchFamily="34" charset="0"/>
              <a:ea typeface="Century Gothic" panose="020B0502020202020204" pitchFamily="34" charset="0"/>
              <a:cs typeface="Times New Roman" panose="02020603050405020304" pitchFamily="18" charset="0"/>
            </a:endParaRPr>
          </a:p>
          <a:p>
            <a:pPr algn="just">
              <a:lnSpc>
                <a:spcPct val="115000"/>
              </a:lnSpc>
            </a:pPr>
            <a:endParaRPr lang="en-GB" sz="1350" dirty="0">
              <a:latin typeface="Arial" panose="020B0604020202020204" pitchFamily="34" charset="0"/>
              <a:ea typeface="Century Gothic" panose="020B0502020202020204" pitchFamily="34" charset="0"/>
              <a:cs typeface="Times New Roman" panose="02020603050405020304" pitchFamily="18" charset="0"/>
            </a:endParaRPr>
          </a:p>
          <a:p>
            <a:pPr algn="just">
              <a:lnSpc>
                <a:spcPct val="115000"/>
              </a:lnSpc>
            </a:pPr>
            <a:endParaRPr lang="en-GB" sz="1350" dirty="0">
              <a:latin typeface="Arial" panose="020B0604020202020204" pitchFamily="34" charset="0"/>
              <a:ea typeface="Century Gothic" panose="020B0502020202020204" pitchFamily="34" charset="0"/>
              <a:cs typeface="Times New Roman" panose="02020603050405020304" pitchFamily="18" charset="0"/>
            </a:endParaRPr>
          </a:p>
          <a:p>
            <a:pPr algn="just">
              <a:lnSpc>
                <a:spcPct val="115000"/>
              </a:lnSpc>
            </a:pPr>
            <a:endParaRPr lang="en-GB" sz="1350" dirty="0">
              <a:latin typeface="Arial" panose="020B0604020202020204" pitchFamily="34" charset="0"/>
              <a:ea typeface="Century Gothic" panose="020B0502020202020204" pitchFamily="34" charset="0"/>
              <a:cs typeface="Times New Roman" panose="02020603050405020304" pitchFamily="18" charset="0"/>
            </a:endParaRPr>
          </a:p>
          <a:p>
            <a:pPr algn="just">
              <a:lnSpc>
                <a:spcPct val="115000"/>
              </a:lnSpc>
            </a:pPr>
            <a:endParaRPr lang="en-GB" sz="1350" dirty="0">
              <a:latin typeface="Century Gothic" panose="020B0502020202020204" pitchFamily="34" charset="0"/>
              <a:ea typeface="Century Gothic" panose="020B0502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DAB7CAF2-6A3C-0B60-0AAF-EACFE5994B38}"/>
              </a:ext>
            </a:extLst>
          </p:cNvPr>
          <p:cNvPicPr>
            <a:picLocks noChangeAspect="1"/>
          </p:cNvPicPr>
          <p:nvPr/>
        </p:nvPicPr>
        <p:blipFill>
          <a:blip r:embed="rId2"/>
          <a:stretch>
            <a:fillRect/>
          </a:stretch>
        </p:blipFill>
        <p:spPr>
          <a:xfrm>
            <a:off x="2242995" y="2344614"/>
            <a:ext cx="6558759" cy="3146171"/>
          </a:xfrm>
          <a:prstGeom prst="rect">
            <a:avLst/>
          </a:prstGeom>
        </p:spPr>
      </p:pic>
    </p:spTree>
    <p:extLst>
      <p:ext uri="{BB962C8B-B14F-4D97-AF65-F5344CB8AC3E}">
        <p14:creationId xmlns:p14="http://schemas.microsoft.com/office/powerpoint/2010/main" val="1186506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540" y="399561"/>
            <a:ext cx="8371460" cy="994172"/>
          </a:xfrm>
        </p:spPr>
        <p:txBody>
          <a:bodyPr>
            <a:normAutofit/>
          </a:bodyPr>
          <a:lstStyle/>
          <a:p>
            <a:pPr algn="ctr"/>
            <a:r>
              <a:rPr lang="en-GB" sz="4050" dirty="0"/>
              <a:t>              The Impact of Covid</a:t>
            </a:r>
            <a:endParaRPr lang="en-US" sz="4050" dirty="0"/>
          </a:p>
        </p:txBody>
      </p:sp>
      <p:sp>
        <p:nvSpPr>
          <p:cNvPr id="6" name="TextBox 5"/>
          <p:cNvSpPr txBox="1"/>
          <p:nvPr/>
        </p:nvSpPr>
        <p:spPr>
          <a:xfrm>
            <a:off x="1109368" y="1669768"/>
            <a:ext cx="6752552" cy="3518464"/>
          </a:xfrm>
          <a:prstGeom prst="rect">
            <a:avLst/>
          </a:prstGeom>
          <a:noFill/>
          <a:ln w="38100">
            <a:solidFill>
              <a:schemeClr val="accent1"/>
            </a:solidFill>
          </a:ln>
        </p:spPr>
        <p:txBody>
          <a:bodyPr wrap="square" rtlCol="0">
            <a:spAutoFit/>
          </a:bodyPr>
          <a:lstStyle/>
          <a:p>
            <a:pPr>
              <a:lnSpc>
                <a:spcPct val="115000"/>
              </a:lnSpc>
            </a:pPr>
            <a:r>
              <a:rPr lang="en-GB" sz="2800" dirty="0">
                <a:latin typeface="Arial" panose="020B0604020202020204" pitchFamily="34" charset="0"/>
                <a:ea typeface="Century Gothic" panose="020B0502020202020204" pitchFamily="34" charset="0"/>
              </a:rPr>
              <a:t>Data collected by the NSPCC via their Childline services shows that children’s worries about neglect and emotional abuse account for over half of all contacts. They experienced a 32% increase in contacts during the summer lockdown 2020. </a:t>
            </a:r>
            <a:endParaRPr lang="en-GB" sz="2800" dirty="0">
              <a:latin typeface="Century Gothic" panose="020B0502020202020204" pitchFamily="34" charset="0"/>
              <a:ea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3430894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9255" y="950658"/>
            <a:ext cx="8005490" cy="4707699"/>
          </a:xfrm>
          <a:prstGeom prst="rect">
            <a:avLst/>
          </a:prstGeom>
          <a:noFill/>
          <a:ln w="38100">
            <a:solidFill>
              <a:schemeClr val="accent1"/>
            </a:solidFill>
          </a:ln>
        </p:spPr>
        <p:txBody>
          <a:bodyPr wrap="square" rtlCol="0">
            <a:spAutoFit/>
          </a:bodyPr>
          <a:lstStyle/>
          <a:p>
            <a:pPr algn="ctr">
              <a:lnSpc>
                <a:spcPct val="115000"/>
              </a:lnSpc>
            </a:pPr>
            <a:r>
              <a:rPr lang="en-GB" sz="2000" b="1" dirty="0">
                <a:solidFill>
                  <a:srgbClr val="002060"/>
                </a:solidFill>
                <a:latin typeface="Arial" panose="020B0604020202020204" pitchFamily="34" charset="0"/>
                <a:ea typeface="Times New Roman" panose="02020603050405020304" pitchFamily="18" charset="0"/>
              </a:rPr>
              <a:t>Torbay is a national outlier for both the risk factors for neglect and its impact</a:t>
            </a:r>
          </a:p>
          <a:p>
            <a:pPr algn="just">
              <a:lnSpc>
                <a:spcPct val="115000"/>
              </a:lnSpc>
            </a:pPr>
            <a:endParaRPr lang="en-GB" sz="2000" b="1" dirty="0">
              <a:solidFill>
                <a:srgbClr val="A4D55D"/>
              </a:solidFill>
              <a:latin typeface="Arial" panose="020B0604020202020204" pitchFamily="34" charset="0"/>
              <a:ea typeface="Century Gothic" panose="020B0502020202020204" pitchFamily="34" charset="0"/>
              <a:cs typeface="Times New Roman" panose="02020603050405020304" pitchFamily="18" charset="0"/>
            </a:endParaRPr>
          </a:p>
          <a:p>
            <a:pPr algn="just">
              <a:lnSpc>
                <a:spcPct val="115000"/>
              </a:lnSpc>
            </a:pPr>
            <a:endParaRPr lang="en-GB" sz="2000" b="1" dirty="0">
              <a:solidFill>
                <a:srgbClr val="A4D55D"/>
              </a:solidFill>
              <a:latin typeface="Arial" panose="020B0604020202020204" pitchFamily="34" charset="0"/>
              <a:ea typeface="Century Gothic" panose="020B0502020202020204" pitchFamily="34" charset="0"/>
              <a:cs typeface="Times New Roman" panose="02020603050405020304" pitchFamily="18" charset="0"/>
            </a:endParaRPr>
          </a:p>
          <a:p>
            <a:pPr algn="just">
              <a:lnSpc>
                <a:spcPct val="115000"/>
              </a:lnSpc>
            </a:pPr>
            <a:endParaRPr lang="en-GB" sz="2000" b="1" dirty="0">
              <a:solidFill>
                <a:srgbClr val="A4D55D"/>
              </a:solidFill>
              <a:latin typeface="Arial" panose="020B0604020202020204" pitchFamily="34" charset="0"/>
              <a:ea typeface="Century Gothic" panose="020B0502020202020204" pitchFamily="34" charset="0"/>
              <a:cs typeface="Times New Roman" panose="02020603050405020304" pitchFamily="18" charset="0"/>
            </a:endParaRPr>
          </a:p>
          <a:p>
            <a:pPr algn="just">
              <a:lnSpc>
                <a:spcPct val="115000"/>
              </a:lnSpc>
            </a:pPr>
            <a:endParaRPr lang="en-GB" sz="1350" b="1" dirty="0">
              <a:solidFill>
                <a:srgbClr val="A4D55D"/>
              </a:solidFill>
              <a:latin typeface="Arial" panose="020B0604020202020204" pitchFamily="34" charset="0"/>
              <a:ea typeface="Century Gothic" panose="020B0502020202020204" pitchFamily="34" charset="0"/>
              <a:cs typeface="Times New Roman" panose="02020603050405020304" pitchFamily="18" charset="0"/>
            </a:endParaRPr>
          </a:p>
          <a:p>
            <a:pPr algn="just">
              <a:lnSpc>
                <a:spcPct val="115000"/>
              </a:lnSpc>
            </a:pPr>
            <a:endParaRPr lang="en-GB" sz="1350" b="1" dirty="0">
              <a:solidFill>
                <a:srgbClr val="A4D55D"/>
              </a:solidFill>
              <a:latin typeface="Arial" panose="020B0604020202020204" pitchFamily="34" charset="0"/>
              <a:ea typeface="Century Gothic" panose="020B0502020202020204" pitchFamily="34" charset="0"/>
              <a:cs typeface="Times New Roman" panose="02020603050405020304" pitchFamily="18" charset="0"/>
            </a:endParaRPr>
          </a:p>
          <a:p>
            <a:pPr algn="just">
              <a:lnSpc>
                <a:spcPct val="115000"/>
              </a:lnSpc>
            </a:pPr>
            <a:endParaRPr lang="en-GB" sz="1350" b="1" dirty="0">
              <a:solidFill>
                <a:srgbClr val="A4D55D"/>
              </a:solidFill>
              <a:latin typeface="Arial" panose="020B0604020202020204" pitchFamily="34" charset="0"/>
              <a:ea typeface="Century Gothic" panose="020B0502020202020204" pitchFamily="34" charset="0"/>
              <a:cs typeface="Times New Roman" panose="02020603050405020304" pitchFamily="18" charset="0"/>
            </a:endParaRPr>
          </a:p>
          <a:p>
            <a:pPr algn="just">
              <a:lnSpc>
                <a:spcPct val="115000"/>
              </a:lnSpc>
            </a:pPr>
            <a:endParaRPr lang="en-GB" sz="1350" b="1" dirty="0">
              <a:solidFill>
                <a:srgbClr val="A4D55D"/>
              </a:solidFill>
              <a:latin typeface="Arial" panose="020B0604020202020204" pitchFamily="34" charset="0"/>
              <a:ea typeface="Century Gothic" panose="020B0502020202020204" pitchFamily="34" charset="0"/>
              <a:cs typeface="Times New Roman" panose="02020603050405020304" pitchFamily="18" charset="0"/>
            </a:endParaRPr>
          </a:p>
          <a:p>
            <a:pPr algn="just">
              <a:lnSpc>
                <a:spcPct val="115000"/>
              </a:lnSpc>
            </a:pPr>
            <a:endParaRPr lang="en-GB" sz="1350" b="1" dirty="0">
              <a:solidFill>
                <a:srgbClr val="A4D55D"/>
              </a:solidFill>
              <a:latin typeface="Arial" panose="020B0604020202020204" pitchFamily="34" charset="0"/>
              <a:ea typeface="Century Gothic" panose="020B0502020202020204" pitchFamily="34" charset="0"/>
              <a:cs typeface="Times New Roman" panose="02020603050405020304" pitchFamily="18" charset="0"/>
            </a:endParaRPr>
          </a:p>
          <a:p>
            <a:pPr algn="just">
              <a:lnSpc>
                <a:spcPct val="115000"/>
              </a:lnSpc>
            </a:pPr>
            <a:endParaRPr lang="en-GB" sz="1350" b="1" dirty="0">
              <a:solidFill>
                <a:srgbClr val="A4D55D"/>
              </a:solidFill>
              <a:latin typeface="Arial" panose="020B0604020202020204" pitchFamily="34" charset="0"/>
              <a:ea typeface="Century Gothic" panose="020B0502020202020204" pitchFamily="34" charset="0"/>
              <a:cs typeface="Times New Roman" panose="02020603050405020304" pitchFamily="18" charset="0"/>
            </a:endParaRPr>
          </a:p>
          <a:p>
            <a:pPr algn="just">
              <a:lnSpc>
                <a:spcPct val="115000"/>
              </a:lnSpc>
            </a:pPr>
            <a:endParaRPr lang="en-GB" sz="1350" b="1" dirty="0">
              <a:solidFill>
                <a:srgbClr val="A4D55D"/>
              </a:solidFill>
              <a:latin typeface="Arial" panose="020B0604020202020204" pitchFamily="34" charset="0"/>
              <a:ea typeface="Century Gothic" panose="020B0502020202020204" pitchFamily="34" charset="0"/>
              <a:cs typeface="Times New Roman" panose="02020603050405020304" pitchFamily="18" charset="0"/>
            </a:endParaRPr>
          </a:p>
          <a:p>
            <a:pPr algn="just">
              <a:lnSpc>
                <a:spcPct val="115000"/>
              </a:lnSpc>
            </a:pPr>
            <a:endParaRPr lang="en-GB" sz="1350" b="1" dirty="0">
              <a:solidFill>
                <a:srgbClr val="A4D55D"/>
              </a:solidFill>
              <a:latin typeface="Arial" panose="020B0604020202020204" pitchFamily="34" charset="0"/>
              <a:ea typeface="Century Gothic" panose="020B0502020202020204" pitchFamily="34" charset="0"/>
              <a:cs typeface="Times New Roman" panose="02020603050405020304" pitchFamily="18" charset="0"/>
            </a:endParaRPr>
          </a:p>
          <a:p>
            <a:pPr algn="just">
              <a:lnSpc>
                <a:spcPct val="115000"/>
              </a:lnSpc>
            </a:pPr>
            <a:endParaRPr lang="en-GB" sz="1350" b="1" dirty="0">
              <a:solidFill>
                <a:srgbClr val="A4D55D"/>
              </a:solidFill>
              <a:latin typeface="Arial" panose="020B0604020202020204" pitchFamily="34" charset="0"/>
              <a:ea typeface="Century Gothic" panose="020B0502020202020204" pitchFamily="34" charset="0"/>
              <a:cs typeface="Times New Roman" panose="02020603050405020304" pitchFamily="18" charset="0"/>
            </a:endParaRPr>
          </a:p>
          <a:p>
            <a:pPr algn="just">
              <a:lnSpc>
                <a:spcPct val="115000"/>
              </a:lnSpc>
            </a:pPr>
            <a:endParaRPr lang="en-GB" sz="1350" b="1" dirty="0">
              <a:solidFill>
                <a:srgbClr val="A4D55D"/>
              </a:solidFill>
              <a:latin typeface="Arial" panose="020B0604020202020204" pitchFamily="34" charset="0"/>
              <a:ea typeface="Century Gothic" panose="020B0502020202020204" pitchFamily="34" charset="0"/>
              <a:cs typeface="Times New Roman" panose="02020603050405020304" pitchFamily="18" charset="0"/>
            </a:endParaRPr>
          </a:p>
          <a:p>
            <a:pPr algn="just">
              <a:lnSpc>
                <a:spcPct val="115000"/>
              </a:lnSpc>
            </a:pPr>
            <a:endParaRPr lang="en-GB" sz="1350" b="1" dirty="0">
              <a:solidFill>
                <a:srgbClr val="A4D55D"/>
              </a:solidFill>
              <a:latin typeface="Arial" panose="020B0604020202020204" pitchFamily="34" charset="0"/>
              <a:ea typeface="Century Gothic" panose="020B0502020202020204" pitchFamily="34" charset="0"/>
              <a:cs typeface="Times New Roman" panose="02020603050405020304" pitchFamily="18" charset="0"/>
            </a:endParaRPr>
          </a:p>
          <a:p>
            <a:pPr algn="just">
              <a:lnSpc>
                <a:spcPct val="115000"/>
              </a:lnSpc>
            </a:pPr>
            <a:endParaRPr lang="en-GB" sz="1350" dirty="0">
              <a:latin typeface="Century Gothic" panose="020B0502020202020204" pitchFamily="34" charset="0"/>
              <a:ea typeface="Century Gothic" panose="020B05020202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C1326C7A-F530-AA2D-D30F-2A97C153E19E}"/>
              </a:ext>
            </a:extLst>
          </p:cNvPr>
          <p:cNvPicPr>
            <a:picLocks noChangeAspect="1"/>
          </p:cNvPicPr>
          <p:nvPr/>
        </p:nvPicPr>
        <p:blipFill>
          <a:blip r:embed="rId2"/>
          <a:stretch>
            <a:fillRect/>
          </a:stretch>
        </p:blipFill>
        <p:spPr>
          <a:xfrm>
            <a:off x="1152208" y="1663153"/>
            <a:ext cx="7103118" cy="3995204"/>
          </a:xfrm>
          <a:prstGeom prst="rect">
            <a:avLst/>
          </a:prstGeom>
        </p:spPr>
      </p:pic>
      <p:sp>
        <p:nvSpPr>
          <p:cNvPr id="2" name="Title 1"/>
          <p:cNvSpPr>
            <a:spLocks noGrp="1"/>
          </p:cNvSpPr>
          <p:nvPr>
            <p:ph type="title"/>
          </p:nvPr>
        </p:nvSpPr>
        <p:spPr>
          <a:xfrm>
            <a:off x="-116134" y="46684"/>
            <a:ext cx="8371460" cy="994172"/>
          </a:xfrm>
        </p:spPr>
        <p:txBody>
          <a:bodyPr>
            <a:normAutofit/>
          </a:bodyPr>
          <a:lstStyle/>
          <a:p>
            <a:pPr algn="ctr"/>
            <a:r>
              <a:rPr lang="en-GB" sz="4050" dirty="0"/>
              <a:t>              The Story in Torbay</a:t>
            </a:r>
            <a:endParaRPr lang="en-US" sz="4050" dirty="0"/>
          </a:p>
        </p:txBody>
      </p:sp>
      <p:sp>
        <p:nvSpPr>
          <p:cNvPr id="5" name="TextBox 4">
            <a:extLst>
              <a:ext uri="{FF2B5EF4-FFF2-40B4-BE49-F238E27FC236}">
                <a16:creationId xmlns:a16="http://schemas.microsoft.com/office/drawing/2014/main" id="{A2AD5317-BCD7-CF67-391D-0A2D4F43B731}"/>
              </a:ext>
            </a:extLst>
          </p:cNvPr>
          <p:cNvSpPr txBox="1"/>
          <p:nvPr/>
        </p:nvSpPr>
        <p:spPr>
          <a:xfrm>
            <a:off x="1336431" y="4150548"/>
            <a:ext cx="1921119" cy="1200329"/>
          </a:xfrm>
          <a:prstGeom prst="rect">
            <a:avLst/>
          </a:prstGeom>
          <a:solidFill>
            <a:schemeClr val="bg1"/>
          </a:solidFill>
          <a:ln>
            <a:solidFill>
              <a:schemeClr val="tx2"/>
            </a:solidFill>
          </a:ln>
        </p:spPr>
        <p:txBody>
          <a:bodyPr wrap="square" rtlCol="0">
            <a:spAutoFit/>
          </a:bodyPr>
          <a:lstStyle/>
          <a:p>
            <a:pPr algn="ctr"/>
            <a:r>
              <a:rPr lang="en-GB" dirty="0">
                <a:solidFill>
                  <a:schemeClr val="tx2"/>
                </a:solidFill>
              </a:rPr>
              <a:t>*151 Child Protection plans as of 18.01.23</a:t>
            </a:r>
          </a:p>
        </p:txBody>
      </p:sp>
      <p:cxnSp>
        <p:nvCxnSpPr>
          <p:cNvPr id="8" name="Straight Arrow Connector 7">
            <a:extLst>
              <a:ext uri="{FF2B5EF4-FFF2-40B4-BE49-F238E27FC236}">
                <a16:creationId xmlns:a16="http://schemas.microsoft.com/office/drawing/2014/main" id="{725C804B-9A7D-E0A1-0176-308F33377100}"/>
              </a:ext>
            </a:extLst>
          </p:cNvPr>
          <p:cNvCxnSpPr/>
          <p:nvPr/>
        </p:nvCxnSpPr>
        <p:spPr>
          <a:xfrm flipV="1">
            <a:off x="3334703" y="3849052"/>
            <a:ext cx="480060" cy="47462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200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6C9DB4-F3BE-2ED3-FB32-902FFC97AA0F}"/>
              </a:ext>
            </a:extLst>
          </p:cNvPr>
          <p:cNvPicPr>
            <a:picLocks noChangeAspect="1"/>
          </p:cNvPicPr>
          <p:nvPr/>
        </p:nvPicPr>
        <p:blipFill>
          <a:blip r:embed="rId2"/>
          <a:stretch>
            <a:fillRect/>
          </a:stretch>
        </p:blipFill>
        <p:spPr>
          <a:xfrm>
            <a:off x="500683" y="1055077"/>
            <a:ext cx="3473439" cy="4611698"/>
          </a:xfrm>
          <a:prstGeom prst="rect">
            <a:avLst/>
          </a:prstGeom>
        </p:spPr>
      </p:pic>
      <p:sp>
        <p:nvSpPr>
          <p:cNvPr id="2" name="Title 1"/>
          <p:cNvSpPr>
            <a:spLocks noGrp="1"/>
          </p:cNvSpPr>
          <p:nvPr>
            <p:ph type="title"/>
          </p:nvPr>
        </p:nvSpPr>
        <p:spPr>
          <a:xfrm>
            <a:off x="0" y="157125"/>
            <a:ext cx="8371460" cy="994172"/>
          </a:xfrm>
        </p:spPr>
        <p:txBody>
          <a:bodyPr>
            <a:normAutofit/>
          </a:bodyPr>
          <a:lstStyle/>
          <a:p>
            <a:pPr algn="ctr"/>
            <a:r>
              <a:rPr lang="en-GB" sz="4050" dirty="0"/>
              <a:t>              The Story in Torbay</a:t>
            </a:r>
            <a:endParaRPr lang="en-US" sz="4050" dirty="0"/>
          </a:p>
        </p:txBody>
      </p:sp>
      <p:sp>
        <p:nvSpPr>
          <p:cNvPr id="6" name="TextBox 5"/>
          <p:cNvSpPr txBox="1"/>
          <p:nvPr/>
        </p:nvSpPr>
        <p:spPr>
          <a:xfrm>
            <a:off x="4572001" y="1881599"/>
            <a:ext cx="3354572" cy="1020664"/>
          </a:xfrm>
          <a:prstGeom prst="rect">
            <a:avLst/>
          </a:prstGeom>
          <a:noFill/>
          <a:ln w="38100">
            <a:solidFill>
              <a:schemeClr val="accent1"/>
            </a:solidFill>
          </a:ln>
        </p:spPr>
        <p:txBody>
          <a:bodyPr wrap="square" rtlCol="0">
            <a:spAutoFit/>
          </a:bodyPr>
          <a:lstStyle/>
          <a:p>
            <a:pPr algn="ctr">
              <a:lnSpc>
                <a:spcPct val="115000"/>
              </a:lnSpc>
            </a:pPr>
            <a:r>
              <a:rPr lang="en-GB" b="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The areas of greatest need for early years support are well localised within Torbay</a:t>
            </a:r>
            <a:endParaRPr lang="en-GB" dirty="0">
              <a:solidFill>
                <a:srgbClr val="002060"/>
              </a:solidFill>
              <a:latin typeface="Century Gothic" panose="020B0502020202020204" pitchFamily="34" charset="0"/>
              <a:ea typeface="Century Gothic" panose="020B050202020202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5876030C-1603-9B22-5D91-6B58FAD30C5D}"/>
              </a:ext>
            </a:extLst>
          </p:cNvPr>
          <p:cNvPicPr>
            <a:picLocks noChangeAspect="1"/>
          </p:cNvPicPr>
          <p:nvPr/>
        </p:nvPicPr>
        <p:blipFill>
          <a:blip r:embed="rId3"/>
          <a:stretch>
            <a:fillRect/>
          </a:stretch>
        </p:blipFill>
        <p:spPr>
          <a:xfrm>
            <a:off x="4984590" y="3078967"/>
            <a:ext cx="2200382" cy="2106323"/>
          </a:xfrm>
          <a:prstGeom prst="rect">
            <a:avLst/>
          </a:prstGeom>
        </p:spPr>
      </p:pic>
    </p:spTree>
    <p:extLst>
      <p:ext uri="{BB962C8B-B14F-4D97-AF65-F5344CB8AC3E}">
        <p14:creationId xmlns:p14="http://schemas.microsoft.com/office/powerpoint/2010/main" val="2444490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95F55-99D9-B709-B7A4-0250EAA20B66}"/>
              </a:ext>
            </a:extLst>
          </p:cNvPr>
          <p:cNvSpPr>
            <a:spLocks noGrp="1"/>
          </p:cNvSpPr>
          <p:nvPr>
            <p:ph type="ctrTitle"/>
          </p:nvPr>
        </p:nvSpPr>
        <p:spPr/>
        <p:txBody>
          <a:bodyPr/>
          <a:lstStyle/>
          <a:p>
            <a:r>
              <a:rPr lang="en-GB" dirty="0"/>
              <a:t>Key Note Speech</a:t>
            </a:r>
          </a:p>
        </p:txBody>
      </p:sp>
      <p:sp>
        <p:nvSpPr>
          <p:cNvPr id="3" name="Subtitle 2">
            <a:extLst>
              <a:ext uri="{FF2B5EF4-FFF2-40B4-BE49-F238E27FC236}">
                <a16:creationId xmlns:a16="http://schemas.microsoft.com/office/drawing/2014/main" id="{5FBB14ED-EEB9-1738-4BE4-E3F82B874977}"/>
              </a:ext>
            </a:extLst>
          </p:cNvPr>
          <p:cNvSpPr>
            <a:spLocks noGrp="1"/>
          </p:cNvSpPr>
          <p:nvPr>
            <p:ph type="subTitle" idx="1"/>
          </p:nvPr>
        </p:nvSpPr>
        <p:spPr/>
        <p:txBody>
          <a:bodyPr>
            <a:normAutofit fontScale="85000" lnSpcReduction="20000"/>
          </a:bodyPr>
          <a:lstStyle/>
          <a:p>
            <a:r>
              <a:rPr lang="en-GB" dirty="0"/>
              <a:t>Nancy Meehan, </a:t>
            </a:r>
          </a:p>
          <a:p>
            <a:r>
              <a:rPr lang="en-GB" dirty="0"/>
              <a:t>Director of Children’s Services</a:t>
            </a:r>
          </a:p>
        </p:txBody>
      </p:sp>
    </p:spTree>
    <p:extLst>
      <p:ext uri="{BB962C8B-B14F-4D97-AF65-F5344CB8AC3E}">
        <p14:creationId xmlns:p14="http://schemas.microsoft.com/office/powerpoint/2010/main" val="588471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427" y="139264"/>
            <a:ext cx="9233235" cy="994172"/>
          </a:xfrm>
        </p:spPr>
        <p:txBody>
          <a:bodyPr>
            <a:normAutofit/>
          </a:bodyPr>
          <a:lstStyle/>
          <a:p>
            <a:pPr algn="ctr"/>
            <a:r>
              <a:rPr lang="en-GB" sz="4050" dirty="0"/>
              <a:t>              </a:t>
            </a:r>
            <a:r>
              <a:rPr lang="en-GB" sz="3000" dirty="0"/>
              <a:t>Learning from Serious Case Reviews</a:t>
            </a:r>
            <a:endParaRPr lang="en-US" sz="3000" dirty="0"/>
          </a:p>
        </p:txBody>
      </p:sp>
      <p:sp>
        <p:nvSpPr>
          <p:cNvPr id="6" name="TextBox 5"/>
          <p:cNvSpPr txBox="1"/>
          <p:nvPr/>
        </p:nvSpPr>
        <p:spPr>
          <a:xfrm>
            <a:off x="791383" y="1306399"/>
            <a:ext cx="7561233" cy="4245201"/>
          </a:xfrm>
          <a:prstGeom prst="rect">
            <a:avLst/>
          </a:prstGeom>
          <a:noFill/>
          <a:ln w="38100">
            <a:solidFill>
              <a:schemeClr val="accent1"/>
            </a:solidFill>
          </a:ln>
        </p:spPr>
        <p:txBody>
          <a:bodyPr wrap="square" rtlCol="0">
            <a:spAutoFit/>
          </a:bodyPr>
          <a:lstStyle/>
          <a:p>
            <a:pPr algn="ctr">
              <a:lnSpc>
                <a:spcPct val="110000"/>
              </a:lnSpc>
              <a:spcAft>
                <a:spcPts val="450"/>
              </a:spcAft>
            </a:pPr>
            <a:r>
              <a:rPr lang="en-GB" sz="2000" b="1" dirty="0">
                <a:solidFill>
                  <a:srgbClr val="002060"/>
                </a:solidFill>
                <a:latin typeface="Arial" panose="020B0604020202020204" pitchFamily="34" charset="0"/>
                <a:ea typeface="Times New Roman" panose="02020603050405020304" pitchFamily="18" charset="0"/>
              </a:rPr>
              <a:t>Common Pitfalls when Working with Neglect</a:t>
            </a:r>
          </a:p>
          <a:p>
            <a:pPr>
              <a:lnSpc>
                <a:spcPct val="115000"/>
              </a:lnSpc>
            </a:pPr>
            <a:r>
              <a:rPr lang="en-GB" sz="2000" dirty="0">
                <a:latin typeface="Arial" panose="020B0604020202020204" pitchFamily="34" charset="0"/>
                <a:ea typeface="Century Gothic" panose="020B0502020202020204" pitchFamily="34" charset="0"/>
                <a:cs typeface="Times New Roman" panose="02020603050405020304" pitchFamily="18" charset="0"/>
              </a:rPr>
              <a:t>According to the national triennial review of serious cases 2019 for Warwick University (Myers 2019), the majority of children suffering from severe harm or death fall into two categories:</a:t>
            </a:r>
            <a:endParaRPr lang="en-GB" sz="2000" dirty="0">
              <a:latin typeface="Century Gothic" panose="020B0502020202020204" pitchFamily="34" charset="0"/>
              <a:ea typeface="Century Gothic" panose="020B0502020202020204" pitchFamily="34" charset="0"/>
              <a:cs typeface="Times New Roman" panose="02020603050405020304" pitchFamily="18" charset="0"/>
            </a:endParaRPr>
          </a:p>
          <a:p>
            <a:pPr>
              <a:lnSpc>
                <a:spcPct val="115000"/>
              </a:lnSpc>
            </a:pPr>
            <a:r>
              <a:rPr lang="en-GB" sz="2000" dirty="0">
                <a:latin typeface="Arial" panose="020B0604020202020204" pitchFamily="34" charset="0"/>
                <a:ea typeface="Century Gothic" panose="020B0502020202020204" pitchFamily="34" charset="0"/>
                <a:cs typeface="Times New Roman" panose="02020603050405020304" pitchFamily="18" charset="0"/>
              </a:rPr>
              <a:t> </a:t>
            </a:r>
            <a:endParaRPr lang="en-GB" sz="2000" dirty="0">
              <a:latin typeface="Century Gothic" panose="020B0502020202020204" pitchFamily="34" charset="0"/>
              <a:ea typeface="Century Gothic" panose="020B0502020202020204" pitchFamily="34" charset="0"/>
              <a:cs typeface="Times New Roman" panose="02020603050405020304" pitchFamily="18" charset="0"/>
            </a:endParaRPr>
          </a:p>
          <a:p>
            <a:pPr marL="257175" indent="-257175">
              <a:lnSpc>
                <a:spcPct val="115000"/>
              </a:lnSpc>
              <a:buFont typeface="+mj-lt"/>
              <a:buAutoNum type="arabicPeriod"/>
            </a:pPr>
            <a:r>
              <a:rPr lang="en-GB" sz="2000" dirty="0">
                <a:latin typeface="Arial" panose="020B0604020202020204" pitchFamily="34" charset="0"/>
                <a:ea typeface="Century Gothic" panose="020B0502020202020204" pitchFamily="34" charset="0"/>
                <a:cs typeface="Times New Roman" panose="02020603050405020304" pitchFamily="18" charset="0"/>
              </a:rPr>
              <a:t>The first consists of those unknown to services. Their data show that approximately 1/3 of children seriously harmed are not known to services. These children would be best served by strengthened and accessible universal services, and training universal staff to spot signs of neglect and take an enquiring approach with parents that do not engage</a:t>
            </a:r>
            <a:r>
              <a:rPr lang="en-GB" sz="1350" dirty="0">
                <a:latin typeface="Arial" panose="020B0604020202020204" pitchFamily="34" charset="0"/>
                <a:ea typeface="Century Gothic" panose="020B0502020202020204" pitchFamily="34" charset="0"/>
                <a:cs typeface="Times New Roman" panose="02020603050405020304" pitchFamily="18" charset="0"/>
              </a:rPr>
              <a:t>.</a:t>
            </a:r>
            <a:endParaRPr lang="en-GB" sz="1350" dirty="0">
              <a:latin typeface="Century Gothic" panose="020B0502020202020204" pitchFamily="34" charset="0"/>
              <a:ea typeface="Century Gothic" panose="020B0502020202020204" pitchFamily="34" charset="0"/>
              <a:cs typeface="Times New Roman" panose="02020603050405020304" pitchFamily="18" charset="0"/>
            </a:endParaRPr>
          </a:p>
          <a:p>
            <a:pPr>
              <a:lnSpc>
                <a:spcPct val="110000"/>
              </a:lnSpc>
              <a:spcAft>
                <a:spcPts val="450"/>
              </a:spcAft>
            </a:pPr>
            <a:endParaRPr lang="en-GB" sz="1350" b="1" dirty="0">
              <a:solidFill>
                <a:srgbClr val="002060"/>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64374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089" y="0"/>
            <a:ext cx="9233235" cy="994172"/>
          </a:xfrm>
        </p:spPr>
        <p:txBody>
          <a:bodyPr>
            <a:normAutofit/>
          </a:bodyPr>
          <a:lstStyle/>
          <a:p>
            <a:pPr algn="ctr"/>
            <a:r>
              <a:rPr lang="en-GB" sz="4050" dirty="0"/>
              <a:t>              </a:t>
            </a:r>
            <a:r>
              <a:rPr lang="en-GB" sz="3000" dirty="0"/>
              <a:t>Learning from Serious Case Reviews</a:t>
            </a:r>
            <a:endParaRPr lang="en-US" sz="3000" dirty="0"/>
          </a:p>
        </p:txBody>
      </p:sp>
      <p:sp>
        <p:nvSpPr>
          <p:cNvPr id="6" name="TextBox 5"/>
          <p:cNvSpPr txBox="1"/>
          <p:nvPr/>
        </p:nvSpPr>
        <p:spPr>
          <a:xfrm>
            <a:off x="422031" y="1102363"/>
            <a:ext cx="8487507" cy="4256422"/>
          </a:xfrm>
          <a:prstGeom prst="rect">
            <a:avLst/>
          </a:prstGeom>
          <a:noFill/>
          <a:ln w="38100">
            <a:solidFill>
              <a:schemeClr val="accent1"/>
            </a:solidFill>
          </a:ln>
        </p:spPr>
        <p:txBody>
          <a:bodyPr wrap="square" rtlCol="0">
            <a:spAutoFit/>
          </a:bodyPr>
          <a:lstStyle/>
          <a:p>
            <a:pPr algn="ctr">
              <a:lnSpc>
                <a:spcPct val="110000"/>
              </a:lnSpc>
              <a:spcAft>
                <a:spcPts val="450"/>
              </a:spcAft>
            </a:pPr>
            <a:r>
              <a:rPr lang="en-GB" b="1" dirty="0">
                <a:solidFill>
                  <a:srgbClr val="002060"/>
                </a:solidFill>
                <a:latin typeface="Arial" panose="020B0604020202020204" pitchFamily="34" charset="0"/>
                <a:ea typeface="Times New Roman" panose="02020603050405020304" pitchFamily="18" charset="0"/>
              </a:rPr>
              <a:t>Common Pitfalls when Working with Neglect</a:t>
            </a:r>
          </a:p>
          <a:p>
            <a:pPr marL="257175" indent="-257175">
              <a:lnSpc>
                <a:spcPct val="115000"/>
              </a:lnSpc>
              <a:buFont typeface="+mj-lt"/>
              <a:buAutoNum type="arabicPeriod" startAt="2"/>
            </a:pPr>
            <a:r>
              <a:rPr lang="en-GB" dirty="0">
                <a:latin typeface="Arial" panose="020B0604020202020204" pitchFamily="34" charset="0"/>
                <a:ea typeface="Century Gothic" panose="020B0502020202020204" pitchFamily="34" charset="0"/>
                <a:cs typeface="Times New Roman" panose="02020603050405020304" pitchFamily="18" charset="0"/>
              </a:rPr>
              <a:t>The second consists of those known to services, but where a number of common pitfalls have prevented an adequate response. Common themes in local and national serious case reviews:</a:t>
            </a:r>
          </a:p>
          <a:p>
            <a:pPr marL="257175" indent="-257175">
              <a:lnSpc>
                <a:spcPct val="115000"/>
              </a:lnSpc>
              <a:buFont typeface="+mj-lt"/>
              <a:buAutoNum type="arabicPeriod" startAt="2"/>
            </a:pPr>
            <a:endParaRPr lang="en-GB" dirty="0">
              <a:latin typeface="Century Gothic" panose="020B0502020202020204" pitchFamily="34" charset="0"/>
              <a:ea typeface="Century Gothic" panose="020B0502020202020204" pitchFamily="34" charset="0"/>
              <a:cs typeface="Times New Roman" panose="02020603050405020304" pitchFamily="18" charset="0"/>
            </a:endParaRPr>
          </a:p>
          <a:p>
            <a:pPr marL="257175" indent="-257175">
              <a:lnSpc>
                <a:spcPct val="115000"/>
              </a:lnSpc>
              <a:buFont typeface="+mj-lt"/>
              <a:buAutoNum type="romanLcPeriod"/>
            </a:pPr>
            <a:r>
              <a:rPr lang="en-GB" dirty="0">
                <a:latin typeface="Arial" panose="020B0604020202020204" pitchFamily="34" charset="0"/>
                <a:ea typeface="Century Gothic" panose="020B0502020202020204" pitchFamily="34" charset="0"/>
                <a:cs typeface="Times New Roman" panose="02020603050405020304" pitchFamily="18" charset="0"/>
              </a:rPr>
              <a:t>Professionals do not believe the case will meet a threshold for intervention;</a:t>
            </a:r>
            <a:endParaRPr lang="en-GB" dirty="0">
              <a:latin typeface="Century Gothic" panose="020B0502020202020204" pitchFamily="34" charset="0"/>
              <a:ea typeface="Century Gothic" panose="020B0502020202020204" pitchFamily="34" charset="0"/>
              <a:cs typeface="Times New Roman" panose="02020603050405020304" pitchFamily="18" charset="0"/>
            </a:endParaRPr>
          </a:p>
          <a:p>
            <a:pPr marL="257175" indent="-257175">
              <a:lnSpc>
                <a:spcPct val="115000"/>
              </a:lnSpc>
              <a:buFont typeface="+mj-lt"/>
              <a:buAutoNum type="romanLcPeriod"/>
            </a:pPr>
            <a:r>
              <a:rPr lang="en-GB" dirty="0">
                <a:latin typeface="Arial" panose="020B0604020202020204" pitchFamily="34" charset="0"/>
                <a:ea typeface="Century Gothic" panose="020B0502020202020204" pitchFamily="34" charset="0"/>
                <a:cs typeface="Times New Roman" panose="02020603050405020304" pitchFamily="18" charset="0"/>
              </a:rPr>
              <a:t>Professionals worry that referral will break any therapeutic relationship they may have with a vulnerable family;</a:t>
            </a:r>
            <a:endParaRPr lang="en-GB" dirty="0">
              <a:latin typeface="Century Gothic" panose="020B0502020202020204" pitchFamily="34" charset="0"/>
              <a:ea typeface="Century Gothic" panose="020B0502020202020204" pitchFamily="34" charset="0"/>
              <a:cs typeface="Times New Roman" panose="02020603050405020304" pitchFamily="18" charset="0"/>
            </a:endParaRPr>
          </a:p>
          <a:p>
            <a:pPr marL="257175" indent="-257175">
              <a:lnSpc>
                <a:spcPct val="115000"/>
              </a:lnSpc>
              <a:buFont typeface="+mj-lt"/>
              <a:buAutoNum type="romanLcPeriod"/>
            </a:pPr>
            <a:r>
              <a:rPr lang="en-GB" dirty="0">
                <a:latin typeface="Arial" panose="020B0604020202020204" pitchFamily="34" charset="0"/>
                <a:ea typeface="Century Gothic" panose="020B0502020202020204" pitchFamily="34" charset="0"/>
                <a:cs typeface="Times New Roman" panose="02020603050405020304" pitchFamily="18" charset="0"/>
              </a:rPr>
              <a:t>‘Starting again’ (e.g. due to supportive relationship breakdown or staff turnover) and giving insufficient weight to documented risk factors and previous experiences of working with the family;</a:t>
            </a:r>
            <a:endParaRPr lang="en-GB" dirty="0">
              <a:latin typeface="Century Gothic" panose="020B0502020202020204" pitchFamily="34" charset="0"/>
              <a:ea typeface="Century Gothic" panose="020B0502020202020204" pitchFamily="34" charset="0"/>
              <a:cs typeface="Times New Roman" panose="02020603050405020304" pitchFamily="18" charset="0"/>
            </a:endParaRPr>
          </a:p>
          <a:p>
            <a:pPr marL="257175" indent="-257175">
              <a:lnSpc>
                <a:spcPct val="115000"/>
              </a:lnSpc>
              <a:buFont typeface="+mj-lt"/>
              <a:buAutoNum type="romanLcPeriod"/>
            </a:pPr>
            <a:r>
              <a:rPr lang="en-GB" dirty="0">
                <a:latin typeface="Arial" panose="020B0604020202020204" pitchFamily="34" charset="0"/>
                <a:ea typeface="Century Gothic" panose="020B0502020202020204" pitchFamily="34" charset="0"/>
                <a:cs typeface="Times New Roman" panose="02020603050405020304" pitchFamily="18" charset="0"/>
              </a:rPr>
              <a:t>Insufficient peer support, rigour and oversight;</a:t>
            </a:r>
            <a:endParaRPr lang="en-GB" dirty="0">
              <a:latin typeface="Century Gothic" panose="020B0502020202020204" pitchFamily="34" charset="0"/>
              <a:ea typeface="Century Gothic" panose="020B0502020202020204" pitchFamily="34" charset="0"/>
              <a:cs typeface="Times New Roman" panose="02020603050405020304" pitchFamily="18" charset="0"/>
            </a:endParaRPr>
          </a:p>
          <a:p>
            <a:pPr marL="257175" indent="-257175">
              <a:lnSpc>
                <a:spcPct val="115000"/>
              </a:lnSpc>
              <a:buFont typeface="+mj-lt"/>
              <a:buAutoNum type="romanLcPeriod"/>
            </a:pPr>
            <a:r>
              <a:rPr lang="en-GB" dirty="0">
                <a:latin typeface="Arial" panose="020B0604020202020204" pitchFamily="34" charset="0"/>
                <a:ea typeface="Century Gothic" panose="020B0502020202020204" pitchFamily="34" charset="0"/>
                <a:cs typeface="Times New Roman" panose="02020603050405020304" pitchFamily="18" charset="0"/>
              </a:rPr>
              <a:t>Disguised compliance and supporting those reticent to engage;</a:t>
            </a:r>
            <a:endParaRPr lang="en-GB" dirty="0">
              <a:latin typeface="Century Gothic" panose="020B0502020202020204" pitchFamily="34" charset="0"/>
              <a:ea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3353531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412" y="162710"/>
            <a:ext cx="9233235" cy="994172"/>
          </a:xfrm>
        </p:spPr>
        <p:txBody>
          <a:bodyPr>
            <a:normAutofit/>
          </a:bodyPr>
          <a:lstStyle/>
          <a:p>
            <a:pPr algn="ctr"/>
            <a:r>
              <a:rPr lang="en-GB" sz="4050" dirty="0"/>
              <a:t>              </a:t>
            </a:r>
            <a:r>
              <a:rPr lang="en-GB" sz="3000" dirty="0"/>
              <a:t>Torbay’s Vision for Change</a:t>
            </a:r>
            <a:endParaRPr lang="en-US" sz="3000" dirty="0"/>
          </a:p>
        </p:txBody>
      </p:sp>
      <p:sp>
        <p:nvSpPr>
          <p:cNvPr id="6" name="TextBox 5"/>
          <p:cNvSpPr txBox="1"/>
          <p:nvPr/>
        </p:nvSpPr>
        <p:spPr>
          <a:xfrm>
            <a:off x="4824863" y="1325924"/>
            <a:ext cx="4026060" cy="4206151"/>
          </a:xfrm>
          <a:prstGeom prst="rect">
            <a:avLst/>
          </a:prstGeom>
          <a:noFill/>
          <a:ln w="38100">
            <a:solidFill>
              <a:schemeClr val="accent1"/>
            </a:solidFill>
          </a:ln>
        </p:spPr>
        <p:txBody>
          <a:bodyPr wrap="square" rtlCol="0">
            <a:spAutoFit/>
          </a:bodyPr>
          <a:lstStyle/>
          <a:p>
            <a:pPr>
              <a:lnSpc>
                <a:spcPct val="115000"/>
              </a:lnSpc>
            </a:pPr>
            <a:r>
              <a:rPr lang="en-GB" dirty="0">
                <a:latin typeface="Arial" panose="020B0604020202020204" pitchFamily="34" charset="0"/>
                <a:ea typeface="Century Gothic" panose="020B0502020202020204" pitchFamily="34" charset="0"/>
                <a:cs typeface="Times New Roman" panose="02020603050405020304" pitchFamily="18" charset="0"/>
              </a:rPr>
              <a:t>The aim of TSCP is to promote the welfare of vulnerable children and young people, to maximise their chances of becoming successful and fulfilled adults. The TSCP have a Neglect Strategy Document. The purpose of this document is to outline the vision and guiding principles for TSCP’s restorative practice model that empowers children, parents, communities and universal services to understand and meet children’s developmental needs.</a:t>
            </a:r>
            <a:endParaRPr lang="en-GB" dirty="0">
              <a:latin typeface="Century Gothic" panose="020B0502020202020204" pitchFamily="34" charset="0"/>
              <a:ea typeface="Century Gothic" panose="020B0502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EDB939A8-69DB-CB2F-3B36-25ECA40F69FD}"/>
              </a:ext>
            </a:extLst>
          </p:cNvPr>
          <p:cNvPicPr>
            <a:picLocks noChangeAspect="1"/>
          </p:cNvPicPr>
          <p:nvPr/>
        </p:nvPicPr>
        <p:blipFill>
          <a:blip r:embed="rId2"/>
          <a:stretch>
            <a:fillRect/>
          </a:stretch>
        </p:blipFill>
        <p:spPr>
          <a:xfrm>
            <a:off x="459886" y="1477865"/>
            <a:ext cx="4227969" cy="3902268"/>
          </a:xfrm>
          <a:prstGeom prst="rect">
            <a:avLst/>
          </a:prstGeom>
        </p:spPr>
      </p:pic>
    </p:spTree>
    <p:extLst>
      <p:ext uri="{BB962C8B-B14F-4D97-AF65-F5344CB8AC3E}">
        <p14:creationId xmlns:p14="http://schemas.microsoft.com/office/powerpoint/2010/main" val="35550767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412" y="0"/>
            <a:ext cx="9233235" cy="994172"/>
          </a:xfrm>
        </p:spPr>
        <p:txBody>
          <a:bodyPr>
            <a:normAutofit/>
          </a:bodyPr>
          <a:lstStyle/>
          <a:p>
            <a:pPr algn="ctr"/>
            <a:r>
              <a:rPr lang="en-GB" sz="4050" dirty="0"/>
              <a:t>              </a:t>
            </a:r>
            <a:r>
              <a:rPr lang="en-GB" sz="3000" dirty="0"/>
              <a:t>Torbay’s Vision for Change</a:t>
            </a:r>
            <a:endParaRPr lang="en-US" sz="3000" dirty="0"/>
          </a:p>
        </p:txBody>
      </p:sp>
      <p:sp>
        <p:nvSpPr>
          <p:cNvPr id="6" name="TextBox 5"/>
          <p:cNvSpPr txBox="1"/>
          <p:nvPr/>
        </p:nvSpPr>
        <p:spPr>
          <a:xfrm>
            <a:off x="3409780" y="895986"/>
            <a:ext cx="5570097" cy="4811061"/>
          </a:xfrm>
          <a:prstGeom prst="rect">
            <a:avLst/>
          </a:prstGeom>
          <a:noFill/>
          <a:ln w="38100">
            <a:solidFill>
              <a:schemeClr val="accent1"/>
            </a:solidFill>
          </a:ln>
        </p:spPr>
        <p:txBody>
          <a:bodyPr wrap="square" rtlCol="0">
            <a:spAutoFit/>
          </a:bodyPr>
          <a:lstStyle/>
          <a:p>
            <a:pPr algn="ctr">
              <a:lnSpc>
                <a:spcPct val="115000"/>
              </a:lnSpc>
            </a:pPr>
            <a:r>
              <a:rPr lang="en-GB" b="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Using an evidence-based assessment to identify, address and prevent neglect</a:t>
            </a:r>
          </a:p>
          <a:p>
            <a:pPr algn="ctr">
              <a:lnSpc>
                <a:spcPct val="115000"/>
              </a:lnSpc>
            </a:pPr>
            <a:endParaRPr lang="en-GB" b="1" dirty="0">
              <a:solidFill>
                <a:srgbClr val="002060"/>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pPr>
            <a:r>
              <a:rPr lang="en-US" b="1" dirty="0">
                <a:solidFill>
                  <a:srgbClr val="002060"/>
                </a:solidFill>
              </a:rPr>
              <a:t>Graded Care Profile 2 (GCP2) </a:t>
            </a:r>
            <a:r>
              <a:rPr lang="en-US" dirty="0">
                <a:solidFill>
                  <a:srgbClr val="002060"/>
                </a:solidFill>
              </a:rPr>
              <a:t>is an assessment tool that helps practitioners take a strengths-based approach to measuring the quality of care a child is receiving and supports them to identify neglect.</a:t>
            </a:r>
          </a:p>
          <a:p>
            <a:pPr>
              <a:lnSpc>
                <a:spcPct val="115000"/>
              </a:lnSpc>
            </a:pPr>
            <a:endParaRPr lang="en-US" dirty="0">
              <a:solidFill>
                <a:srgbClr val="002060"/>
              </a:solidFill>
              <a:ea typeface="Times New Roman" panose="02020603050405020304" pitchFamily="18" charset="0"/>
              <a:cs typeface="Times New Roman" panose="02020603050405020304" pitchFamily="18" charset="0"/>
            </a:endParaRPr>
          </a:p>
          <a:p>
            <a:pPr>
              <a:lnSpc>
                <a:spcPct val="115000"/>
              </a:lnSpc>
            </a:pPr>
            <a:r>
              <a:rPr lang="en-US" dirty="0">
                <a:solidFill>
                  <a:srgbClr val="002060"/>
                </a:solidFill>
                <a:latin typeface="+mj-lt"/>
              </a:rPr>
              <a:t>Using the GCP2 assessment tool, professionals score aspects of care giving on a scale of one to five. This assessment helps them identify areas where the level of care children receive could be significantly improved.</a:t>
            </a:r>
            <a:endParaRPr lang="en-GB" b="1" dirty="0">
              <a:solidFill>
                <a:srgbClr val="002060"/>
              </a:solidFill>
              <a:latin typeface="+mj-lt"/>
              <a:ea typeface="Century Gothic" panose="020B0502020202020204" pitchFamily="34" charset="0"/>
              <a:cs typeface="Times New Roman" panose="02020603050405020304" pitchFamily="18" charset="0"/>
            </a:endParaRPr>
          </a:p>
          <a:p>
            <a:pPr algn="just">
              <a:lnSpc>
                <a:spcPct val="115000"/>
              </a:lnSpc>
            </a:pPr>
            <a:endParaRPr lang="en-GB" sz="1400" b="1" dirty="0">
              <a:solidFill>
                <a:srgbClr val="A4D55D"/>
              </a:solidFill>
              <a:latin typeface="Arial" panose="020B0604020202020204" pitchFamily="34" charset="0"/>
              <a:ea typeface="Century Gothic" panose="020B05020202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E8D8D449-962E-BC75-75CE-6C05200C2299}"/>
              </a:ext>
            </a:extLst>
          </p:cNvPr>
          <p:cNvPicPr>
            <a:picLocks noChangeAspect="1"/>
          </p:cNvPicPr>
          <p:nvPr/>
        </p:nvPicPr>
        <p:blipFill>
          <a:blip r:embed="rId2"/>
          <a:stretch>
            <a:fillRect/>
          </a:stretch>
        </p:blipFill>
        <p:spPr>
          <a:xfrm>
            <a:off x="303901" y="1312985"/>
            <a:ext cx="2753942" cy="3782100"/>
          </a:xfrm>
          <a:prstGeom prst="rect">
            <a:avLst/>
          </a:prstGeom>
        </p:spPr>
      </p:pic>
    </p:spTree>
    <p:extLst>
      <p:ext uri="{BB962C8B-B14F-4D97-AF65-F5344CB8AC3E}">
        <p14:creationId xmlns:p14="http://schemas.microsoft.com/office/powerpoint/2010/main" val="83204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658" y="92372"/>
            <a:ext cx="9233235" cy="994172"/>
          </a:xfrm>
        </p:spPr>
        <p:txBody>
          <a:bodyPr>
            <a:normAutofit/>
          </a:bodyPr>
          <a:lstStyle/>
          <a:p>
            <a:pPr algn="ctr"/>
            <a:r>
              <a:rPr lang="en-GB" sz="4050" dirty="0"/>
              <a:t>              </a:t>
            </a:r>
            <a:r>
              <a:rPr lang="en-GB" sz="3000" dirty="0"/>
              <a:t>Torbay’s Vision for Change</a:t>
            </a:r>
            <a:endParaRPr lang="en-US" sz="3000" dirty="0"/>
          </a:p>
        </p:txBody>
      </p:sp>
      <p:sp>
        <p:nvSpPr>
          <p:cNvPr id="6" name="TextBox 5"/>
          <p:cNvSpPr txBox="1"/>
          <p:nvPr/>
        </p:nvSpPr>
        <p:spPr>
          <a:xfrm>
            <a:off x="623777" y="1129396"/>
            <a:ext cx="8109915" cy="4589590"/>
          </a:xfrm>
          <a:prstGeom prst="rect">
            <a:avLst/>
          </a:prstGeom>
          <a:noFill/>
          <a:ln w="38100">
            <a:solidFill>
              <a:schemeClr val="accent1"/>
            </a:solidFill>
          </a:ln>
        </p:spPr>
        <p:txBody>
          <a:bodyPr wrap="square" rtlCol="0">
            <a:spAutoFit/>
          </a:bodyPr>
          <a:lstStyle/>
          <a:p>
            <a:pPr algn="ctr">
              <a:lnSpc>
                <a:spcPct val="115000"/>
              </a:lnSpc>
            </a:pPr>
            <a:r>
              <a:rPr lang="en-GB" b="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Using an evidence-based assessment to identify, address and prevent neglect</a:t>
            </a:r>
          </a:p>
          <a:p>
            <a:pPr algn="ctr">
              <a:lnSpc>
                <a:spcPct val="115000"/>
              </a:lnSpc>
            </a:pPr>
            <a:endParaRPr lang="en-GB" b="1" dirty="0">
              <a:solidFill>
                <a:srgbClr val="002060"/>
              </a:solidFill>
              <a:latin typeface="Arial" panose="020B0604020202020204" pitchFamily="34" charset="0"/>
              <a:ea typeface="Times New Roman" panose="02020603050405020304" pitchFamily="18" charset="0"/>
              <a:cs typeface="Times New Roman" panose="02020603050405020304" pitchFamily="18" charset="0"/>
            </a:endParaRPr>
          </a:p>
          <a:p>
            <a:pPr algn="l"/>
            <a:r>
              <a:rPr lang="en-US" dirty="0">
                <a:solidFill>
                  <a:srgbClr val="002060"/>
                </a:solidFill>
              </a:rPr>
              <a:t>Using GCP2, you’ll be able to:</a:t>
            </a:r>
          </a:p>
          <a:p>
            <a:pPr algn="l"/>
            <a:endParaRPr lang="en-US" dirty="0">
              <a:solidFill>
                <a:srgbClr val="002060"/>
              </a:solidFill>
            </a:endParaRPr>
          </a:p>
          <a:p>
            <a:pPr algn="l">
              <a:buFont typeface="Arial" panose="020B0604020202020204" pitchFamily="34" charset="0"/>
              <a:buChar char="•"/>
            </a:pPr>
            <a:r>
              <a:rPr lang="en-US" dirty="0">
                <a:solidFill>
                  <a:srgbClr val="002060"/>
                </a:solidFill>
              </a:rPr>
              <a:t>Measure the quality of care being provided to children you work with;</a:t>
            </a:r>
          </a:p>
          <a:p>
            <a:pPr algn="l">
              <a:buFont typeface="Arial" panose="020B0604020202020204" pitchFamily="34" charset="0"/>
              <a:buChar char="•"/>
            </a:pPr>
            <a:r>
              <a:rPr lang="en-US" dirty="0">
                <a:solidFill>
                  <a:srgbClr val="002060"/>
                </a:solidFill>
              </a:rPr>
              <a:t>Identify where children require further support and whether the level of care </a:t>
            </a:r>
          </a:p>
          <a:p>
            <a:pPr algn="l"/>
            <a:r>
              <a:rPr lang="en-US" dirty="0">
                <a:solidFill>
                  <a:srgbClr val="002060"/>
                </a:solidFill>
              </a:rPr>
              <a:t> received needs to be improved;</a:t>
            </a:r>
          </a:p>
          <a:p>
            <a:pPr algn="l">
              <a:buFont typeface="Arial" panose="020B0604020202020204" pitchFamily="34" charset="0"/>
              <a:buChar char="•"/>
            </a:pPr>
            <a:r>
              <a:rPr lang="en-US" dirty="0">
                <a:solidFill>
                  <a:srgbClr val="002060"/>
                </a:solidFill>
              </a:rPr>
              <a:t>Implement a constructive working relationship with families;</a:t>
            </a:r>
          </a:p>
          <a:p>
            <a:pPr algn="l">
              <a:buFont typeface="Arial" panose="020B0604020202020204" pitchFamily="34" charset="0"/>
              <a:buChar char="•"/>
            </a:pPr>
            <a:r>
              <a:rPr lang="en-US" dirty="0">
                <a:solidFill>
                  <a:srgbClr val="002060"/>
                </a:solidFill>
              </a:rPr>
              <a:t>Increase your confidence in decision making at all levels;</a:t>
            </a:r>
          </a:p>
          <a:p>
            <a:pPr algn="l">
              <a:buFont typeface="Arial" panose="020B0604020202020204" pitchFamily="34" charset="0"/>
              <a:buChar char="•"/>
            </a:pPr>
            <a:r>
              <a:rPr lang="en-US" dirty="0">
                <a:solidFill>
                  <a:srgbClr val="002060"/>
                </a:solidFill>
              </a:rPr>
              <a:t>Promote multi-agency working culture by training professionals across agencies to  </a:t>
            </a:r>
          </a:p>
          <a:p>
            <a:pPr algn="l"/>
            <a:r>
              <a:rPr lang="en-US" dirty="0">
                <a:solidFill>
                  <a:srgbClr val="002060"/>
                </a:solidFill>
              </a:rPr>
              <a:t> use the tool – creating a common language and improving the quality of interventions and (where appropriate) referrals.</a:t>
            </a:r>
          </a:p>
          <a:p>
            <a:pPr algn="just">
              <a:lnSpc>
                <a:spcPct val="115000"/>
              </a:lnSpc>
            </a:pPr>
            <a:endParaRPr lang="en-GB" sz="1350" dirty="0">
              <a:latin typeface="Century Gothic" panose="020B0502020202020204" pitchFamily="34" charset="0"/>
              <a:ea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1716457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412" y="0"/>
            <a:ext cx="9233235" cy="994172"/>
          </a:xfrm>
        </p:spPr>
        <p:txBody>
          <a:bodyPr>
            <a:normAutofit/>
          </a:bodyPr>
          <a:lstStyle/>
          <a:p>
            <a:pPr algn="ctr"/>
            <a:r>
              <a:rPr lang="en-GB" sz="4050" dirty="0"/>
              <a:t>              </a:t>
            </a:r>
            <a:r>
              <a:rPr lang="en-GB" sz="3000" dirty="0"/>
              <a:t>Torbay’s Vision for Change</a:t>
            </a:r>
            <a:endParaRPr lang="en-US" sz="3000" dirty="0"/>
          </a:p>
        </p:txBody>
      </p:sp>
      <p:sp>
        <p:nvSpPr>
          <p:cNvPr id="6" name="TextBox 5"/>
          <p:cNvSpPr txBox="1"/>
          <p:nvPr/>
        </p:nvSpPr>
        <p:spPr>
          <a:xfrm>
            <a:off x="621323" y="890954"/>
            <a:ext cx="7936523" cy="4848507"/>
          </a:xfrm>
          <a:prstGeom prst="rect">
            <a:avLst/>
          </a:prstGeom>
          <a:noFill/>
          <a:ln w="38100">
            <a:solidFill>
              <a:schemeClr val="accent1"/>
            </a:solidFill>
          </a:ln>
        </p:spPr>
        <p:txBody>
          <a:bodyPr wrap="square" rtlCol="0">
            <a:spAutoFit/>
          </a:bodyPr>
          <a:lstStyle/>
          <a:p>
            <a:pPr algn="ctr">
              <a:lnSpc>
                <a:spcPct val="115000"/>
              </a:lnSpc>
            </a:pPr>
            <a:r>
              <a:rPr lang="en-GB" b="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GCP2 Rollout Progress to date</a:t>
            </a:r>
          </a:p>
          <a:p>
            <a:pPr algn="ctr">
              <a:lnSpc>
                <a:spcPct val="115000"/>
              </a:lnSpc>
            </a:pPr>
            <a:endParaRPr lang="en-GB" b="1" dirty="0">
              <a:solidFill>
                <a:srgbClr val="002060"/>
              </a:solidFill>
              <a:latin typeface="Arial" panose="020B0604020202020204" pitchFamily="34" charset="0"/>
              <a:ea typeface="Times New Roman" panose="02020603050405020304" pitchFamily="18" charset="0"/>
              <a:cs typeface="Times New Roman" panose="02020603050405020304" pitchFamily="18" charset="0"/>
            </a:endParaRPr>
          </a:p>
          <a:p>
            <a:pPr marL="214313" indent="-214313" fontAlgn="base">
              <a:buFont typeface="Arial" panose="020B0604020202020204" pitchFamily="34" charset="0"/>
              <a:buChar char="•"/>
            </a:pPr>
            <a:r>
              <a:rPr lang="en-US" dirty="0">
                <a:latin typeface="Arial" panose="020B0604020202020204" pitchFamily="34" charset="0"/>
              </a:rPr>
              <a:t>In November 2022 practitioners were trained across the Partnership who are now able to train frontline practitioners to undertake the GCP2 assessment</a:t>
            </a:r>
          </a:p>
          <a:p>
            <a:pPr algn="l" rtl="0" fontAlgn="base"/>
            <a:endParaRPr lang="en-US" dirty="0">
              <a:latin typeface="Arial" panose="020B0604020202020204" pitchFamily="34" charset="0"/>
            </a:endParaRPr>
          </a:p>
          <a:p>
            <a:pPr marL="214313" indent="-214313" fontAlgn="base">
              <a:buFont typeface="Arial" panose="020B0604020202020204" pitchFamily="34" charset="0"/>
              <a:buChar char="•"/>
            </a:pPr>
            <a:r>
              <a:rPr lang="en-US" dirty="0">
                <a:latin typeface="Arial" panose="020B0604020202020204" pitchFamily="34" charset="0"/>
              </a:rPr>
              <a:t>Total number of practitioners trained: 21 plus 18 trainers/ champions</a:t>
            </a:r>
            <a:endParaRPr lang="en-US" dirty="0">
              <a:latin typeface="Segoe UI" panose="020B0502040204020203" pitchFamily="34" charset="0"/>
            </a:endParaRPr>
          </a:p>
          <a:p>
            <a:pPr marL="214313" indent="-214313" fontAlgn="base">
              <a:buFont typeface="Arial" panose="020B0604020202020204" pitchFamily="34" charset="0"/>
              <a:buChar char="•"/>
            </a:pPr>
            <a:r>
              <a:rPr lang="en-US" dirty="0">
                <a:latin typeface="Arial" panose="020B0604020202020204" pitchFamily="34" charset="0"/>
              </a:rPr>
              <a:t>Total number of practitioners trained this quarter: 21 (across two courses)</a:t>
            </a:r>
            <a:endParaRPr lang="en-US" dirty="0">
              <a:latin typeface="Segoe UI" panose="020B0502040204020203" pitchFamily="34" charset="0"/>
            </a:endParaRPr>
          </a:p>
          <a:p>
            <a:pPr marL="214313" indent="-214313" fontAlgn="base">
              <a:buFont typeface="Arial" panose="020B0604020202020204" pitchFamily="34" charset="0"/>
              <a:buChar char="•"/>
            </a:pPr>
            <a:r>
              <a:rPr lang="en-US" dirty="0">
                <a:latin typeface="Arial" panose="020B0604020202020204" pitchFamily="34" charset="0"/>
              </a:rPr>
              <a:t>Number of GCP2s completed this quarter: 1</a:t>
            </a:r>
          </a:p>
          <a:p>
            <a:pPr algn="l" rtl="0" fontAlgn="base"/>
            <a:endParaRPr lang="en-US" dirty="0">
              <a:latin typeface="Arial" panose="020B0604020202020204" pitchFamily="34" charset="0"/>
            </a:endParaRPr>
          </a:p>
          <a:p>
            <a:pPr algn="l" rtl="0" fontAlgn="base"/>
            <a:r>
              <a:rPr lang="en-US" dirty="0">
                <a:solidFill>
                  <a:srgbClr val="002060"/>
                </a:solidFill>
                <a:latin typeface="Arial" panose="020B0604020202020204" pitchFamily="34" charset="0"/>
              </a:rPr>
              <a:t>Information and awareness sessions are being rolled out – first one was on 24.01.23 </a:t>
            </a:r>
          </a:p>
          <a:p>
            <a:pPr algn="l" rtl="0" fontAlgn="base"/>
            <a:endParaRPr lang="en-US" dirty="0">
              <a:solidFill>
                <a:srgbClr val="002060"/>
              </a:solidFill>
              <a:latin typeface="Arial" panose="020B0604020202020204" pitchFamily="34" charset="0"/>
            </a:endParaRPr>
          </a:p>
          <a:p>
            <a:pPr algn="ctr" rtl="0" fontAlgn="base"/>
            <a:r>
              <a:rPr lang="en-US" sz="2000" b="1" dirty="0">
                <a:solidFill>
                  <a:srgbClr val="002060"/>
                </a:solidFill>
                <a:latin typeface="Arial" panose="020B0604020202020204" pitchFamily="34" charset="0"/>
              </a:rPr>
              <a:t>Target is to have approximately 240 practitioners trained across the Partnership able to undertake the GCP2 assessment.</a:t>
            </a:r>
            <a:endParaRPr lang="en-US" sz="2000" b="1" dirty="0">
              <a:solidFill>
                <a:srgbClr val="002060"/>
              </a:solidFill>
              <a:latin typeface="Segoe UI" panose="020B0502040204020203" pitchFamily="34" charset="0"/>
            </a:endParaRPr>
          </a:p>
          <a:p>
            <a:pPr algn="just">
              <a:lnSpc>
                <a:spcPct val="115000"/>
              </a:lnSpc>
            </a:pPr>
            <a:endParaRPr lang="en-GB" sz="1350" b="1" dirty="0">
              <a:solidFill>
                <a:srgbClr val="A4D55D"/>
              </a:solidFill>
              <a:latin typeface="Arial" panose="020B0604020202020204" pitchFamily="34" charset="0"/>
              <a:ea typeface="Century Gothic" panose="020B0502020202020204" pitchFamily="34" charset="0"/>
              <a:cs typeface="Times New Roman" panose="02020603050405020304" pitchFamily="18" charset="0"/>
            </a:endParaRPr>
          </a:p>
          <a:p>
            <a:pPr algn="just">
              <a:lnSpc>
                <a:spcPct val="115000"/>
              </a:lnSpc>
            </a:pPr>
            <a:endParaRPr lang="en-GB" sz="1350" dirty="0">
              <a:latin typeface="Century Gothic" panose="020B0502020202020204" pitchFamily="34" charset="0"/>
              <a:ea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3071358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p:nvPr>
        </p:nvSpPr>
        <p:spPr>
          <a:xfrm>
            <a:off x="446127" y="2155423"/>
            <a:ext cx="8327010" cy="1273577"/>
          </a:xfrm>
        </p:spPr>
        <p:txBody>
          <a:bodyPr>
            <a:normAutofit fontScale="90000"/>
          </a:bodyPr>
          <a:lstStyle/>
          <a:p>
            <a:pPr algn="ctr"/>
            <a:br>
              <a:rPr lang="en-GB" b="1" dirty="0"/>
            </a:br>
            <a:r>
              <a:rPr lang="en-GB" i="1" dirty="0"/>
              <a:t>The Neglect Group</a:t>
            </a:r>
          </a:p>
        </p:txBody>
      </p:sp>
      <p:sp>
        <p:nvSpPr>
          <p:cNvPr id="16" name="Subtitle 15"/>
          <p:cNvSpPr>
            <a:spLocks noGrp="1"/>
          </p:cNvSpPr>
          <p:nvPr>
            <p:ph type="subTitle" idx="1"/>
          </p:nvPr>
        </p:nvSpPr>
        <p:spPr>
          <a:xfrm>
            <a:off x="370863" y="3247771"/>
            <a:ext cx="8327010" cy="2136890"/>
          </a:xfrm>
        </p:spPr>
        <p:txBody>
          <a:bodyPr>
            <a:normAutofit/>
          </a:bodyPr>
          <a:lstStyle/>
          <a:p>
            <a:pPr algn="ctr"/>
            <a:endParaRPr lang="en-GB" sz="3600" b="1" dirty="0"/>
          </a:p>
          <a:p>
            <a:pPr algn="ctr"/>
            <a:r>
              <a:rPr lang="en-GB" sz="3600" b="1" dirty="0"/>
              <a:t>Any Questions?</a:t>
            </a:r>
          </a:p>
          <a:p>
            <a:endParaRPr lang="en-GB" sz="1200" b="1" dirty="0"/>
          </a:p>
          <a:p>
            <a:endParaRPr lang="en-GB" sz="1200" b="1" dirty="0"/>
          </a:p>
          <a:p>
            <a:pPr algn="ctr"/>
            <a:r>
              <a:rPr lang="en-GB" sz="1200" b="1" dirty="0">
                <a:hlinkClick r:id="rId2"/>
              </a:rPr>
              <a:t>Shaun.evans@torbay.gov.uk</a:t>
            </a:r>
            <a:endParaRPr lang="en-GB" sz="1200" b="1" dirty="0"/>
          </a:p>
          <a:p>
            <a:endParaRPr lang="en-GB" sz="1200" b="1" dirty="0"/>
          </a:p>
          <a:p>
            <a:endParaRPr lang="en-GB" sz="1200" b="1" dirty="0"/>
          </a:p>
          <a:p>
            <a:pPr algn="ctr"/>
            <a:endParaRPr lang="en-GB" sz="3600" b="1" dirty="0"/>
          </a:p>
        </p:txBody>
      </p:sp>
    </p:spTree>
    <p:extLst>
      <p:ext uri="{BB962C8B-B14F-4D97-AF65-F5344CB8AC3E}">
        <p14:creationId xmlns:p14="http://schemas.microsoft.com/office/powerpoint/2010/main" val="4230740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0C96-A596-14EE-5745-1CD85E86FC6B}"/>
              </a:ext>
            </a:extLst>
          </p:cNvPr>
          <p:cNvSpPr>
            <a:spLocks noGrp="1"/>
          </p:cNvSpPr>
          <p:nvPr>
            <p:ph type="ctrTitle"/>
          </p:nvPr>
        </p:nvSpPr>
        <p:spPr/>
        <p:txBody>
          <a:bodyPr/>
          <a:lstStyle/>
          <a:p>
            <a:r>
              <a:rPr lang="en-GB" dirty="0"/>
              <a:t>Domestic Abuse and Sexual Violence</a:t>
            </a:r>
          </a:p>
        </p:txBody>
      </p:sp>
      <p:sp>
        <p:nvSpPr>
          <p:cNvPr id="3" name="Subtitle 2">
            <a:extLst>
              <a:ext uri="{FF2B5EF4-FFF2-40B4-BE49-F238E27FC236}">
                <a16:creationId xmlns:a16="http://schemas.microsoft.com/office/drawing/2014/main" id="{7CEBBDA9-8F57-0507-C57A-A8FA3BDD303E}"/>
              </a:ext>
            </a:extLst>
          </p:cNvPr>
          <p:cNvSpPr>
            <a:spLocks noGrp="1"/>
          </p:cNvSpPr>
          <p:nvPr>
            <p:ph type="subTitle" idx="1"/>
          </p:nvPr>
        </p:nvSpPr>
        <p:spPr/>
        <p:txBody>
          <a:bodyPr>
            <a:normAutofit fontScale="92500" lnSpcReduction="20000"/>
          </a:bodyPr>
          <a:lstStyle/>
          <a:p>
            <a:r>
              <a:rPr lang="en-GB" dirty="0"/>
              <a:t>Victoria McGeough</a:t>
            </a:r>
          </a:p>
          <a:p>
            <a:r>
              <a:rPr lang="en-GB" sz="2900" b="1" dirty="0">
                <a:solidFill>
                  <a:schemeClr val="bg2">
                    <a:lumMod val="75000"/>
                  </a:schemeClr>
                </a:solidFill>
                <a:effectLst/>
                <a:latin typeface="+mj-lt"/>
                <a:ea typeface="Arial" panose="020B0604020202020204" pitchFamily="34" charset="0"/>
              </a:rPr>
              <a:t>Partnership Lead Manager, Safer Communities </a:t>
            </a:r>
            <a:endParaRPr lang="en-GB" sz="2900" dirty="0">
              <a:solidFill>
                <a:schemeClr val="bg2">
                  <a:lumMod val="75000"/>
                </a:schemeClr>
              </a:solidFill>
              <a:effectLst/>
              <a:latin typeface="+mj-lt"/>
              <a:ea typeface="Arial" panose="020B0604020202020204" pitchFamily="34" charset="0"/>
            </a:endParaRPr>
          </a:p>
          <a:p>
            <a:endParaRPr lang="en-GB" dirty="0"/>
          </a:p>
        </p:txBody>
      </p:sp>
    </p:spTree>
    <p:extLst>
      <p:ext uri="{BB962C8B-B14F-4D97-AF65-F5344CB8AC3E}">
        <p14:creationId xmlns:p14="http://schemas.microsoft.com/office/powerpoint/2010/main" val="34987573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329F7-300E-8986-D1C9-777DEE60D5EE}"/>
              </a:ext>
            </a:extLst>
          </p:cNvPr>
          <p:cNvSpPr>
            <a:spLocks noGrp="1"/>
          </p:cNvSpPr>
          <p:nvPr>
            <p:ph type="ctrTitle"/>
          </p:nvPr>
        </p:nvSpPr>
        <p:spPr>
          <a:xfrm>
            <a:off x="891300" y="2507155"/>
            <a:ext cx="7803383" cy="2514600"/>
          </a:xfrm>
        </p:spPr>
        <p:txBody>
          <a:bodyPr>
            <a:normAutofit fontScale="90000"/>
          </a:bodyPr>
          <a:lstStyle/>
          <a:p>
            <a:r>
              <a:rPr lang="en-GB" sz="4650" dirty="0"/>
              <a:t>Domestic Abuse and Sexual Violence Operational Group (DASVOG)</a:t>
            </a:r>
          </a:p>
        </p:txBody>
      </p:sp>
      <p:sp>
        <p:nvSpPr>
          <p:cNvPr id="3" name="Subtitle 2">
            <a:extLst>
              <a:ext uri="{FF2B5EF4-FFF2-40B4-BE49-F238E27FC236}">
                <a16:creationId xmlns:a16="http://schemas.microsoft.com/office/drawing/2014/main" id="{D7F34E9B-7D8B-0E7B-9E31-370840411FE0}"/>
              </a:ext>
            </a:extLst>
          </p:cNvPr>
          <p:cNvSpPr>
            <a:spLocks noGrp="1"/>
          </p:cNvSpPr>
          <p:nvPr>
            <p:ph type="subTitle" idx="1"/>
          </p:nvPr>
        </p:nvSpPr>
        <p:spPr>
          <a:xfrm>
            <a:off x="891299" y="4873173"/>
            <a:ext cx="7574783" cy="1483286"/>
          </a:xfrm>
        </p:spPr>
        <p:txBody>
          <a:bodyPr>
            <a:normAutofit fontScale="47500" lnSpcReduction="20000"/>
          </a:bodyPr>
          <a:lstStyle/>
          <a:p>
            <a:pPr algn="ctr"/>
            <a:r>
              <a:rPr lang="en-GB" sz="3900" b="1" dirty="0"/>
              <a:t>An Overview </a:t>
            </a:r>
          </a:p>
          <a:p>
            <a:endParaRPr lang="en-GB" b="1" dirty="0"/>
          </a:p>
          <a:p>
            <a:r>
              <a:rPr lang="en-GB" sz="5100" b="1" dirty="0"/>
              <a:t>Victoria McGeough</a:t>
            </a:r>
          </a:p>
          <a:p>
            <a:r>
              <a:rPr lang="en-GB" sz="2900" b="1" dirty="0"/>
              <a:t>Community Safety Partnership Manager</a:t>
            </a:r>
          </a:p>
          <a:p>
            <a:r>
              <a:rPr lang="en-GB" sz="2900" b="1" dirty="0"/>
              <a:t>DASVOG Chair</a:t>
            </a:r>
          </a:p>
        </p:txBody>
      </p:sp>
      <p:pic>
        <p:nvPicPr>
          <p:cNvPr id="5" name="Picture 4" descr="Icon&#10;&#10;Description automatically generated">
            <a:extLst>
              <a:ext uri="{FF2B5EF4-FFF2-40B4-BE49-F238E27FC236}">
                <a16:creationId xmlns:a16="http://schemas.microsoft.com/office/drawing/2014/main" id="{EFFAAF46-C8A3-0208-F770-639F9A9EE4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647" y="200550"/>
            <a:ext cx="1578191" cy="2042966"/>
          </a:xfrm>
          <a:prstGeom prst="rect">
            <a:avLst/>
          </a:prstGeom>
        </p:spPr>
      </p:pic>
    </p:spTree>
    <p:extLst>
      <p:ext uri="{BB962C8B-B14F-4D97-AF65-F5344CB8AC3E}">
        <p14:creationId xmlns:p14="http://schemas.microsoft.com/office/powerpoint/2010/main" val="26245122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68618-3398-376D-BB67-B7091FCC9546}"/>
              </a:ext>
            </a:extLst>
          </p:cNvPr>
          <p:cNvSpPr>
            <a:spLocks noGrp="1"/>
          </p:cNvSpPr>
          <p:nvPr>
            <p:ph type="title"/>
          </p:nvPr>
        </p:nvSpPr>
        <p:spPr>
          <a:xfrm>
            <a:off x="409519" y="276224"/>
            <a:ext cx="3257606" cy="771526"/>
          </a:xfrm>
          <a:ln w="38100">
            <a:solidFill>
              <a:schemeClr val="bg1"/>
            </a:solidFill>
          </a:ln>
        </p:spPr>
        <p:txBody>
          <a:bodyPr>
            <a:normAutofit fontScale="90000"/>
          </a:bodyPr>
          <a:lstStyle/>
          <a:p>
            <a:r>
              <a:rPr lang="en-GB" b="1" dirty="0">
                <a:solidFill>
                  <a:srgbClr val="7030A0"/>
                </a:solidFill>
              </a:rPr>
              <a:t>  Governance:   </a:t>
            </a:r>
          </a:p>
        </p:txBody>
      </p:sp>
      <p:pic>
        <p:nvPicPr>
          <p:cNvPr id="4" name="Picture 3">
            <a:extLst>
              <a:ext uri="{FF2B5EF4-FFF2-40B4-BE49-F238E27FC236}">
                <a16:creationId xmlns:a16="http://schemas.microsoft.com/office/drawing/2014/main" id="{07B8BE5C-0EE8-D2A8-D0AC-AAFCD0727F89}"/>
              </a:ext>
            </a:extLst>
          </p:cNvPr>
          <p:cNvPicPr>
            <a:picLocks noChangeAspect="1"/>
          </p:cNvPicPr>
          <p:nvPr/>
        </p:nvPicPr>
        <p:blipFill>
          <a:blip r:embed="rId2"/>
          <a:stretch>
            <a:fillRect/>
          </a:stretch>
        </p:blipFill>
        <p:spPr>
          <a:xfrm>
            <a:off x="555354" y="1428750"/>
            <a:ext cx="2514818" cy="1662117"/>
          </a:xfrm>
          <a:prstGeom prst="rect">
            <a:avLst/>
          </a:prstGeom>
        </p:spPr>
      </p:pic>
      <p:pic>
        <p:nvPicPr>
          <p:cNvPr id="5" name="Picture 4" descr="Icon&#10;&#10;Description automatically generated">
            <a:extLst>
              <a:ext uri="{FF2B5EF4-FFF2-40B4-BE49-F238E27FC236}">
                <a16:creationId xmlns:a16="http://schemas.microsoft.com/office/drawing/2014/main" id="{D0706AB8-38B0-97FF-2DE1-E309F1583C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02" y="3556767"/>
            <a:ext cx="1578191" cy="1533525"/>
          </a:xfrm>
          <a:prstGeom prst="rect">
            <a:avLst/>
          </a:prstGeom>
        </p:spPr>
      </p:pic>
      <p:pic>
        <p:nvPicPr>
          <p:cNvPr id="6" name="Content Placeholder 5">
            <a:extLst>
              <a:ext uri="{FF2B5EF4-FFF2-40B4-BE49-F238E27FC236}">
                <a16:creationId xmlns:a16="http://schemas.microsoft.com/office/drawing/2014/main" id="{D7C6233F-1011-6697-ABF5-323A7C02D548}"/>
              </a:ext>
            </a:extLst>
          </p:cNvPr>
          <p:cNvPicPr>
            <a:picLocks noGrp="1" noChangeAspect="1"/>
          </p:cNvPicPr>
          <p:nvPr>
            <p:ph idx="1"/>
          </p:nvPr>
        </p:nvPicPr>
        <p:blipFill>
          <a:blip r:embed="rId4"/>
          <a:stretch>
            <a:fillRect/>
          </a:stretch>
        </p:blipFill>
        <p:spPr>
          <a:xfrm>
            <a:off x="3667125" y="733098"/>
            <a:ext cx="5545070" cy="4929520"/>
          </a:xfrm>
          <a:prstGeom prst="rect">
            <a:avLst/>
          </a:prstGeom>
        </p:spPr>
      </p:pic>
    </p:spTree>
    <p:extLst>
      <p:ext uri="{BB962C8B-B14F-4D97-AF65-F5344CB8AC3E}">
        <p14:creationId xmlns:p14="http://schemas.microsoft.com/office/powerpoint/2010/main" val="2254422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D415E-CC4D-AAC8-EEBD-E09D03003BA1}"/>
              </a:ext>
            </a:extLst>
          </p:cNvPr>
          <p:cNvSpPr>
            <a:spLocks noGrp="1"/>
          </p:cNvSpPr>
          <p:nvPr>
            <p:ph type="ctrTitle"/>
          </p:nvPr>
        </p:nvSpPr>
        <p:spPr/>
        <p:txBody>
          <a:bodyPr/>
          <a:lstStyle/>
          <a:p>
            <a:r>
              <a:rPr lang="en-GB" dirty="0"/>
              <a:t>Cordelia Law</a:t>
            </a:r>
          </a:p>
        </p:txBody>
      </p:sp>
      <p:sp>
        <p:nvSpPr>
          <p:cNvPr id="3" name="Subtitle 2">
            <a:extLst>
              <a:ext uri="{FF2B5EF4-FFF2-40B4-BE49-F238E27FC236}">
                <a16:creationId xmlns:a16="http://schemas.microsoft.com/office/drawing/2014/main" id="{14D5312F-1628-927D-1968-B4E12F9FA492}"/>
              </a:ext>
            </a:extLst>
          </p:cNvPr>
          <p:cNvSpPr>
            <a:spLocks noGrp="1"/>
          </p:cNvSpPr>
          <p:nvPr>
            <p:ph type="subTitle" idx="1"/>
          </p:nvPr>
        </p:nvSpPr>
        <p:spPr/>
        <p:txBody>
          <a:bodyPr vert="horz" lIns="91440" tIns="45720" rIns="91440" bIns="45720" rtlCol="0" anchor="t">
            <a:normAutofit fontScale="92500" lnSpcReduction="20000"/>
          </a:bodyPr>
          <a:lstStyle/>
          <a:p>
            <a:r>
              <a:rPr lang="en-GB" dirty="0"/>
              <a:t>Lead Cabinet Member for Children's Services</a:t>
            </a:r>
          </a:p>
        </p:txBody>
      </p:sp>
    </p:spTree>
    <p:extLst>
      <p:ext uri="{BB962C8B-B14F-4D97-AF65-F5344CB8AC3E}">
        <p14:creationId xmlns:p14="http://schemas.microsoft.com/office/powerpoint/2010/main" val="33382520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22F34-93A0-B3C9-BEAA-B3AA6C358903}"/>
              </a:ext>
            </a:extLst>
          </p:cNvPr>
          <p:cNvSpPr>
            <a:spLocks noGrp="1"/>
          </p:cNvSpPr>
          <p:nvPr>
            <p:ph type="title"/>
          </p:nvPr>
        </p:nvSpPr>
        <p:spPr>
          <a:xfrm>
            <a:off x="457200" y="274638"/>
            <a:ext cx="8332076" cy="1530514"/>
          </a:xfrm>
        </p:spPr>
        <p:txBody>
          <a:bodyPr>
            <a:normAutofit fontScale="90000"/>
          </a:bodyPr>
          <a:lstStyle/>
          <a:p>
            <a:r>
              <a:rPr lang="en-GB" b="1" dirty="0">
                <a:solidFill>
                  <a:srgbClr val="7030A0"/>
                </a:solidFill>
              </a:rPr>
              <a:t>Domestic Abuse and Sexual Violence Operational Group (DASVOG):</a:t>
            </a:r>
          </a:p>
        </p:txBody>
      </p:sp>
      <p:sp>
        <p:nvSpPr>
          <p:cNvPr id="3" name="Content Placeholder 2">
            <a:extLst>
              <a:ext uri="{FF2B5EF4-FFF2-40B4-BE49-F238E27FC236}">
                <a16:creationId xmlns:a16="http://schemas.microsoft.com/office/drawing/2014/main" id="{6B01AA4A-FC9E-7B4E-0502-CB6FB2E12124}"/>
              </a:ext>
            </a:extLst>
          </p:cNvPr>
          <p:cNvSpPr>
            <a:spLocks noGrp="1"/>
          </p:cNvSpPr>
          <p:nvPr>
            <p:ph idx="1"/>
          </p:nvPr>
        </p:nvSpPr>
        <p:spPr>
          <a:xfrm>
            <a:off x="492918" y="1978572"/>
            <a:ext cx="8296358" cy="3647529"/>
          </a:xfrm>
        </p:spPr>
        <p:txBody>
          <a:bodyPr/>
          <a:lstStyle/>
          <a:p>
            <a:pPr marL="0" indent="0" fontAlgn="base">
              <a:buNone/>
            </a:pPr>
            <a:r>
              <a:rPr lang="en-GB" sz="2000" b="1" dirty="0">
                <a:solidFill>
                  <a:srgbClr val="000000"/>
                </a:solidFill>
              </a:rPr>
              <a:t> </a:t>
            </a:r>
            <a:r>
              <a:rPr lang="en-GB" sz="2000" b="1" u="sng" dirty="0">
                <a:solidFill>
                  <a:srgbClr val="000000"/>
                </a:solidFill>
              </a:rPr>
              <a:t>PURPOSE:</a:t>
            </a:r>
            <a:r>
              <a:rPr lang="en-GB" sz="2000" dirty="0">
                <a:solidFill>
                  <a:srgbClr val="000000"/>
                </a:solidFill>
              </a:rPr>
              <a:t> </a:t>
            </a:r>
          </a:p>
          <a:p>
            <a:pPr algn="l" rtl="0" fontAlgn="base"/>
            <a:r>
              <a:rPr lang="en-GB" sz="2000" dirty="0">
                <a:solidFill>
                  <a:srgbClr val="000000"/>
                </a:solidFill>
              </a:rPr>
              <a:t>To support and embed a co-ordinated multi-agency approach to effectively minimise the risk of and the harm caused by Domestic Abuse and Sexual Violence in Torbay.  </a:t>
            </a:r>
          </a:p>
          <a:p>
            <a:pPr marL="0" indent="0">
              <a:buNone/>
            </a:pPr>
            <a:r>
              <a:rPr lang="en-GB" sz="2000" b="1" u="sng" dirty="0"/>
              <a:t>KEY PRINCIPLES</a:t>
            </a:r>
          </a:p>
          <a:p>
            <a:pPr fontAlgn="base">
              <a:buFont typeface="Wingdings" panose="05000000000000000000" pitchFamily="2" charset="2"/>
              <a:buChar char="v"/>
            </a:pPr>
            <a:r>
              <a:rPr lang="en-GB" sz="2000" dirty="0">
                <a:ea typeface="Times New Roman" panose="02020603050405020304" pitchFamily="18" charset="0"/>
              </a:rPr>
              <a:t>  Public Health approach</a:t>
            </a:r>
          </a:p>
          <a:p>
            <a:pPr fontAlgn="base">
              <a:buFont typeface="Wingdings" panose="05000000000000000000" pitchFamily="2" charset="2"/>
              <a:buChar char="v"/>
            </a:pPr>
            <a:r>
              <a:rPr lang="en-GB" sz="2000" dirty="0">
                <a:ea typeface="Times New Roman" panose="02020603050405020304" pitchFamily="18" charset="0"/>
              </a:rPr>
              <a:t>  Strengths-based approach </a:t>
            </a:r>
          </a:p>
          <a:p>
            <a:pPr fontAlgn="base">
              <a:buFont typeface="Wingdings" panose="05000000000000000000" pitchFamily="2" charset="2"/>
              <a:buChar char="v"/>
            </a:pPr>
            <a:r>
              <a:rPr lang="en-GB" sz="2000" dirty="0">
                <a:ea typeface="Times New Roman" panose="02020603050405020304" pitchFamily="18" charset="0"/>
              </a:rPr>
              <a:t>  Trauma informed approach </a:t>
            </a:r>
          </a:p>
          <a:p>
            <a:pPr fontAlgn="base">
              <a:buFont typeface="Wingdings" panose="05000000000000000000" pitchFamily="2" charset="2"/>
              <a:buChar char="v"/>
            </a:pPr>
            <a:r>
              <a:rPr lang="en-GB" sz="2000" dirty="0">
                <a:ea typeface="Times New Roman" panose="02020603050405020304" pitchFamily="18" charset="0"/>
              </a:rPr>
              <a:t>  Whole family and whole system approach </a:t>
            </a:r>
          </a:p>
          <a:p>
            <a:pPr fontAlgn="base">
              <a:buFont typeface="Wingdings" panose="05000000000000000000" pitchFamily="2" charset="2"/>
              <a:buChar char="v"/>
            </a:pPr>
            <a:r>
              <a:rPr lang="en-GB" sz="2000" dirty="0">
                <a:ea typeface="Times New Roman" panose="02020603050405020304" pitchFamily="18" charset="0"/>
              </a:rPr>
              <a:t>  Community approach</a:t>
            </a:r>
          </a:p>
          <a:p>
            <a:endParaRPr lang="en-GB" sz="750" dirty="0"/>
          </a:p>
        </p:txBody>
      </p:sp>
    </p:spTree>
    <p:extLst>
      <p:ext uri="{BB962C8B-B14F-4D97-AF65-F5344CB8AC3E}">
        <p14:creationId xmlns:p14="http://schemas.microsoft.com/office/powerpoint/2010/main" val="19242902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ED293-414F-A536-9EC7-A384939604B7}"/>
              </a:ext>
            </a:extLst>
          </p:cNvPr>
          <p:cNvSpPr>
            <a:spLocks noGrp="1"/>
          </p:cNvSpPr>
          <p:nvPr>
            <p:ph type="title"/>
          </p:nvPr>
        </p:nvSpPr>
        <p:spPr>
          <a:xfrm>
            <a:off x="335550" y="256299"/>
            <a:ext cx="8079581" cy="768350"/>
          </a:xfrm>
        </p:spPr>
        <p:txBody>
          <a:bodyPr/>
          <a:lstStyle/>
          <a:p>
            <a:r>
              <a:rPr lang="en-GB" b="1" dirty="0">
                <a:solidFill>
                  <a:srgbClr val="7030A0"/>
                </a:solidFill>
              </a:rPr>
              <a:t>Key Subgroups and Links</a:t>
            </a:r>
          </a:p>
        </p:txBody>
      </p:sp>
      <p:sp>
        <p:nvSpPr>
          <p:cNvPr id="3" name="Content Placeholder 2">
            <a:extLst>
              <a:ext uri="{FF2B5EF4-FFF2-40B4-BE49-F238E27FC236}">
                <a16:creationId xmlns:a16="http://schemas.microsoft.com/office/drawing/2014/main" id="{BF3CAA3E-5BAF-6523-A58A-FF7D6E0F7771}"/>
              </a:ext>
            </a:extLst>
          </p:cNvPr>
          <p:cNvSpPr>
            <a:spLocks noGrp="1"/>
          </p:cNvSpPr>
          <p:nvPr>
            <p:ph idx="1"/>
          </p:nvPr>
        </p:nvSpPr>
        <p:spPr>
          <a:xfrm>
            <a:off x="335550" y="1150883"/>
            <a:ext cx="8501022" cy="4635062"/>
          </a:xfrm>
        </p:spPr>
        <p:txBody>
          <a:bodyPr>
            <a:normAutofit fontScale="55000" lnSpcReduction="20000"/>
          </a:bodyPr>
          <a:lstStyle/>
          <a:p>
            <a:pPr marL="0" indent="0">
              <a:buNone/>
            </a:pPr>
            <a:r>
              <a:rPr lang="en-GB" b="1" u="sng" dirty="0"/>
              <a:t>MARAC Steering Group:</a:t>
            </a:r>
          </a:p>
          <a:p>
            <a:r>
              <a:rPr lang="en-GB" dirty="0"/>
              <a:t>Developed to support, improve and develop the Torbay MARAC.</a:t>
            </a:r>
          </a:p>
          <a:p>
            <a:r>
              <a:rPr lang="en-GB" dirty="0"/>
              <a:t>Focused currently on recommendations from the MARAC Review that was undertaken as part of Torbay’s preparation in for the Domestic Abuse Act 2021.</a:t>
            </a:r>
          </a:p>
          <a:p>
            <a:endParaRPr lang="en-GB" dirty="0"/>
          </a:p>
          <a:p>
            <a:pPr marL="0" indent="0">
              <a:buNone/>
            </a:pPr>
            <a:r>
              <a:rPr lang="en-GB" b="1" u="sng" dirty="0"/>
              <a:t>Standing tall:</a:t>
            </a:r>
          </a:p>
          <a:p>
            <a:r>
              <a:rPr lang="en-GB" dirty="0"/>
              <a:t>Community an Voluntary Sector Partnership that has been developed to drive and develop the community response to domestic abuse and sexual violence. </a:t>
            </a:r>
          </a:p>
          <a:p>
            <a:r>
              <a:rPr lang="en-GB" dirty="0"/>
              <a:t>Partnership work together to respond to a range of identified support needs including:</a:t>
            </a:r>
          </a:p>
          <a:p>
            <a:r>
              <a:rPr lang="en-GB" dirty="0"/>
              <a:t>Family Court support</a:t>
            </a:r>
          </a:p>
          <a:p>
            <a:pPr>
              <a:buFont typeface="Arial" panose="020B0604020202020204" pitchFamily="34" charset="0"/>
              <a:buChar char="•"/>
            </a:pPr>
            <a:r>
              <a:rPr lang="en-GB" dirty="0"/>
              <a:t>Counselling</a:t>
            </a:r>
          </a:p>
          <a:p>
            <a:pPr>
              <a:buFont typeface="Arial" panose="020B0604020202020204" pitchFamily="34" charset="0"/>
              <a:buChar char="•"/>
            </a:pPr>
            <a:r>
              <a:rPr lang="en-GB" dirty="0"/>
              <a:t>Wider emotional support. </a:t>
            </a:r>
          </a:p>
          <a:p>
            <a:pPr>
              <a:buFont typeface="Arial" panose="020B0604020202020204" pitchFamily="34" charset="0"/>
              <a:buChar char="•"/>
            </a:pPr>
            <a:r>
              <a:rPr lang="en-GB" dirty="0"/>
              <a:t>Food Packages</a:t>
            </a:r>
          </a:p>
          <a:p>
            <a:pPr>
              <a:buFont typeface="Arial" panose="020B0604020202020204" pitchFamily="34" charset="0"/>
              <a:buChar char="•"/>
            </a:pPr>
            <a:endParaRPr lang="en-GB" dirty="0"/>
          </a:p>
        </p:txBody>
      </p:sp>
    </p:spTree>
    <p:extLst>
      <p:ext uri="{BB962C8B-B14F-4D97-AF65-F5344CB8AC3E}">
        <p14:creationId xmlns:p14="http://schemas.microsoft.com/office/powerpoint/2010/main" val="536792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49567-7D0E-DA63-066C-4FDF683B960F}"/>
              </a:ext>
            </a:extLst>
          </p:cNvPr>
          <p:cNvSpPr>
            <a:spLocks noGrp="1"/>
          </p:cNvSpPr>
          <p:nvPr>
            <p:ph type="title"/>
          </p:nvPr>
        </p:nvSpPr>
        <p:spPr>
          <a:xfrm>
            <a:off x="304019" y="328197"/>
            <a:ext cx="8079581" cy="621824"/>
          </a:xfrm>
        </p:spPr>
        <p:txBody>
          <a:bodyPr>
            <a:normAutofit fontScale="90000"/>
          </a:bodyPr>
          <a:lstStyle/>
          <a:p>
            <a:r>
              <a:rPr lang="en-GB" b="1" dirty="0">
                <a:solidFill>
                  <a:srgbClr val="7030A0"/>
                </a:solidFill>
              </a:rPr>
              <a:t>Domestic Abuse Act 2021</a:t>
            </a:r>
          </a:p>
        </p:txBody>
      </p:sp>
      <p:sp>
        <p:nvSpPr>
          <p:cNvPr id="3" name="Content Placeholder 2">
            <a:extLst>
              <a:ext uri="{FF2B5EF4-FFF2-40B4-BE49-F238E27FC236}">
                <a16:creationId xmlns:a16="http://schemas.microsoft.com/office/drawing/2014/main" id="{8A301C2D-B736-E059-9EC7-E11072BD85F2}"/>
              </a:ext>
            </a:extLst>
          </p:cNvPr>
          <p:cNvSpPr>
            <a:spLocks noGrp="1"/>
          </p:cNvSpPr>
          <p:nvPr>
            <p:ph idx="1"/>
          </p:nvPr>
        </p:nvSpPr>
        <p:spPr>
          <a:xfrm>
            <a:off x="425669" y="1103586"/>
            <a:ext cx="8147117" cy="4582839"/>
          </a:xfrm>
        </p:spPr>
        <p:txBody>
          <a:bodyPr>
            <a:normAutofit fontScale="62500" lnSpcReduction="20000"/>
          </a:bodyPr>
          <a:lstStyle/>
          <a:p>
            <a:r>
              <a:rPr lang="en-GB" dirty="0"/>
              <a:t>DASVOG supports the partnership development in order to deliver the requirements of the Domestic Abuse Act 2021.</a:t>
            </a:r>
          </a:p>
          <a:p>
            <a:r>
              <a:rPr lang="en-GB" dirty="0"/>
              <a:t>This work is overseen by the Domestic Abuse and Sexual Violence Executive Group(DASVEG) which acts as the Torbay Statutory Board as required under the Act. </a:t>
            </a:r>
          </a:p>
          <a:p>
            <a:pPr marL="0" indent="0">
              <a:buNone/>
            </a:pPr>
            <a:endParaRPr lang="en-GB" dirty="0"/>
          </a:p>
          <a:p>
            <a:r>
              <a:rPr lang="en-GB" b="1" dirty="0"/>
              <a:t>Key changes made by the Act result in: </a:t>
            </a:r>
          </a:p>
          <a:p>
            <a:pPr>
              <a:spcBef>
                <a:spcPts val="450"/>
              </a:spcBef>
            </a:pPr>
            <a:r>
              <a:rPr lang="en-GB" dirty="0"/>
              <a:t>  A clear definition of domestic abuse being created.</a:t>
            </a:r>
          </a:p>
          <a:p>
            <a:pPr>
              <a:spcBef>
                <a:spcPts val="450"/>
              </a:spcBef>
            </a:pPr>
            <a:r>
              <a:rPr lang="en-GB" dirty="0"/>
              <a:t>  Improved response to perpetrators including enforcement powers.</a:t>
            </a:r>
          </a:p>
          <a:p>
            <a:pPr>
              <a:spcBef>
                <a:spcPts val="450"/>
              </a:spcBef>
            </a:pPr>
            <a:r>
              <a:rPr lang="en-GB" dirty="0"/>
              <a:t>  Improved support for victims.</a:t>
            </a:r>
          </a:p>
          <a:p>
            <a:pPr>
              <a:spcBef>
                <a:spcPts val="450"/>
              </a:spcBef>
            </a:pPr>
            <a:r>
              <a:rPr lang="en-GB" dirty="0"/>
              <a:t>  Creation of new offences and extension of existing ones.</a:t>
            </a:r>
          </a:p>
          <a:p>
            <a:pPr>
              <a:spcBef>
                <a:spcPts val="450"/>
              </a:spcBef>
            </a:pPr>
            <a:r>
              <a:rPr lang="en-GB" dirty="0"/>
              <a:t>  Clear housing duties for victims.</a:t>
            </a:r>
          </a:p>
          <a:p>
            <a:pPr>
              <a:spcBef>
                <a:spcPts val="450"/>
              </a:spcBef>
            </a:pPr>
            <a:r>
              <a:rPr lang="en-GB" dirty="0"/>
              <a:t>  </a:t>
            </a:r>
            <a:r>
              <a:rPr lang="en-GB" u="sng" dirty="0"/>
              <a:t>Recognises children as victims of domestic abuse. </a:t>
            </a:r>
          </a:p>
          <a:p>
            <a:endParaRPr lang="en-GB" dirty="0"/>
          </a:p>
          <a:p>
            <a:endParaRPr lang="en-GB" dirty="0"/>
          </a:p>
          <a:p>
            <a:endParaRPr lang="en-GB" dirty="0"/>
          </a:p>
        </p:txBody>
      </p:sp>
    </p:spTree>
    <p:extLst>
      <p:ext uri="{BB962C8B-B14F-4D97-AF65-F5344CB8AC3E}">
        <p14:creationId xmlns:p14="http://schemas.microsoft.com/office/powerpoint/2010/main" val="2413326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8C2C7-C232-BD60-1CD7-B5E4A19BB378}"/>
              </a:ext>
            </a:extLst>
          </p:cNvPr>
          <p:cNvSpPr>
            <a:spLocks noGrp="1"/>
          </p:cNvSpPr>
          <p:nvPr>
            <p:ph type="title"/>
          </p:nvPr>
        </p:nvSpPr>
        <p:spPr>
          <a:xfrm>
            <a:off x="238125" y="390308"/>
            <a:ext cx="8348948" cy="415925"/>
          </a:xfrm>
        </p:spPr>
        <p:txBody>
          <a:bodyPr>
            <a:normAutofit fontScale="90000"/>
          </a:bodyPr>
          <a:lstStyle/>
          <a:p>
            <a:r>
              <a:rPr lang="en-GB" b="1" dirty="0">
                <a:solidFill>
                  <a:srgbClr val="7030A0"/>
                </a:solidFill>
              </a:rPr>
              <a:t>Work of the DASVOG 1:</a:t>
            </a:r>
          </a:p>
        </p:txBody>
      </p:sp>
      <p:sp>
        <p:nvSpPr>
          <p:cNvPr id="3" name="Content Placeholder 2">
            <a:extLst>
              <a:ext uri="{FF2B5EF4-FFF2-40B4-BE49-F238E27FC236}">
                <a16:creationId xmlns:a16="http://schemas.microsoft.com/office/drawing/2014/main" id="{4B181A57-F2B3-124C-A597-DEB5BEF21222}"/>
              </a:ext>
            </a:extLst>
          </p:cNvPr>
          <p:cNvSpPr>
            <a:spLocks noGrp="1"/>
          </p:cNvSpPr>
          <p:nvPr>
            <p:ph idx="1"/>
          </p:nvPr>
        </p:nvSpPr>
        <p:spPr>
          <a:xfrm>
            <a:off x="238125" y="1024760"/>
            <a:ext cx="8708806" cy="4810892"/>
          </a:xfrm>
        </p:spPr>
        <p:txBody>
          <a:bodyPr>
            <a:normAutofit fontScale="55000" lnSpcReduction="20000"/>
          </a:bodyPr>
          <a:lstStyle/>
          <a:p>
            <a:pPr marL="0" indent="0">
              <a:buNone/>
            </a:pPr>
            <a:r>
              <a:rPr lang="en-GB" b="1" dirty="0">
                <a:solidFill>
                  <a:srgbClr val="7030A0"/>
                </a:solidFill>
              </a:rPr>
              <a:t>White Ribbon:</a:t>
            </a:r>
          </a:p>
          <a:p>
            <a:r>
              <a:rPr lang="en-GB" dirty="0">
                <a:solidFill>
                  <a:schemeClr val="tx1"/>
                </a:solidFill>
              </a:rPr>
              <a:t>In 2022 Torbay Council became White Ribbon accredited. This demonstrates the commitment of Torbay Council to work with internal and external partners to:</a:t>
            </a:r>
          </a:p>
          <a:p>
            <a:r>
              <a:rPr lang="en-GB" i="1" dirty="0">
                <a:solidFill>
                  <a:schemeClr val="tx1"/>
                </a:solidFill>
                <a:latin typeface="+mj-lt"/>
              </a:rPr>
              <a:t>C</a:t>
            </a:r>
            <a:r>
              <a:rPr lang="en-GB" i="1" dirty="0">
                <a:solidFill>
                  <a:schemeClr val="tx1"/>
                </a:solidFill>
                <a:effectLst/>
                <a:latin typeface="+mj-lt"/>
              </a:rPr>
              <a:t>hange long established, and harmful, attitudes, systems and behaviours around masculinity that perpetuate gender inequality and men’s violence against women.</a:t>
            </a:r>
          </a:p>
          <a:p>
            <a:r>
              <a:rPr lang="en-GB" dirty="0">
                <a:solidFill>
                  <a:schemeClr val="tx1"/>
                </a:solidFill>
                <a:latin typeface="+mj-lt"/>
              </a:rPr>
              <a:t>To be awarded this a delivery plan was developed and the delivery and monitoring of this plan is overseen and supported by the DASVOG. </a:t>
            </a:r>
          </a:p>
          <a:p>
            <a:pPr marL="0" indent="0">
              <a:buNone/>
            </a:pPr>
            <a:endParaRPr lang="en-GB" b="1" dirty="0">
              <a:solidFill>
                <a:srgbClr val="7030A0"/>
              </a:solidFill>
            </a:endParaRPr>
          </a:p>
          <a:p>
            <a:pPr marL="0" indent="0">
              <a:buNone/>
            </a:pPr>
            <a:r>
              <a:rPr lang="en-GB" b="1" dirty="0">
                <a:solidFill>
                  <a:srgbClr val="7030A0"/>
                </a:solidFill>
              </a:rPr>
              <a:t>CRAFT:</a:t>
            </a:r>
          </a:p>
          <a:p>
            <a:pPr>
              <a:buFont typeface="Arial" panose="020B0604020202020204" pitchFamily="34" charset="0"/>
              <a:buChar char="•"/>
            </a:pPr>
            <a:r>
              <a:rPr lang="en-GB" dirty="0"/>
              <a:t>Supported the development and delivery of CRAFT. A relationships based approach to domestic abuse and delivery of the Restore Relationships Programme. </a:t>
            </a:r>
          </a:p>
          <a:p>
            <a:pPr>
              <a:buFont typeface="Arial" panose="020B0604020202020204" pitchFamily="34" charset="0"/>
              <a:buChar char="•"/>
            </a:pPr>
            <a:endParaRPr lang="en-GB" dirty="0"/>
          </a:p>
          <a:p>
            <a:pPr marL="0" indent="0">
              <a:buNone/>
            </a:pPr>
            <a:r>
              <a:rPr lang="en-GB" b="1" dirty="0">
                <a:solidFill>
                  <a:srgbClr val="7030A0"/>
                </a:solidFill>
              </a:rPr>
              <a:t>Mockingbird:</a:t>
            </a:r>
          </a:p>
          <a:p>
            <a:pPr>
              <a:buFont typeface="Arial" panose="020B0604020202020204" pitchFamily="34" charset="0"/>
              <a:buChar char="•"/>
            </a:pPr>
            <a:r>
              <a:rPr lang="en-GB" dirty="0"/>
              <a:t> Play that explores domestic abuse and the impact on children through drama. This was delivered in education settings and to wider professionals across Torbay.</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4978344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69902-E8EA-9181-50C3-D3BDD9D01B9B}"/>
              </a:ext>
            </a:extLst>
          </p:cNvPr>
          <p:cNvSpPr>
            <a:spLocks noGrp="1"/>
          </p:cNvSpPr>
          <p:nvPr>
            <p:ph type="title"/>
          </p:nvPr>
        </p:nvSpPr>
        <p:spPr>
          <a:xfrm>
            <a:off x="335264" y="356914"/>
            <a:ext cx="8079581" cy="844550"/>
          </a:xfrm>
        </p:spPr>
        <p:txBody>
          <a:bodyPr/>
          <a:lstStyle/>
          <a:p>
            <a:r>
              <a:rPr lang="en-GB" b="1" dirty="0">
                <a:solidFill>
                  <a:srgbClr val="7030A0"/>
                </a:solidFill>
              </a:rPr>
              <a:t>Work of the DASVOG 2:</a:t>
            </a:r>
            <a:endParaRPr lang="en-GB" dirty="0"/>
          </a:p>
        </p:txBody>
      </p:sp>
      <p:sp>
        <p:nvSpPr>
          <p:cNvPr id="3" name="Content Placeholder 2">
            <a:extLst>
              <a:ext uri="{FF2B5EF4-FFF2-40B4-BE49-F238E27FC236}">
                <a16:creationId xmlns:a16="http://schemas.microsoft.com/office/drawing/2014/main" id="{D07238CA-34D3-6E3F-9AB0-5CE5910EC55E}"/>
              </a:ext>
            </a:extLst>
          </p:cNvPr>
          <p:cNvSpPr>
            <a:spLocks noGrp="1"/>
          </p:cNvSpPr>
          <p:nvPr>
            <p:ph idx="1"/>
          </p:nvPr>
        </p:nvSpPr>
        <p:spPr>
          <a:xfrm>
            <a:off x="425669" y="1269124"/>
            <a:ext cx="8147117" cy="4150601"/>
          </a:xfrm>
        </p:spPr>
        <p:txBody>
          <a:bodyPr>
            <a:normAutofit fontScale="70000" lnSpcReduction="20000"/>
          </a:bodyPr>
          <a:lstStyle/>
          <a:p>
            <a:pPr marL="0" indent="0">
              <a:buNone/>
            </a:pPr>
            <a:r>
              <a:rPr lang="en-GB" b="1" dirty="0">
                <a:solidFill>
                  <a:srgbClr val="7030A0"/>
                </a:solidFill>
              </a:rPr>
              <a:t>DARAC:</a:t>
            </a:r>
          </a:p>
          <a:p>
            <a:pPr marL="0" indent="0">
              <a:buNone/>
            </a:pPr>
            <a:r>
              <a:rPr lang="en-GB" dirty="0">
                <a:solidFill>
                  <a:schemeClr val="tx1"/>
                </a:solidFill>
              </a:rPr>
              <a:t>Support the training and implementation of the Domestic Abuse Risk Assessment for Children (DARAC) to ensure that there a domestic abuse assessment with a child focus to support assessments and planning for children impacted by domestic abuse. </a:t>
            </a:r>
          </a:p>
          <a:p>
            <a:pPr marL="0" indent="0">
              <a:buNone/>
            </a:pPr>
            <a:r>
              <a:rPr lang="en-GB" b="1" dirty="0">
                <a:solidFill>
                  <a:srgbClr val="7030A0"/>
                </a:solidFill>
              </a:rPr>
              <a:t>DA Champions Training:</a:t>
            </a:r>
          </a:p>
          <a:p>
            <a:pPr marL="0" indent="0">
              <a:buNone/>
            </a:pPr>
            <a:r>
              <a:rPr lang="en-GB" dirty="0"/>
              <a:t>Overseen and driven by DASVOG.  </a:t>
            </a:r>
          </a:p>
          <a:p>
            <a:pPr marL="0" indent="0">
              <a:buNone/>
            </a:pPr>
            <a:r>
              <a:rPr lang="en-GB" b="1" dirty="0">
                <a:solidFill>
                  <a:srgbClr val="7030A0"/>
                </a:solidFill>
              </a:rPr>
              <a:t>Harmful Sexual Behaviour:</a:t>
            </a:r>
          </a:p>
          <a:p>
            <a:pPr>
              <a:buFont typeface="Arial" panose="020B0604020202020204" pitchFamily="34" charset="0"/>
              <a:buChar char="•"/>
            </a:pPr>
            <a:r>
              <a:rPr lang="en-GB" dirty="0"/>
              <a:t>  Members supported in the Task and Finish Group in the development of the Protocols and Procedures.</a:t>
            </a:r>
          </a:p>
          <a:p>
            <a:pPr>
              <a:buFont typeface="Arial" panose="020B0604020202020204" pitchFamily="34" charset="0"/>
              <a:buChar char="•"/>
            </a:pPr>
            <a:r>
              <a:rPr lang="en-GB" dirty="0"/>
              <a:t>  Funded AIM Training for the Partnership. </a:t>
            </a:r>
          </a:p>
          <a:p>
            <a:pPr marL="0" indent="0">
              <a:buNone/>
            </a:pPr>
            <a:endParaRPr lang="en-GB" dirty="0"/>
          </a:p>
          <a:p>
            <a:endParaRPr lang="en-GB" dirty="0"/>
          </a:p>
        </p:txBody>
      </p:sp>
    </p:spTree>
    <p:extLst>
      <p:ext uri="{BB962C8B-B14F-4D97-AF65-F5344CB8AC3E}">
        <p14:creationId xmlns:p14="http://schemas.microsoft.com/office/powerpoint/2010/main" val="38471011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5719B-5943-F6EC-8054-48C0EAF7B55F}"/>
              </a:ext>
            </a:extLst>
          </p:cNvPr>
          <p:cNvSpPr>
            <a:spLocks noGrp="1"/>
          </p:cNvSpPr>
          <p:nvPr>
            <p:ph type="title"/>
          </p:nvPr>
        </p:nvSpPr>
        <p:spPr>
          <a:xfrm>
            <a:off x="335264" y="364797"/>
            <a:ext cx="8509191" cy="892175"/>
          </a:xfrm>
        </p:spPr>
        <p:txBody>
          <a:bodyPr>
            <a:normAutofit fontScale="90000"/>
          </a:bodyPr>
          <a:lstStyle/>
          <a:p>
            <a:r>
              <a:rPr lang="en-GB" b="1" dirty="0">
                <a:solidFill>
                  <a:srgbClr val="7030A0"/>
                </a:solidFill>
              </a:rPr>
              <a:t>Domestic Abuse and Sexual Violence Strategy</a:t>
            </a:r>
          </a:p>
        </p:txBody>
      </p:sp>
      <p:sp>
        <p:nvSpPr>
          <p:cNvPr id="3" name="Content Placeholder 2">
            <a:extLst>
              <a:ext uri="{FF2B5EF4-FFF2-40B4-BE49-F238E27FC236}">
                <a16:creationId xmlns:a16="http://schemas.microsoft.com/office/drawing/2014/main" id="{C23DDC48-E1EE-89BC-A5AF-6D4B81CA4F9E}"/>
              </a:ext>
            </a:extLst>
          </p:cNvPr>
          <p:cNvSpPr>
            <a:spLocks noGrp="1"/>
          </p:cNvSpPr>
          <p:nvPr>
            <p:ph idx="1"/>
          </p:nvPr>
        </p:nvSpPr>
        <p:spPr>
          <a:xfrm>
            <a:off x="335264" y="1615966"/>
            <a:ext cx="8237522" cy="3927584"/>
          </a:xfrm>
        </p:spPr>
        <p:txBody>
          <a:bodyPr>
            <a:normAutofit fontScale="70000" lnSpcReduction="20000"/>
          </a:bodyPr>
          <a:lstStyle/>
          <a:p>
            <a:r>
              <a:rPr lang="en-GB" dirty="0"/>
              <a:t>To prepare of the implementation of the Domestic Abuse Act 2021 3 key areas of work were undertaken:</a:t>
            </a:r>
          </a:p>
          <a:p>
            <a:r>
              <a:rPr lang="en-GB" dirty="0"/>
              <a:t>1) A Strategic Review</a:t>
            </a:r>
          </a:p>
          <a:p>
            <a:r>
              <a:rPr lang="en-GB" dirty="0"/>
              <a:t>2) MARAC Review (linked to the above)</a:t>
            </a:r>
          </a:p>
          <a:p>
            <a:r>
              <a:rPr lang="en-GB" dirty="0"/>
              <a:t>3) a listening exercise with people with lived experience.</a:t>
            </a:r>
          </a:p>
          <a:p>
            <a:r>
              <a:rPr lang="en-GB" dirty="0"/>
              <a:t>These informed the development of the new DASV Strategy.</a:t>
            </a:r>
          </a:p>
          <a:p>
            <a:r>
              <a:rPr lang="en-GB" dirty="0"/>
              <a:t>The Partnership has agreed that:</a:t>
            </a:r>
          </a:p>
          <a:p>
            <a:pPr>
              <a:buFont typeface="Arial" panose="020B0604020202020204" pitchFamily="34" charset="0"/>
              <a:buChar char="•"/>
            </a:pPr>
            <a:r>
              <a:rPr lang="en-GB" dirty="0"/>
              <a:t>  The strategy would be a combined strategy to reflect the interconnectivity of sexual violence and abuse.</a:t>
            </a:r>
          </a:p>
          <a:p>
            <a:pPr>
              <a:buFont typeface="Arial" panose="020B0604020202020204" pitchFamily="34" charset="0"/>
              <a:buChar char="•"/>
            </a:pPr>
            <a:r>
              <a:rPr lang="en-GB" dirty="0"/>
              <a:t>  That the strategy would be a 7 year strategy to facilitate cultural and system change with clear reviews.</a:t>
            </a:r>
          </a:p>
          <a:p>
            <a:endParaRPr lang="en-GB" dirty="0"/>
          </a:p>
        </p:txBody>
      </p:sp>
    </p:spTree>
    <p:extLst>
      <p:ext uri="{BB962C8B-B14F-4D97-AF65-F5344CB8AC3E}">
        <p14:creationId xmlns:p14="http://schemas.microsoft.com/office/powerpoint/2010/main" val="25236066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01B83-FF9C-2E7E-3305-1DE85316F635}"/>
              </a:ext>
            </a:extLst>
          </p:cNvPr>
          <p:cNvSpPr>
            <a:spLocks noGrp="1"/>
          </p:cNvSpPr>
          <p:nvPr>
            <p:ph type="title"/>
          </p:nvPr>
        </p:nvSpPr>
        <p:spPr>
          <a:xfrm>
            <a:off x="353079" y="233724"/>
            <a:ext cx="8079581" cy="1243649"/>
          </a:xfrm>
        </p:spPr>
        <p:txBody>
          <a:bodyPr/>
          <a:lstStyle/>
          <a:p>
            <a:r>
              <a:rPr lang="en-GB" b="1" dirty="0">
                <a:solidFill>
                  <a:srgbClr val="7030A0"/>
                </a:solidFill>
              </a:rPr>
              <a:t>Delivery Plan:</a:t>
            </a:r>
          </a:p>
        </p:txBody>
      </p:sp>
      <p:sp>
        <p:nvSpPr>
          <p:cNvPr id="3" name="Content Placeholder 2">
            <a:extLst>
              <a:ext uri="{FF2B5EF4-FFF2-40B4-BE49-F238E27FC236}">
                <a16:creationId xmlns:a16="http://schemas.microsoft.com/office/drawing/2014/main" id="{BCFF6564-01A6-4AD6-2722-8E30ABCA6211}"/>
              </a:ext>
            </a:extLst>
          </p:cNvPr>
          <p:cNvSpPr>
            <a:spLocks noGrp="1"/>
          </p:cNvSpPr>
          <p:nvPr>
            <p:ph idx="1"/>
          </p:nvPr>
        </p:nvSpPr>
        <p:spPr>
          <a:xfrm>
            <a:off x="417786" y="1300655"/>
            <a:ext cx="8155000" cy="3889994"/>
          </a:xfrm>
        </p:spPr>
        <p:txBody>
          <a:bodyPr>
            <a:normAutofit fontScale="70000" lnSpcReduction="20000"/>
          </a:bodyPr>
          <a:lstStyle/>
          <a:p>
            <a:pPr>
              <a:buFont typeface="Arial" panose="020B0604020202020204" pitchFamily="34" charset="0"/>
              <a:buChar char="•"/>
            </a:pPr>
            <a:r>
              <a:rPr lang="en-GB" dirty="0"/>
              <a:t>The strategy has been completed and the next steps are the delivery plan.</a:t>
            </a:r>
          </a:p>
          <a:p>
            <a:pPr>
              <a:buFont typeface="Arial" panose="020B0604020202020204" pitchFamily="34" charset="0"/>
              <a:buChar char="•"/>
            </a:pPr>
            <a:endParaRPr lang="en-GB" dirty="0"/>
          </a:p>
          <a:p>
            <a:pPr>
              <a:buFont typeface="Arial" panose="020B0604020202020204" pitchFamily="34" charset="0"/>
              <a:buChar char="•"/>
            </a:pPr>
            <a:r>
              <a:rPr lang="en-GB" dirty="0"/>
              <a:t>The Partnership have agreed that the delivery plan will be co-developed with key agencies and individuals.  </a:t>
            </a:r>
          </a:p>
          <a:p>
            <a:pPr>
              <a:buFont typeface="Arial" panose="020B0604020202020204" pitchFamily="34" charset="0"/>
              <a:buChar char="•"/>
            </a:pPr>
            <a:endParaRPr lang="en-GB" dirty="0"/>
          </a:p>
          <a:p>
            <a:pPr>
              <a:buFont typeface="Arial" panose="020B0604020202020204" pitchFamily="34" charset="0"/>
              <a:buChar char="•"/>
            </a:pPr>
            <a:r>
              <a:rPr lang="en-GB" dirty="0"/>
              <a:t>This will give the Partnership more ownership of the plan and the Strategy.</a:t>
            </a:r>
          </a:p>
          <a:p>
            <a:pPr>
              <a:buFont typeface="Arial" panose="020B0604020202020204" pitchFamily="34" charset="0"/>
              <a:buChar char="•"/>
            </a:pPr>
            <a:endParaRPr lang="en-GB" dirty="0"/>
          </a:p>
          <a:p>
            <a:pPr>
              <a:buFont typeface="Arial" panose="020B0604020202020204" pitchFamily="34" charset="0"/>
              <a:buChar char="•"/>
            </a:pPr>
            <a:r>
              <a:rPr lang="en-GB" dirty="0"/>
              <a:t>It will also better enable a whole culture and system change. </a:t>
            </a:r>
          </a:p>
        </p:txBody>
      </p:sp>
    </p:spTree>
    <p:extLst>
      <p:ext uri="{BB962C8B-B14F-4D97-AF65-F5344CB8AC3E}">
        <p14:creationId xmlns:p14="http://schemas.microsoft.com/office/powerpoint/2010/main" val="40765748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E1314-765C-B904-1DE6-FF105B5FBF2B}"/>
              </a:ext>
            </a:extLst>
          </p:cNvPr>
          <p:cNvSpPr>
            <a:spLocks noGrp="1"/>
          </p:cNvSpPr>
          <p:nvPr>
            <p:ph type="title"/>
          </p:nvPr>
        </p:nvSpPr>
        <p:spPr>
          <a:xfrm>
            <a:off x="385966" y="285750"/>
            <a:ext cx="8079581" cy="1161098"/>
          </a:xfrm>
        </p:spPr>
        <p:txBody>
          <a:bodyPr/>
          <a:lstStyle/>
          <a:p>
            <a:r>
              <a:rPr lang="en-GB" b="1" dirty="0">
                <a:solidFill>
                  <a:srgbClr val="7030A0"/>
                </a:solidFill>
              </a:rPr>
              <a:t>Serious Violence Duty</a:t>
            </a:r>
          </a:p>
        </p:txBody>
      </p:sp>
      <p:sp>
        <p:nvSpPr>
          <p:cNvPr id="3" name="Content Placeholder 2">
            <a:extLst>
              <a:ext uri="{FF2B5EF4-FFF2-40B4-BE49-F238E27FC236}">
                <a16:creationId xmlns:a16="http://schemas.microsoft.com/office/drawing/2014/main" id="{4127D39E-FC04-DBB2-D92F-3F0908D2FC1F}"/>
              </a:ext>
            </a:extLst>
          </p:cNvPr>
          <p:cNvSpPr>
            <a:spLocks noGrp="1"/>
          </p:cNvSpPr>
          <p:nvPr>
            <p:ph idx="1"/>
          </p:nvPr>
        </p:nvSpPr>
        <p:spPr>
          <a:xfrm>
            <a:off x="385966" y="1269124"/>
            <a:ext cx="8186820" cy="4388726"/>
          </a:xfrm>
        </p:spPr>
        <p:txBody>
          <a:bodyPr>
            <a:noAutofit/>
          </a:bodyPr>
          <a:lstStyle/>
          <a:p>
            <a:r>
              <a:rPr lang="en-GB" sz="1650" dirty="0">
                <a:latin typeface="+mj-lt"/>
              </a:rPr>
              <a:t>Comes into effect on the 31</a:t>
            </a:r>
            <a:r>
              <a:rPr lang="en-GB" sz="1650" baseline="30000" dirty="0">
                <a:latin typeface="+mj-lt"/>
              </a:rPr>
              <a:t>st</a:t>
            </a:r>
            <a:r>
              <a:rPr lang="en-GB" sz="1650" dirty="0">
                <a:latin typeface="+mj-lt"/>
              </a:rPr>
              <a:t> January 2023.</a:t>
            </a:r>
          </a:p>
          <a:p>
            <a:r>
              <a:rPr lang="en-GB" sz="1650" dirty="0">
                <a:latin typeface="+mj-lt"/>
              </a:rPr>
              <a:t>In requires specified authorities to work together and plan to prevent and reduce serious violence.</a:t>
            </a:r>
          </a:p>
          <a:p>
            <a:r>
              <a:rPr lang="en-GB" sz="1650" dirty="0">
                <a:latin typeface="+mj-lt"/>
              </a:rPr>
              <a:t>To do this specified authorities must:</a:t>
            </a:r>
          </a:p>
          <a:p>
            <a:pPr marL="557213" marR="377190" lvl="1" indent="-214313">
              <a:lnSpc>
                <a:spcPct val="97000"/>
              </a:lnSpc>
              <a:spcBef>
                <a:spcPts val="4"/>
              </a:spcBef>
              <a:buSzPts val="1200"/>
              <a:buFont typeface="Courier New" panose="02070309020205020404" pitchFamily="49" charset="0"/>
              <a:buChar char="o"/>
              <a:tabLst>
                <a:tab pos="562451" algn="l"/>
              </a:tabLst>
            </a:pPr>
            <a:r>
              <a:rPr lang="en-US" sz="1650" dirty="0">
                <a:latin typeface="+mj-lt"/>
                <a:ea typeface="Courier New" panose="02070309020205020404" pitchFamily="49" charset="0"/>
              </a:rPr>
              <a:t>Identify</a:t>
            </a:r>
            <a:r>
              <a:rPr lang="en-US" sz="1650" spc="-19" dirty="0">
                <a:latin typeface="+mj-lt"/>
                <a:ea typeface="Courier New" panose="02070309020205020404" pitchFamily="49" charset="0"/>
              </a:rPr>
              <a:t> </a:t>
            </a:r>
            <a:r>
              <a:rPr lang="en-US" sz="1650" dirty="0">
                <a:latin typeface="+mj-lt"/>
                <a:ea typeface="Courier New" panose="02070309020205020404" pitchFamily="49" charset="0"/>
              </a:rPr>
              <a:t>the</a:t>
            </a:r>
            <a:r>
              <a:rPr lang="en-US" sz="1650" spc="-19" dirty="0">
                <a:latin typeface="+mj-lt"/>
                <a:ea typeface="Courier New" panose="02070309020205020404" pitchFamily="49" charset="0"/>
              </a:rPr>
              <a:t> </a:t>
            </a:r>
            <a:r>
              <a:rPr lang="en-US" sz="1650" dirty="0">
                <a:latin typeface="+mj-lt"/>
                <a:ea typeface="Courier New" panose="02070309020205020404" pitchFamily="49" charset="0"/>
              </a:rPr>
              <a:t>kinds</a:t>
            </a:r>
            <a:r>
              <a:rPr lang="en-US" sz="1650" spc="-19" dirty="0">
                <a:latin typeface="+mj-lt"/>
                <a:ea typeface="Courier New" panose="02070309020205020404" pitchFamily="49" charset="0"/>
              </a:rPr>
              <a:t> </a:t>
            </a:r>
            <a:r>
              <a:rPr lang="en-US" sz="1650" dirty="0">
                <a:latin typeface="+mj-lt"/>
                <a:ea typeface="Courier New" panose="02070309020205020404" pitchFamily="49" charset="0"/>
              </a:rPr>
              <a:t>of</a:t>
            </a:r>
            <a:r>
              <a:rPr lang="en-US" sz="1650" spc="-15" dirty="0">
                <a:latin typeface="+mj-lt"/>
                <a:ea typeface="Courier New" panose="02070309020205020404" pitchFamily="49" charset="0"/>
              </a:rPr>
              <a:t> </a:t>
            </a:r>
            <a:r>
              <a:rPr lang="en-US" sz="1650" dirty="0">
                <a:latin typeface="+mj-lt"/>
                <a:ea typeface="Courier New" panose="02070309020205020404" pitchFamily="49" charset="0"/>
              </a:rPr>
              <a:t>serious violence</a:t>
            </a:r>
            <a:r>
              <a:rPr lang="en-US" sz="1650" spc="-15" dirty="0">
                <a:latin typeface="+mj-lt"/>
                <a:ea typeface="Courier New" panose="02070309020205020404" pitchFamily="49" charset="0"/>
              </a:rPr>
              <a:t> </a:t>
            </a:r>
            <a:r>
              <a:rPr lang="en-US" sz="1650" dirty="0">
                <a:latin typeface="+mj-lt"/>
                <a:ea typeface="Courier New" panose="02070309020205020404" pitchFamily="49" charset="0"/>
              </a:rPr>
              <a:t>that</a:t>
            </a:r>
            <a:r>
              <a:rPr lang="en-US" sz="1650" spc="-15" dirty="0">
                <a:latin typeface="+mj-lt"/>
                <a:ea typeface="Courier New" panose="02070309020205020404" pitchFamily="49" charset="0"/>
              </a:rPr>
              <a:t> </a:t>
            </a:r>
            <a:r>
              <a:rPr lang="en-US" sz="1650" dirty="0">
                <a:latin typeface="+mj-lt"/>
                <a:ea typeface="Courier New" panose="02070309020205020404" pitchFamily="49" charset="0"/>
              </a:rPr>
              <a:t>take</a:t>
            </a:r>
            <a:r>
              <a:rPr lang="en-US" sz="1650" spc="-8" dirty="0">
                <a:latin typeface="+mj-lt"/>
                <a:ea typeface="Courier New" panose="02070309020205020404" pitchFamily="49" charset="0"/>
              </a:rPr>
              <a:t> </a:t>
            </a:r>
            <a:r>
              <a:rPr lang="en-US" sz="1650" dirty="0">
                <a:latin typeface="+mj-lt"/>
                <a:ea typeface="Courier New" panose="02070309020205020404" pitchFamily="49" charset="0"/>
              </a:rPr>
              <a:t>place</a:t>
            </a:r>
            <a:r>
              <a:rPr lang="en-US" sz="1650" spc="-11" dirty="0">
                <a:latin typeface="+mj-lt"/>
                <a:ea typeface="Courier New" panose="02070309020205020404" pitchFamily="49" charset="0"/>
              </a:rPr>
              <a:t> </a:t>
            </a:r>
            <a:r>
              <a:rPr lang="en-US" sz="1650" dirty="0">
                <a:latin typeface="+mj-lt"/>
                <a:ea typeface="Courier New" panose="02070309020205020404" pitchFamily="49" charset="0"/>
              </a:rPr>
              <a:t>in</a:t>
            </a:r>
            <a:r>
              <a:rPr lang="en-US" sz="1650" spc="-15" dirty="0">
                <a:latin typeface="+mj-lt"/>
                <a:ea typeface="Courier New" panose="02070309020205020404" pitchFamily="49" charset="0"/>
              </a:rPr>
              <a:t> </a:t>
            </a:r>
            <a:r>
              <a:rPr lang="en-US" sz="1650" dirty="0">
                <a:latin typeface="+mj-lt"/>
                <a:ea typeface="Courier New" panose="02070309020205020404" pitchFamily="49" charset="0"/>
              </a:rPr>
              <a:t>the</a:t>
            </a:r>
            <a:r>
              <a:rPr lang="en-US" sz="1650" spc="-8" dirty="0">
                <a:latin typeface="+mj-lt"/>
                <a:ea typeface="Courier New" panose="02070309020205020404" pitchFamily="49" charset="0"/>
              </a:rPr>
              <a:t> </a:t>
            </a:r>
            <a:r>
              <a:rPr lang="en-US" sz="1650" dirty="0">
                <a:latin typeface="+mj-lt"/>
                <a:ea typeface="Courier New" panose="02070309020205020404" pitchFamily="49" charset="0"/>
              </a:rPr>
              <a:t>area</a:t>
            </a:r>
            <a:r>
              <a:rPr lang="en-US" sz="1650" spc="-19" dirty="0">
                <a:latin typeface="+mj-lt"/>
                <a:ea typeface="Courier New" panose="02070309020205020404" pitchFamily="49" charset="0"/>
              </a:rPr>
              <a:t> </a:t>
            </a:r>
            <a:r>
              <a:rPr lang="en-US" sz="1650" dirty="0">
                <a:latin typeface="+mj-lt"/>
                <a:ea typeface="Courier New" panose="02070309020205020404" pitchFamily="49" charset="0"/>
              </a:rPr>
              <a:t>(through</a:t>
            </a:r>
            <a:r>
              <a:rPr lang="en-US" sz="1650" spc="-15" dirty="0">
                <a:latin typeface="+mj-lt"/>
                <a:ea typeface="Courier New" panose="02070309020205020404" pitchFamily="49" charset="0"/>
              </a:rPr>
              <a:t> </a:t>
            </a:r>
            <a:r>
              <a:rPr lang="en-US" sz="1650" dirty="0">
                <a:latin typeface="+mj-lt"/>
                <a:ea typeface="Courier New" panose="02070309020205020404" pitchFamily="49" charset="0"/>
              </a:rPr>
              <a:t>a Strategic Needs Assessment)</a:t>
            </a:r>
            <a:endParaRPr lang="en-GB" sz="1650" dirty="0">
              <a:latin typeface="+mj-lt"/>
              <a:ea typeface="Courier New" panose="02070309020205020404" pitchFamily="49" charset="0"/>
            </a:endParaRPr>
          </a:p>
          <a:p>
            <a:pPr marL="557213" lvl="1" indent="-214313">
              <a:lnSpc>
                <a:spcPts val="1114"/>
              </a:lnSpc>
              <a:buSzPts val="1200"/>
              <a:buFont typeface="Courier New" panose="02070309020205020404" pitchFamily="49" charset="0"/>
              <a:buChar char="o"/>
              <a:tabLst>
                <a:tab pos="562451" algn="l"/>
              </a:tabLst>
            </a:pPr>
            <a:r>
              <a:rPr lang="en-US" sz="1650" dirty="0">
                <a:latin typeface="+mj-lt"/>
                <a:ea typeface="Courier New" panose="02070309020205020404" pitchFamily="49" charset="0"/>
              </a:rPr>
              <a:t>Prepare</a:t>
            </a:r>
            <a:r>
              <a:rPr lang="en-US" sz="1650" spc="-15" dirty="0">
                <a:latin typeface="+mj-lt"/>
                <a:ea typeface="Courier New" panose="02070309020205020404" pitchFamily="49" charset="0"/>
              </a:rPr>
              <a:t> </a:t>
            </a:r>
            <a:r>
              <a:rPr lang="en-US" sz="1650" dirty="0">
                <a:latin typeface="+mj-lt"/>
                <a:ea typeface="Courier New" panose="02070309020205020404" pitchFamily="49" charset="0"/>
              </a:rPr>
              <a:t>and</a:t>
            </a:r>
            <a:r>
              <a:rPr lang="en-US" sz="1650" spc="-8" dirty="0">
                <a:latin typeface="+mj-lt"/>
                <a:ea typeface="Courier New" panose="02070309020205020404" pitchFamily="49" charset="0"/>
              </a:rPr>
              <a:t> </a:t>
            </a:r>
            <a:r>
              <a:rPr lang="en-US" sz="1650" dirty="0">
                <a:latin typeface="+mj-lt"/>
                <a:ea typeface="Courier New" panose="02070309020205020404" pitchFamily="49" charset="0"/>
              </a:rPr>
              <a:t>implement</a:t>
            </a:r>
            <a:r>
              <a:rPr lang="en-US" sz="1650" spc="-15" dirty="0">
                <a:latin typeface="+mj-lt"/>
                <a:ea typeface="Courier New" panose="02070309020205020404" pitchFamily="49" charset="0"/>
              </a:rPr>
              <a:t> </a:t>
            </a:r>
            <a:r>
              <a:rPr lang="en-US" sz="1650" dirty="0">
                <a:latin typeface="+mj-lt"/>
                <a:ea typeface="Courier New" panose="02070309020205020404" pitchFamily="49" charset="0"/>
              </a:rPr>
              <a:t>a</a:t>
            </a:r>
            <a:r>
              <a:rPr lang="en-US" sz="1650" spc="-8" dirty="0">
                <a:latin typeface="+mj-lt"/>
                <a:ea typeface="Courier New" panose="02070309020205020404" pitchFamily="49" charset="0"/>
              </a:rPr>
              <a:t> </a:t>
            </a:r>
            <a:r>
              <a:rPr lang="en-US" sz="1650" dirty="0">
                <a:latin typeface="+mj-lt"/>
                <a:ea typeface="Courier New" panose="02070309020205020404" pitchFamily="49" charset="0"/>
              </a:rPr>
              <a:t>strategy</a:t>
            </a:r>
            <a:r>
              <a:rPr lang="en-US" sz="1650" spc="-11" dirty="0">
                <a:latin typeface="+mj-lt"/>
                <a:ea typeface="Courier New" panose="02070309020205020404" pitchFamily="49" charset="0"/>
              </a:rPr>
              <a:t> </a:t>
            </a:r>
            <a:r>
              <a:rPr lang="en-US" sz="1650" dirty="0">
                <a:latin typeface="+mj-lt"/>
                <a:ea typeface="Courier New" panose="02070309020205020404" pitchFamily="49" charset="0"/>
              </a:rPr>
              <a:t>for</a:t>
            </a:r>
            <a:r>
              <a:rPr lang="en-US" sz="1650" spc="-19" dirty="0">
                <a:latin typeface="+mj-lt"/>
                <a:ea typeface="Courier New" panose="02070309020205020404" pitchFamily="49" charset="0"/>
              </a:rPr>
              <a:t> </a:t>
            </a:r>
            <a:r>
              <a:rPr lang="en-US" sz="1650" dirty="0">
                <a:latin typeface="+mj-lt"/>
                <a:ea typeface="Courier New" panose="02070309020205020404" pitchFamily="49" charset="0"/>
              </a:rPr>
              <a:t>preventing</a:t>
            </a:r>
            <a:r>
              <a:rPr lang="en-US" sz="1650" spc="-8" dirty="0">
                <a:latin typeface="+mj-lt"/>
                <a:ea typeface="Courier New" panose="02070309020205020404" pitchFamily="49" charset="0"/>
              </a:rPr>
              <a:t> </a:t>
            </a:r>
            <a:r>
              <a:rPr lang="en-US" sz="1650" dirty="0">
                <a:latin typeface="+mj-lt"/>
                <a:ea typeface="Courier New" panose="02070309020205020404" pitchFamily="49" charset="0"/>
              </a:rPr>
              <a:t>and</a:t>
            </a:r>
            <a:r>
              <a:rPr lang="en-US" sz="1650" spc="-15" dirty="0">
                <a:latin typeface="+mj-lt"/>
                <a:ea typeface="Courier New" panose="02070309020205020404" pitchFamily="49" charset="0"/>
              </a:rPr>
              <a:t> </a:t>
            </a:r>
            <a:r>
              <a:rPr lang="en-US" sz="1650" dirty="0">
                <a:latin typeface="+mj-lt"/>
                <a:ea typeface="Courier New" panose="02070309020205020404" pitchFamily="49" charset="0"/>
              </a:rPr>
              <a:t>reducing</a:t>
            </a:r>
            <a:r>
              <a:rPr lang="en-US" sz="1650" spc="-19" dirty="0">
                <a:latin typeface="+mj-lt"/>
                <a:ea typeface="Courier New" panose="02070309020205020404" pitchFamily="49" charset="0"/>
              </a:rPr>
              <a:t> </a:t>
            </a:r>
            <a:r>
              <a:rPr lang="en-US" sz="1650" dirty="0">
                <a:latin typeface="+mj-lt"/>
                <a:ea typeface="Courier New" panose="02070309020205020404" pitchFamily="49" charset="0"/>
              </a:rPr>
              <a:t>serious</a:t>
            </a:r>
            <a:r>
              <a:rPr lang="en-US" sz="1650" spc="-8" dirty="0">
                <a:latin typeface="+mj-lt"/>
                <a:ea typeface="Courier New" panose="02070309020205020404" pitchFamily="49" charset="0"/>
              </a:rPr>
              <a:t> violence</a:t>
            </a:r>
            <a:endParaRPr lang="en-GB" sz="1650" dirty="0">
              <a:latin typeface="+mj-lt"/>
              <a:ea typeface="Courier New" panose="02070309020205020404" pitchFamily="49" charset="0"/>
            </a:endParaRPr>
          </a:p>
          <a:p>
            <a:pPr marL="557213" lvl="1" indent="-214313">
              <a:lnSpc>
                <a:spcPts val="1114"/>
              </a:lnSpc>
              <a:buSzPts val="1200"/>
              <a:buFont typeface="Courier New" panose="02070309020205020404" pitchFamily="49" charset="0"/>
              <a:buChar char="o"/>
              <a:tabLst>
                <a:tab pos="562451" algn="l"/>
              </a:tabLst>
            </a:pPr>
            <a:r>
              <a:rPr lang="en-US" sz="1650" dirty="0">
                <a:latin typeface="+mj-lt"/>
                <a:ea typeface="Courier New" panose="02070309020205020404" pitchFamily="49" charset="0"/>
              </a:rPr>
              <a:t>Share</a:t>
            </a:r>
            <a:r>
              <a:rPr lang="en-US" sz="1650" spc="-4" dirty="0">
                <a:latin typeface="+mj-lt"/>
                <a:ea typeface="Courier New" panose="02070309020205020404" pitchFamily="49" charset="0"/>
              </a:rPr>
              <a:t> </a:t>
            </a:r>
            <a:r>
              <a:rPr lang="en-US" sz="1650" dirty="0">
                <a:latin typeface="+mj-lt"/>
                <a:ea typeface="Courier New" panose="02070309020205020404" pitchFamily="49" charset="0"/>
              </a:rPr>
              <a:t>information</a:t>
            </a:r>
            <a:r>
              <a:rPr lang="en-US" sz="1650" spc="-8" dirty="0">
                <a:latin typeface="+mj-lt"/>
                <a:ea typeface="Courier New" panose="02070309020205020404" pitchFamily="49" charset="0"/>
              </a:rPr>
              <a:t> </a:t>
            </a:r>
            <a:r>
              <a:rPr lang="en-US" sz="1650" dirty="0">
                <a:latin typeface="+mj-lt"/>
                <a:ea typeface="Courier New" panose="02070309020205020404" pitchFamily="49" charset="0"/>
              </a:rPr>
              <a:t>and</a:t>
            </a:r>
            <a:r>
              <a:rPr lang="en-US" sz="1650" spc="-4" dirty="0">
                <a:latin typeface="+mj-lt"/>
                <a:ea typeface="Courier New" panose="02070309020205020404" pitchFamily="49" charset="0"/>
              </a:rPr>
              <a:t> </a:t>
            </a:r>
            <a:r>
              <a:rPr lang="en-US" sz="1650" dirty="0">
                <a:latin typeface="+mj-lt"/>
                <a:ea typeface="Courier New" panose="02070309020205020404" pitchFamily="49" charset="0"/>
              </a:rPr>
              <a:t>data</a:t>
            </a:r>
            <a:r>
              <a:rPr lang="en-US" sz="1650" spc="-4" dirty="0">
                <a:latin typeface="+mj-lt"/>
                <a:ea typeface="Courier New" panose="02070309020205020404" pitchFamily="49" charset="0"/>
              </a:rPr>
              <a:t> </a:t>
            </a:r>
            <a:r>
              <a:rPr lang="en-US" sz="1650" dirty="0">
                <a:latin typeface="+mj-lt"/>
                <a:ea typeface="Courier New" panose="02070309020205020404" pitchFamily="49" charset="0"/>
              </a:rPr>
              <a:t>as</a:t>
            </a:r>
            <a:r>
              <a:rPr lang="en-US" sz="1650" spc="-15" dirty="0">
                <a:latin typeface="+mj-lt"/>
                <a:ea typeface="Courier New" panose="02070309020205020404" pitchFamily="49" charset="0"/>
              </a:rPr>
              <a:t> </a:t>
            </a:r>
            <a:r>
              <a:rPr lang="en-US" sz="1650" dirty="0">
                <a:latin typeface="+mj-lt"/>
                <a:ea typeface="Courier New" panose="02070309020205020404" pitchFamily="49" charset="0"/>
              </a:rPr>
              <a:t>required</a:t>
            </a:r>
            <a:r>
              <a:rPr lang="en-US" sz="1650" spc="-11" dirty="0">
                <a:latin typeface="+mj-lt"/>
                <a:ea typeface="Courier New" panose="02070309020205020404" pitchFamily="49" charset="0"/>
              </a:rPr>
              <a:t> </a:t>
            </a:r>
            <a:r>
              <a:rPr lang="en-US" sz="1650" dirty="0">
                <a:latin typeface="+mj-lt"/>
                <a:ea typeface="Courier New" panose="02070309020205020404" pitchFamily="49" charset="0"/>
              </a:rPr>
              <a:t>to</a:t>
            </a:r>
            <a:r>
              <a:rPr lang="en-US" sz="1650" spc="-4" dirty="0">
                <a:latin typeface="+mj-lt"/>
                <a:ea typeface="Courier New" panose="02070309020205020404" pitchFamily="49" charset="0"/>
              </a:rPr>
              <a:t> </a:t>
            </a:r>
            <a:r>
              <a:rPr lang="en-US" sz="1650" dirty="0">
                <a:latin typeface="+mj-lt"/>
                <a:ea typeface="Courier New" panose="02070309020205020404" pitchFamily="49" charset="0"/>
              </a:rPr>
              <a:t>carry</a:t>
            </a:r>
            <a:r>
              <a:rPr lang="en-US" sz="1650" spc="-11" dirty="0">
                <a:latin typeface="+mj-lt"/>
                <a:ea typeface="Courier New" panose="02070309020205020404" pitchFamily="49" charset="0"/>
              </a:rPr>
              <a:t> </a:t>
            </a:r>
            <a:r>
              <a:rPr lang="en-US" sz="1650" dirty="0">
                <a:latin typeface="+mj-lt"/>
                <a:ea typeface="Courier New" panose="02070309020205020404" pitchFamily="49" charset="0"/>
              </a:rPr>
              <a:t>out</a:t>
            </a:r>
            <a:r>
              <a:rPr lang="en-US" sz="1650" spc="-11" dirty="0">
                <a:latin typeface="+mj-lt"/>
                <a:ea typeface="Courier New" panose="02070309020205020404" pitchFamily="49" charset="0"/>
              </a:rPr>
              <a:t> </a:t>
            </a:r>
            <a:r>
              <a:rPr lang="en-US" sz="1650" dirty="0">
                <a:latin typeface="+mj-lt"/>
                <a:ea typeface="Courier New" panose="02070309020205020404" pitchFamily="49" charset="0"/>
              </a:rPr>
              <a:t>this</a:t>
            </a:r>
            <a:r>
              <a:rPr lang="en-US" sz="1650" spc="-11" dirty="0">
                <a:latin typeface="+mj-lt"/>
                <a:ea typeface="Courier New" panose="02070309020205020404" pitchFamily="49" charset="0"/>
              </a:rPr>
              <a:t> </a:t>
            </a:r>
            <a:r>
              <a:rPr lang="en-US" sz="1650" spc="-15" dirty="0">
                <a:latin typeface="+mj-lt"/>
                <a:ea typeface="Courier New" panose="02070309020205020404" pitchFamily="49" charset="0"/>
              </a:rPr>
              <a:t>work</a:t>
            </a:r>
          </a:p>
          <a:p>
            <a:pPr marL="557213" lvl="1" indent="-214313">
              <a:lnSpc>
                <a:spcPts val="1114"/>
              </a:lnSpc>
              <a:buSzPts val="1200"/>
              <a:buFont typeface="Courier New" panose="02070309020205020404" pitchFamily="49" charset="0"/>
              <a:buChar char="o"/>
              <a:tabLst>
                <a:tab pos="562451" algn="l"/>
              </a:tabLst>
            </a:pPr>
            <a:endParaRPr lang="en-GB" sz="1650" dirty="0">
              <a:latin typeface="+mj-lt"/>
            </a:endParaRPr>
          </a:p>
          <a:p>
            <a:r>
              <a:rPr lang="en-GB" sz="1650" dirty="0">
                <a:latin typeface="+mj-lt"/>
              </a:rPr>
              <a:t>To do this need a local definition of serious violence and the guidance requires a focus on some forms of youth violence and strongly </a:t>
            </a:r>
            <a:r>
              <a:rPr lang="en-GB" sz="1650" b="1" dirty="0">
                <a:latin typeface="+mj-lt"/>
              </a:rPr>
              <a:t>encourages a focus on domestic abuse and sexual violence.</a:t>
            </a:r>
          </a:p>
          <a:p>
            <a:r>
              <a:rPr lang="en-GB" sz="1650" dirty="0">
                <a:latin typeface="+mj-lt"/>
              </a:rPr>
              <a:t>As such the development of the understanding development and delivery of this Duty will be strongly linked to the partnership response to DASV. </a:t>
            </a:r>
          </a:p>
        </p:txBody>
      </p:sp>
    </p:spTree>
    <p:extLst>
      <p:ext uri="{BB962C8B-B14F-4D97-AF65-F5344CB8AC3E}">
        <p14:creationId xmlns:p14="http://schemas.microsoft.com/office/powerpoint/2010/main" val="18648227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A8A60-C14B-778A-6E9A-0A5A00E6827A}"/>
              </a:ext>
            </a:extLst>
          </p:cNvPr>
          <p:cNvSpPr>
            <a:spLocks noGrp="1"/>
          </p:cNvSpPr>
          <p:nvPr>
            <p:ph type="title"/>
          </p:nvPr>
        </p:nvSpPr>
        <p:spPr>
          <a:xfrm>
            <a:off x="457200" y="274638"/>
            <a:ext cx="8229600" cy="1143000"/>
          </a:xfrm>
        </p:spPr>
        <p:txBody>
          <a:bodyPr anchor="ctr">
            <a:normAutofit/>
          </a:bodyPr>
          <a:lstStyle/>
          <a:p>
            <a:r>
              <a:rPr lang="en-GB" b="1"/>
              <a:t>Questions</a:t>
            </a:r>
          </a:p>
        </p:txBody>
      </p:sp>
      <p:pic>
        <p:nvPicPr>
          <p:cNvPr id="5" name="Content Placeholder 4" descr="Magnifying glass and question mark">
            <a:extLst>
              <a:ext uri="{FF2B5EF4-FFF2-40B4-BE49-F238E27FC236}">
                <a16:creationId xmlns:a16="http://schemas.microsoft.com/office/drawing/2014/main" id="{EFE4DCFE-89B6-40E6-3E35-5C946EEAF648}"/>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2988" b="2396"/>
          <a:stretch/>
        </p:blipFill>
        <p:spPr>
          <a:xfrm>
            <a:off x="457200" y="1600201"/>
            <a:ext cx="8229600" cy="3917032"/>
          </a:xfrm>
          <a:noFill/>
        </p:spPr>
      </p:pic>
    </p:spTree>
    <p:extLst>
      <p:ext uri="{BB962C8B-B14F-4D97-AF65-F5344CB8AC3E}">
        <p14:creationId xmlns:p14="http://schemas.microsoft.com/office/powerpoint/2010/main" val="38078572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B46D486-5AF0-46DF-820E-89B09F7B425D}"/>
              </a:ext>
            </a:extLst>
          </p:cNvPr>
          <p:cNvGrpSpPr/>
          <p:nvPr/>
        </p:nvGrpSpPr>
        <p:grpSpPr>
          <a:xfrm>
            <a:off x="0" y="0"/>
            <a:ext cx="9144000" cy="5806769"/>
            <a:chOff x="-168166" y="-382219"/>
            <a:chExt cx="12192000" cy="7622438"/>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166" y="-382219"/>
              <a:ext cx="12192000" cy="7622438"/>
            </a:xfrm>
            <a:prstGeom prst="rect">
              <a:avLst/>
            </a:prstGeom>
          </p:spPr>
        </p:pic>
        <p:sp>
          <p:nvSpPr>
            <p:cNvPr id="5" name="Rectangle 4">
              <a:extLst>
                <a:ext uri="{FF2B5EF4-FFF2-40B4-BE49-F238E27FC236}">
                  <a16:creationId xmlns:a16="http://schemas.microsoft.com/office/drawing/2014/main" id="{02DA49D7-EE0A-42FA-ABED-1746C21F4AC6}"/>
                </a:ext>
              </a:extLst>
            </p:cNvPr>
            <p:cNvSpPr/>
            <p:nvPr/>
          </p:nvSpPr>
          <p:spPr>
            <a:xfrm>
              <a:off x="355473" y="4592531"/>
              <a:ext cx="5793197" cy="1723549"/>
            </a:xfrm>
            <a:prstGeom prst="rect">
              <a:avLst/>
            </a:prstGeom>
            <a:noFill/>
          </p:spPr>
          <p:txBody>
            <a:bodyPr wrap="square">
              <a:spAutoFit/>
            </a:bodyPr>
            <a:lstStyle/>
            <a:p>
              <a:r>
                <a:rPr lang="en-GB" sz="2400" b="1" dirty="0">
                  <a:solidFill>
                    <a:schemeClr val="bg1"/>
                  </a:solidFill>
                  <a:latin typeface="Arial" panose="020B0604020202020204" pitchFamily="34" charset="0"/>
                  <a:cs typeface="Arial" panose="020B0604020202020204" pitchFamily="34" charset="0"/>
                </a:rPr>
                <a:t>Children and Young Person Exploitation Group (CYPEG)</a:t>
              </a:r>
            </a:p>
            <a:p>
              <a:endParaRPr lang="en-GB" sz="1500" b="1" dirty="0">
                <a:solidFill>
                  <a:schemeClr val="bg1"/>
                </a:solidFill>
                <a:latin typeface="Arial" panose="020B0604020202020204" pitchFamily="34" charset="0"/>
                <a:cs typeface="Arial" panose="020B0604020202020204" pitchFamily="34" charset="0"/>
              </a:endParaRPr>
            </a:p>
            <a:p>
              <a:endParaRPr lang="en-GB" sz="1500" b="1"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35C90F7-0830-403D-A09B-7D11705E04AA}"/>
                </a:ext>
              </a:extLst>
            </p:cNvPr>
            <p:cNvPicPr>
              <a:picLocks noChangeAspect="1"/>
            </p:cNvPicPr>
            <p:nvPr/>
          </p:nvPicPr>
          <p:blipFill>
            <a:blip r:embed="rId3"/>
            <a:stretch>
              <a:fillRect/>
            </a:stretch>
          </p:blipFill>
          <p:spPr>
            <a:xfrm>
              <a:off x="355472" y="2023228"/>
              <a:ext cx="5406699" cy="2493555"/>
            </a:xfrm>
            <a:prstGeom prst="rect">
              <a:avLst/>
            </a:prstGeom>
          </p:spPr>
        </p:pic>
      </p:grpSp>
    </p:spTree>
    <p:extLst>
      <p:ext uri="{BB962C8B-B14F-4D97-AF65-F5344CB8AC3E}">
        <p14:creationId xmlns:p14="http://schemas.microsoft.com/office/powerpoint/2010/main" val="161181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C5E23-F7AE-3D4B-EE45-E23D0842ADD9}"/>
              </a:ext>
            </a:extLst>
          </p:cNvPr>
          <p:cNvSpPr>
            <a:spLocks noGrp="1"/>
          </p:cNvSpPr>
          <p:nvPr>
            <p:ph type="ctrTitle"/>
          </p:nvPr>
        </p:nvSpPr>
        <p:spPr>
          <a:xfrm>
            <a:off x="685799" y="2632842"/>
            <a:ext cx="7591098" cy="1978152"/>
          </a:xfrm>
        </p:spPr>
        <p:txBody>
          <a:bodyPr>
            <a:normAutofit/>
          </a:bodyPr>
          <a:lstStyle/>
          <a:p>
            <a:r>
              <a:rPr lang="en-GB" dirty="0"/>
              <a:t>Continuous Improvement Board and links to TSCP</a:t>
            </a:r>
          </a:p>
        </p:txBody>
      </p:sp>
      <p:sp>
        <p:nvSpPr>
          <p:cNvPr id="3" name="Subtitle 2">
            <a:extLst>
              <a:ext uri="{FF2B5EF4-FFF2-40B4-BE49-F238E27FC236}">
                <a16:creationId xmlns:a16="http://schemas.microsoft.com/office/drawing/2014/main" id="{87C43959-7174-A75A-996E-C26C4EFBEE41}"/>
              </a:ext>
            </a:extLst>
          </p:cNvPr>
          <p:cNvSpPr>
            <a:spLocks noGrp="1"/>
          </p:cNvSpPr>
          <p:nvPr>
            <p:ph type="subTitle" idx="1"/>
          </p:nvPr>
        </p:nvSpPr>
        <p:spPr/>
        <p:txBody>
          <a:bodyPr>
            <a:noAutofit/>
          </a:bodyPr>
          <a:lstStyle/>
          <a:p>
            <a:r>
              <a:rPr lang="en-US" sz="2700" dirty="0">
                <a:effectLst/>
                <a:latin typeface="Century Gothic" panose="020B0502020202020204" pitchFamily="34" charset="0"/>
                <a:ea typeface="Times New Roman" panose="02020603050405020304" pitchFamily="18" charset="0"/>
                <a:cs typeface="Times New Roman" panose="02020603050405020304" pitchFamily="18" charset="0"/>
              </a:rPr>
              <a:t>Claire Burgess, DfE Advisor and LGA regional Children’s Improvement Advisor  and Steve Hart, </a:t>
            </a:r>
            <a:r>
              <a:rPr lang="en-GB" sz="2700" dirty="0">
                <a:effectLst/>
                <a:latin typeface="Century Gothic" panose="020B0502020202020204" pitchFamily="34" charset="0"/>
                <a:ea typeface="Arial" panose="020B0604020202020204" pitchFamily="34" charset="0"/>
              </a:rPr>
              <a:t>Independent Chair of the Torbay Children’s Continuous Improvement Board</a:t>
            </a:r>
            <a:endParaRPr lang="en-GB" sz="2700" dirty="0">
              <a:latin typeface="Century Gothic" panose="020B0502020202020204" pitchFamily="34" charset="0"/>
            </a:endParaRPr>
          </a:p>
        </p:txBody>
      </p:sp>
    </p:spTree>
    <p:extLst>
      <p:ext uri="{BB962C8B-B14F-4D97-AF65-F5344CB8AC3E}">
        <p14:creationId xmlns:p14="http://schemas.microsoft.com/office/powerpoint/2010/main" val="5701634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D6F00686-A18D-6540-9A99-C15C6BF5D9E7}"/>
              </a:ext>
            </a:extLst>
          </p:cNvPr>
          <p:cNvPicPr>
            <a:picLocks noChangeAspect="1"/>
          </p:cNvPicPr>
          <p:nvPr/>
        </p:nvPicPr>
        <p:blipFill rotWithShape="1">
          <a:blip r:embed="rId2"/>
          <a:srcRect l="66750" r="-1"/>
          <a:stretch/>
        </p:blipFill>
        <p:spPr>
          <a:xfrm>
            <a:off x="5960097" y="2155756"/>
            <a:ext cx="3183903" cy="5143500"/>
          </a:xfrm>
          <a:prstGeom prst="rect">
            <a:avLst/>
          </a:prstGeom>
        </p:spPr>
      </p:pic>
      <p:pic>
        <p:nvPicPr>
          <p:cNvPr id="30" name="Picture 29" descr="Rectangle&#10;&#10;Description automatically generated">
            <a:extLst>
              <a:ext uri="{FF2B5EF4-FFF2-40B4-BE49-F238E27FC236}">
                <a16:creationId xmlns:a16="http://schemas.microsoft.com/office/drawing/2014/main" id="{1D1804C8-D4CC-8949-9280-B6DC258483F4}"/>
              </a:ext>
            </a:extLst>
          </p:cNvPr>
          <p:cNvPicPr>
            <a:picLocks noChangeAspect="1"/>
          </p:cNvPicPr>
          <p:nvPr/>
        </p:nvPicPr>
        <p:blipFill rotWithShape="1">
          <a:blip r:embed="rId3">
            <a:extLst>
              <a:ext uri="{28A0092B-C50C-407E-A947-70E740481C1C}">
                <a14:useLocalDpi xmlns:a14="http://schemas.microsoft.com/office/drawing/2010/main" val="0"/>
              </a:ext>
            </a:extLst>
          </a:blip>
          <a:srcRect l="41962" t="26483" r="-59" b="23958"/>
          <a:stretch/>
        </p:blipFill>
        <p:spPr>
          <a:xfrm>
            <a:off x="-16401" y="817567"/>
            <a:ext cx="5736031" cy="809188"/>
          </a:xfrm>
          <a:prstGeom prst="rect">
            <a:avLst/>
          </a:prstGeom>
        </p:spPr>
      </p:pic>
      <p:sp>
        <p:nvSpPr>
          <p:cNvPr id="2" name="TextBox 1"/>
          <p:cNvSpPr txBox="1"/>
          <p:nvPr/>
        </p:nvSpPr>
        <p:spPr>
          <a:xfrm>
            <a:off x="34714" y="895868"/>
            <a:ext cx="5832809" cy="730886"/>
          </a:xfrm>
          <a:prstGeom prst="rect">
            <a:avLst/>
          </a:prstGeom>
          <a:noFill/>
        </p:spPr>
        <p:txBody>
          <a:bodyPr wrap="square" rtlCol="0">
            <a:spAutoFit/>
          </a:bodyPr>
          <a:lstStyle/>
          <a:p>
            <a:r>
              <a:rPr lang="en-GB" sz="4000" b="1" dirty="0">
                <a:solidFill>
                  <a:schemeClr val="bg1">
                    <a:lumMod val="95000"/>
                  </a:schemeClr>
                </a:solidFill>
                <a:latin typeface="Arial" panose="020B0604020202020204" pitchFamily="34" charset="0"/>
                <a:cs typeface="Arial" panose="020B0604020202020204" pitchFamily="34" charset="0"/>
              </a:rPr>
              <a:t>CYPEG – Our Focus</a:t>
            </a:r>
            <a:endParaRPr lang="en-GB" sz="2800" b="1" dirty="0">
              <a:solidFill>
                <a:schemeClr val="bg1">
                  <a:lumMod val="95000"/>
                </a:schemeClr>
              </a:solidFill>
              <a:latin typeface="Arial" panose="020B0604020202020204" pitchFamily="34" charset="0"/>
              <a:cs typeface="Arial" panose="020B0604020202020204" pitchFamily="34" charset="0"/>
            </a:endParaRPr>
          </a:p>
        </p:txBody>
      </p:sp>
      <p:sp>
        <p:nvSpPr>
          <p:cNvPr id="25" name="Subtitle 2"/>
          <p:cNvSpPr txBox="1">
            <a:spLocks/>
          </p:cNvSpPr>
          <p:nvPr/>
        </p:nvSpPr>
        <p:spPr bwMode="auto">
          <a:xfrm>
            <a:off x="8238433" y="5688637"/>
            <a:ext cx="812993" cy="241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anchor="ctr" anchorCtr="0"/>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algn="r" eaLnBrk="1" hangingPunct="1">
              <a:spcBef>
                <a:spcPts val="2250"/>
              </a:spcBef>
            </a:pPr>
            <a:fld id="{FC9348C8-0A8A-4694-935C-36AE8C52491F}" type="slidenum">
              <a:rPr lang="en-US" sz="1500" b="1">
                <a:solidFill>
                  <a:srgbClr val="3A63AD"/>
                </a:solidFill>
                <a:latin typeface="Arial" panose="020B0604020202020204" pitchFamily="34" charset="0"/>
                <a:cs typeface="Arial" panose="020B0604020202020204" pitchFamily="34" charset="0"/>
              </a:rPr>
              <a:pPr lvl="1" algn="r" eaLnBrk="1" hangingPunct="1">
                <a:spcBef>
                  <a:spcPts val="2250"/>
                </a:spcBef>
              </a:pPr>
              <a:t>50</a:t>
            </a:fld>
            <a:endParaRPr lang="en-US" sz="1500" b="1" dirty="0">
              <a:solidFill>
                <a:srgbClr val="3A63AD"/>
              </a:solidFill>
              <a:latin typeface="Arial" panose="020B0604020202020204" pitchFamily="34" charset="0"/>
              <a:cs typeface="Arial" panose="020B0604020202020204" pitchFamily="34" charset="0"/>
            </a:endParaRPr>
          </a:p>
        </p:txBody>
      </p:sp>
      <p:sp>
        <p:nvSpPr>
          <p:cNvPr id="10" name="Slide Number Placeholder 4"/>
          <p:cNvSpPr txBox="1">
            <a:spLocks/>
          </p:cNvSpPr>
          <p:nvPr/>
        </p:nvSpPr>
        <p:spPr>
          <a:xfrm>
            <a:off x="34714" y="6519432"/>
            <a:ext cx="4049246" cy="273844"/>
          </a:xfrm>
          <a:prstGeom prst="rect">
            <a:avLst/>
          </a:prstGeom>
        </p:spPr>
        <p:txBody>
          <a:bodyPr anchor="ctr"/>
          <a:lstStyle/>
          <a:p>
            <a:pPr>
              <a:defRPr/>
            </a:pPr>
            <a:r>
              <a:rPr lang="en-GB" sz="900" dirty="0">
                <a:solidFill>
                  <a:schemeClr val="tx1">
                    <a:tint val="75000"/>
                  </a:schemeClr>
                </a:solidFill>
                <a:latin typeface="Arial" pitchFamily="34" charset="0"/>
                <a:cs typeface="Arial" pitchFamily="34" charset="0"/>
              </a:rPr>
              <a:t>OFFICIAL | FOIA - OPEN</a:t>
            </a:r>
          </a:p>
        </p:txBody>
      </p:sp>
      <p:sp>
        <p:nvSpPr>
          <p:cNvPr id="20" name="Rectangle 19">
            <a:extLst>
              <a:ext uri="{FF2B5EF4-FFF2-40B4-BE49-F238E27FC236}">
                <a16:creationId xmlns:a16="http://schemas.microsoft.com/office/drawing/2014/main" id="{DE0CA07B-9576-354E-9854-FBDF0C313D5E}"/>
              </a:ext>
            </a:extLst>
          </p:cNvPr>
          <p:cNvSpPr/>
          <p:nvPr/>
        </p:nvSpPr>
        <p:spPr>
          <a:xfrm>
            <a:off x="1549874" y="201646"/>
            <a:ext cx="6457845" cy="461665"/>
          </a:xfrm>
          <a:prstGeom prst="rect">
            <a:avLst/>
          </a:prstGeom>
        </p:spPr>
        <p:txBody>
          <a:bodyPr wrap="square">
            <a:spAutoFit/>
          </a:bodyPr>
          <a:lstStyle/>
          <a:p>
            <a:r>
              <a:rPr lang="en-GB" sz="2400" dirty="0">
                <a:solidFill>
                  <a:schemeClr val="bg2">
                    <a:lumMod val="75000"/>
                  </a:schemeClr>
                </a:solidFill>
                <a:latin typeface="Arial" panose="020B0604020202020204" pitchFamily="34" charset="0"/>
                <a:cs typeface="Arial" panose="020B0604020202020204" pitchFamily="34" charset="0"/>
              </a:rPr>
              <a:t>World Class Sustainable Policing</a:t>
            </a:r>
          </a:p>
        </p:txBody>
      </p:sp>
      <p:grpSp>
        <p:nvGrpSpPr>
          <p:cNvPr id="21" name="Group 20">
            <a:extLst>
              <a:ext uri="{FF2B5EF4-FFF2-40B4-BE49-F238E27FC236}">
                <a16:creationId xmlns:a16="http://schemas.microsoft.com/office/drawing/2014/main" id="{F3005DA2-B111-924C-AAF0-458EC6F1EEEB}"/>
              </a:ext>
            </a:extLst>
          </p:cNvPr>
          <p:cNvGrpSpPr/>
          <p:nvPr/>
        </p:nvGrpSpPr>
        <p:grpSpPr>
          <a:xfrm>
            <a:off x="-12471" y="118751"/>
            <a:ext cx="1663331" cy="493842"/>
            <a:chOff x="-49161" y="-5538"/>
            <a:chExt cx="2217774" cy="658456"/>
          </a:xfrm>
        </p:grpSpPr>
        <p:grpSp>
          <p:nvGrpSpPr>
            <p:cNvPr id="24" name="Group 23">
              <a:extLst>
                <a:ext uri="{FF2B5EF4-FFF2-40B4-BE49-F238E27FC236}">
                  <a16:creationId xmlns:a16="http://schemas.microsoft.com/office/drawing/2014/main" id="{953B6D27-AC97-A64B-8BA0-BB3AAD2B46C4}"/>
                </a:ext>
              </a:extLst>
            </p:cNvPr>
            <p:cNvGrpSpPr/>
            <p:nvPr/>
          </p:nvGrpSpPr>
          <p:grpSpPr>
            <a:xfrm>
              <a:off x="-49161" y="-5538"/>
              <a:ext cx="2217774" cy="658456"/>
              <a:chOff x="1194822" y="395601"/>
              <a:chExt cx="2217774" cy="658456"/>
            </a:xfrm>
          </p:grpSpPr>
          <p:pic>
            <p:nvPicPr>
              <p:cNvPr id="27" name="Picture 26" descr="Rectangle&#10;&#10;Description automatically generated">
                <a:extLst>
                  <a:ext uri="{FF2B5EF4-FFF2-40B4-BE49-F238E27FC236}">
                    <a16:creationId xmlns:a16="http://schemas.microsoft.com/office/drawing/2014/main" id="{D28F477D-BB72-4247-9EE1-7D7E2AAF13B9}"/>
                  </a:ext>
                </a:extLst>
              </p:cNvPr>
              <p:cNvPicPr>
                <a:picLocks noChangeAspect="1"/>
              </p:cNvPicPr>
              <p:nvPr/>
            </p:nvPicPr>
            <p:blipFill rotWithShape="1">
              <a:blip r:embed="rId3">
                <a:extLst>
                  <a:ext uri="{28A0092B-C50C-407E-A947-70E740481C1C}">
                    <a14:useLocalDpi xmlns:a14="http://schemas.microsoft.com/office/drawing/2010/main" val="0"/>
                  </a:ext>
                </a:extLst>
              </a:blip>
              <a:srcRect l="76503" t="25319" r="766" b="24786"/>
              <a:stretch/>
            </p:blipFill>
            <p:spPr>
              <a:xfrm>
                <a:off x="1598623" y="395601"/>
                <a:ext cx="1813973" cy="658456"/>
              </a:xfrm>
              <a:prstGeom prst="rect">
                <a:avLst/>
              </a:prstGeom>
            </p:spPr>
          </p:pic>
          <p:pic>
            <p:nvPicPr>
              <p:cNvPr id="28" name="Picture 27" descr="Rectangle&#10;&#10;Description automatically generated">
                <a:extLst>
                  <a:ext uri="{FF2B5EF4-FFF2-40B4-BE49-F238E27FC236}">
                    <a16:creationId xmlns:a16="http://schemas.microsoft.com/office/drawing/2014/main" id="{4459DA7A-997B-DF44-AC44-DCD2CAD295F0}"/>
                  </a:ext>
                </a:extLst>
              </p:cNvPr>
              <p:cNvPicPr>
                <a:picLocks noChangeAspect="1"/>
              </p:cNvPicPr>
              <p:nvPr/>
            </p:nvPicPr>
            <p:blipFill rotWithShape="1">
              <a:blip r:embed="rId3">
                <a:extLst>
                  <a:ext uri="{28A0092B-C50C-407E-A947-70E740481C1C}">
                    <a14:useLocalDpi xmlns:a14="http://schemas.microsoft.com/office/drawing/2010/main" val="0"/>
                  </a:ext>
                </a:extLst>
              </a:blip>
              <a:srcRect l="76503" t="25319" r="766" b="24786"/>
              <a:stretch/>
            </p:blipFill>
            <p:spPr>
              <a:xfrm>
                <a:off x="1417499" y="395601"/>
                <a:ext cx="1813973" cy="658456"/>
              </a:xfrm>
              <a:prstGeom prst="rect">
                <a:avLst/>
              </a:prstGeom>
            </p:spPr>
          </p:pic>
          <p:pic>
            <p:nvPicPr>
              <p:cNvPr id="29" name="Picture 28" descr="Rectangle&#10;&#10;Description automatically generated">
                <a:extLst>
                  <a:ext uri="{FF2B5EF4-FFF2-40B4-BE49-F238E27FC236}">
                    <a16:creationId xmlns:a16="http://schemas.microsoft.com/office/drawing/2014/main" id="{9A69008B-8EE8-0440-A5DD-C86F8B3F99D1}"/>
                  </a:ext>
                </a:extLst>
              </p:cNvPr>
              <p:cNvPicPr>
                <a:picLocks noChangeAspect="1"/>
              </p:cNvPicPr>
              <p:nvPr/>
            </p:nvPicPr>
            <p:blipFill rotWithShape="1">
              <a:blip r:embed="rId3">
                <a:extLst>
                  <a:ext uri="{28A0092B-C50C-407E-A947-70E740481C1C}">
                    <a14:useLocalDpi xmlns:a14="http://schemas.microsoft.com/office/drawing/2010/main" val="0"/>
                  </a:ext>
                </a:extLst>
              </a:blip>
              <a:srcRect l="75921" t="25319" r="766" b="24786"/>
              <a:stretch/>
            </p:blipFill>
            <p:spPr>
              <a:xfrm>
                <a:off x="1194822" y="395601"/>
                <a:ext cx="1860449" cy="658456"/>
              </a:xfrm>
              <a:prstGeom prst="rect">
                <a:avLst/>
              </a:prstGeom>
            </p:spPr>
          </p:pic>
        </p:grpSp>
        <p:pic>
          <p:nvPicPr>
            <p:cNvPr id="26" name="Picture 25" descr="Graphical user interface&#10;&#10;Description automatically generated with low confidence">
              <a:extLst>
                <a:ext uri="{FF2B5EF4-FFF2-40B4-BE49-F238E27FC236}">
                  <a16:creationId xmlns:a16="http://schemas.microsoft.com/office/drawing/2014/main" id="{A8D8AF47-19E5-9940-9D8D-8C49846C13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941" y="100996"/>
              <a:ext cx="1109686" cy="454892"/>
            </a:xfrm>
            <a:prstGeom prst="rect">
              <a:avLst/>
            </a:prstGeom>
          </p:spPr>
        </p:pic>
      </p:grpSp>
      <p:grpSp>
        <p:nvGrpSpPr>
          <p:cNvPr id="35" name="Group 34">
            <a:extLst>
              <a:ext uri="{FF2B5EF4-FFF2-40B4-BE49-F238E27FC236}">
                <a16:creationId xmlns:a16="http://schemas.microsoft.com/office/drawing/2014/main" id="{56E86657-C941-6C41-A135-189D2AA15C44}"/>
              </a:ext>
            </a:extLst>
          </p:cNvPr>
          <p:cNvGrpSpPr/>
          <p:nvPr/>
        </p:nvGrpSpPr>
        <p:grpSpPr>
          <a:xfrm>
            <a:off x="-16401" y="1950418"/>
            <a:ext cx="1016876" cy="915445"/>
            <a:chOff x="2396596" y="395601"/>
            <a:chExt cx="1016000" cy="658456"/>
          </a:xfrm>
        </p:grpSpPr>
        <p:pic>
          <p:nvPicPr>
            <p:cNvPr id="36" name="Picture 35" descr="Rectangle&#10;&#10;Description automatically generated">
              <a:extLst>
                <a:ext uri="{FF2B5EF4-FFF2-40B4-BE49-F238E27FC236}">
                  <a16:creationId xmlns:a16="http://schemas.microsoft.com/office/drawing/2014/main" id="{404A5B84-7D2F-C241-A58B-3C8E829497EE}"/>
                </a:ext>
              </a:extLst>
            </p:cNvPr>
            <p:cNvPicPr>
              <a:picLocks noChangeAspect="1"/>
            </p:cNvPicPr>
            <p:nvPr/>
          </p:nvPicPr>
          <p:blipFill rotWithShape="1">
            <a:blip r:embed="rId3">
              <a:extLst>
                <a:ext uri="{28A0092B-C50C-407E-A947-70E740481C1C}">
                  <a14:useLocalDpi xmlns:a14="http://schemas.microsoft.com/office/drawing/2010/main" val="0"/>
                </a:ext>
              </a:extLst>
            </a:blip>
            <a:srcRect l="86503" t="25319" r="766" b="24786"/>
            <a:stretch/>
          </p:blipFill>
          <p:spPr>
            <a:xfrm>
              <a:off x="2396596" y="395601"/>
              <a:ext cx="1016000" cy="658456"/>
            </a:xfrm>
            <a:prstGeom prst="rect">
              <a:avLst/>
            </a:prstGeom>
          </p:spPr>
        </p:pic>
        <p:pic>
          <p:nvPicPr>
            <p:cNvPr id="37" name="Picture 36" descr="Rectangle&#10;&#10;Description automatically generated">
              <a:extLst>
                <a:ext uri="{FF2B5EF4-FFF2-40B4-BE49-F238E27FC236}">
                  <a16:creationId xmlns:a16="http://schemas.microsoft.com/office/drawing/2014/main" id="{2EFDBF85-6EC7-5C42-82DE-C988DE785D62}"/>
                </a:ext>
              </a:extLst>
            </p:cNvPr>
            <p:cNvPicPr>
              <a:picLocks noChangeAspect="1"/>
            </p:cNvPicPr>
            <p:nvPr/>
          </p:nvPicPr>
          <p:blipFill rotWithShape="1">
            <a:blip r:embed="rId3">
              <a:extLst>
                <a:ext uri="{28A0092B-C50C-407E-A947-70E740481C1C}">
                  <a14:useLocalDpi xmlns:a14="http://schemas.microsoft.com/office/drawing/2010/main" val="0"/>
                </a:ext>
              </a:extLst>
            </a:blip>
            <a:srcRect l="89003" t="25319" r="766" b="24786"/>
            <a:stretch/>
          </p:blipFill>
          <p:spPr>
            <a:xfrm>
              <a:off x="2415048" y="395601"/>
              <a:ext cx="816424" cy="658456"/>
            </a:xfrm>
            <a:prstGeom prst="rect">
              <a:avLst/>
            </a:prstGeom>
          </p:spPr>
        </p:pic>
      </p:grpSp>
      <p:grpSp>
        <p:nvGrpSpPr>
          <p:cNvPr id="59" name="Group 58">
            <a:extLst>
              <a:ext uri="{FF2B5EF4-FFF2-40B4-BE49-F238E27FC236}">
                <a16:creationId xmlns:a16="http://schemas.microsoft.com/office/drawing/2014/main" id="{E96E5A12-CEA0-41EF-B461-E6CD1C95FC8B}"/>
              </a:ext>
            </a:extLst>
          </p:cNvPr>
          <p:cNvGrpSpPr/>
          <p:nvPr/>
        </p:nvGrpSpPr>
        <p:grpSpPr>
          <a:xfrm>
            <a:off x="0" y="3295481"/>
            <a:ext cx="1016876" cy="915445"/>
            <a:chOff x="2396596" y="395601"/>
            <a:chExt cx="1016000" cy="658456"/>
          </a:xfrm>
        </p:grpSpPr>
        <p:pic>
          <p:nvPicPr>
            <p:cNvPr id="60" name="Picture 59" descr="Rectangle&#10;&#10;Description automatically generated">
              <a:extLst>
                <a:ext uri="{FF2B5EF4-FFF2-40B4-BE49-F238E27FC236}">
                  <a16:creationId xmlns:a16="http://schemas.microsoft.com/office/drawing/2014/main" id="{BCAD98E9-92F0-46ED-813C-E28F6243F82F}"/>
                </a:ext>
              </a:extLst>
            </p:cNvPr>
            <p:cNvPicPr>
              <a:picLocks noChangeAspect="1"/>
            </p:cNvPicPr>
            <p:nvPr/>
          </p:nvPicPr>
          <p:blipFill rotWithShape="1">
            <a:blip r:embed="rId3">
              <a:extLst>
                <a:ext uri="{28A0092B-C50C-407E-A947-70E740481C1C}">
                  <a14:useLocalDpi xmlns:a14="http://schemas.microsoft.com/office/drawing/2010/main" val="0"/>
                </a:ext>
              </a:extLst>
            </a:blip>
            <a:srcRect l="86503" t="25319" r="766" b="24786"/>
            <a:stretch/>
          </p:blipFill>
          <p:spPr>
            <a:xfrm>
              <a:off x="2396596" y="395601"/>
              <a:ext cx="1016000" cy="658456"/>
            </a:xfrm>
            <a:prstGeom prst="rect">
              <a:avLst/>
            </a:prstGeom>
          </p:spPr>
        </p:pic>
        <p:pic>
          <p:nvPicPr>
            <p:cNvPr id="61" name="Picture 60" descr="Rectangle&#10;&#10;Description automatically generated">
              <a:extLst>
                <a:ext uri="{FF2B5EF4-FFF2-40B4-BE49-F238E27FC236}">
                  <a16:creationId xmlns:a16="http://schemas.microsoft.com/office/drawing/2014/main" id="{9B522D5B-9582-4352-8696-F4BC13B17484}"/>
                </a:ext>
              </a:extLst>
            </p:cNvPr>
            <p:cNvPicPr>
              <a:picLocks noChangeAspect="1"/>
            </p:cNvPicPr>
            <p:nvPr/>
          </p:nvPicPr>
          <p:blipFill rotWithShape="1">
            <a:blip r:embed="rId3">
              <a:extLst>
                <a:ext uri="{28A0092B-C50C-407E-A947-70E740481C1C}">
                  <a14:useLocalDpi xmlns:a14="http://schemas.microsoft.com/office/drawing/2010/main" val="0"/>
                </a:ext>
              </a:extLst>
            </a:blip>
            <a:srcRect l="89003" t="25319" r="766" b="24786"/>
            <a:stretch/>
          </p:blipFill>
          <p:spPr>
            <a:xfrm>
              <a:off x="2415048" y="395601"/>
              <a:ext cx="816424" cy="658456"/>
            </a:xfrm>
            <a:prstGeom prst="rect">
              <a:avLst/>
            </a:prstGeom>
          </p:spPr>
        </p:pic>
      </p:grpSp>
      <p:grpSp>
        <p:nvGrpSpPr>
          <p:cNvPr id="62" name="Group 61">
            <a:extLst>
              <a:ext uri="{FF2B5EF4-FFF2-40B4-BE49-F238E27FC236}">
                <a16:creationId xmlns:a16="http://schemas.microsoft.com/office/drawing/2014/main" id="{DE5D7BE9-597E-49D2-8604-EB71C9516277}"/>
              </a:ext>
            </a:extLst>
          </p:cNvPr>
          <p:cNvGrpSpPr/>
          <p:nvPr/>
        </p:nvGrpSpPr>
        <p:grpSpPr>
          <a:xfrm>
            <a:off x="1" y="4640544"/>
            <a:ext cx="1016876" cy="915445"/>
            <a:chOff x="2396596" y="395601"/>
            <a:chExt cx="1016000" cy="658456"/>
          </a:xfrm>
        </p:grpSpPr>
        <p:pic>
          <p:nvPicPr>
            <p:cNvPr id="63" name="Picture 62" descr="Rectangle&#10;&#10;Description automatically generated">
              <a:extLst>
                <a:ext uri="{FF2B5EF4-FFF2-40B4-BE49-F238E27FC236}">
                  <a16:creationId xmlns:a16="http://schemas.microsoft.com/office/drawing/2014/main" id="{DFC76BB6-8FDE-4D7C-9B90-EF7DF857D5F1}"/>
                </a:ext>
              </a:extLst>
            </p:cNvPr>
            <p:cNvPicPr>
              <a:picLocks noChangeAspect="1"/>
            </p:cNvPicPr>
            <p:nvPr/>
          </p:nvPicPr>
          <p:blipFill rotWithShape="1">
            <a:blip r:embed="rId3">
              <a:extLst>
                <a:ext uri="{28A0092B-C50C-407E-A947-70E740481C1C}">
                  <a14:useLocalDpi xmlns:a14="http://schemas.microsoft.com/office/drawing/2010/main" val="0"/>
                </a:ext>
              </a:extLst>
            </a:blip>
            <a:srcRect l="86503" t="25319" r="766" b="24786"/>
            <a:stretch/>
          </p:blipFill>
          <p:spPr>
            <a:xfrm>
              <a:off x="2396596" y="395601"/>
              <a:ext cx="1016000" cy="658456"/>
            </a:xfrm>
            <a:prstGeom prst="rect">
              <a:avLst/>
            </a:prstGeom>
          </p:spPr>
        </p:pic>
        <p:pic>
          <p:nvPicPr>
            <p:cNvPr id="64" name="Picture 63" descr="Rectangle&#10;&#10;Description automatically generated">
              <a:extLst>
                <a:ext uri="{FF2B5EF4-FFF2-40B4-BE49-F238E27FC236}">
                  <a16:creationId xmlns:a16="http://schemas.microsoft.com/office/drawing/2014/main" id="{5D5CF9B5-2C5B-4F81-B033-A19CFAAC3E68}"/>
                </a:ext>
              </a:extLst>
            </p:cNvPr>
            <p:cNvPicPr>
              <a:picLocks noChangeAspect="1"/>
            </p:cNvPicPr>
            <p:nvPr/>
          </p:nvPicPr>
          <p:blipFill rotWithShape="1">
            <a:blip r:embed="rId3">
              <a:extLst>
                <a:ext uri="{28A0092B-C50C-407E-A947-70E740481C1C}">
                  <a14:useLocalDpi xmlns:a14="http://schemas.microsoft.com/office/drawing/2010/main" val="0"/>
                </a:ext>
              </a:extLst>
            </a:blip>
            <a:srcRect l="89003" t="25319" r="766" b="24786"/>
            <a:stretch/>
          </p:blipFill>
          <p:spPr>
            <a:xfrm>
              <a:off x="2415048" y="395601"/>
              <a:ext cx="816424" cy="658456"/>
            </a:xfrm>
            <a:prstGeom prst="rect">
              <a:avLst/>
            </a:prstGeom>
          </p:spPr>
        </p:pic>
      </p:grpSp>
      <p:sp>
        <p:nvSpPr>
          <p:cNvPr id="4" name="TextBox 3">
            <a:extLst>
              <a:ext uri="{FF2B5EF4-FFF2-40B4-BE49-F238E27FC236}">
                <a16:creationId xmlns:a16="http://schemas.microsoft.com/office/drawing/2014/main" id="{C83C8F5A-B198-4C01-9489-899B4A00CD24}"/>
              </a:ext>
            </a:extLst>
          </p:cNvPr>
          <p:cNvSpPr txBox="1"/>
          <p:nvPr/>
        </p:nvSpPr>
        <p:spPr>
          <a:xfrm>
            <a:off x="854064" y="1933555"/>
            <a:ext cx="5013459" cy="7294305"/>
          </a:xfrm>
          <a:prstGeom prst="rect">
            <a:avLst/>
          </a:prstGeom>
          <a:noFill/>
        </p:spPr>
        <p:txBody>
          <a:bodyPr wrap="square" rtlCol="0">
            <a:spAutoFit/>
          </a:bodyPr>
          <a:lstStyle/>
          <a:p>
            <a:r>
              <a:rPr lang="en-GB" b="1" dirty="0">
                <a:solidFill>
                  <a:schemeClr val="bg2">
                    <a:lumMod val="75000"/>
                  </a:schemeClr>
                </a:solidFill>
              </a:rPr>
              <a:t>Established as a Multi Agency group with a view on one of the TSCP’s Strategic priorities  </a:t>
            </a:r>
          </a:p>
          <a:p>
            <a:endParaRPr lang="en-GB" dirty="0">
              <a:solidFill>
                <a:schemeClr val="bg2">
                  <a:lumMod val="75000"/>
                </a:schemeClr>
              </a:solidFill>
            </a:endParaRPr>
          </a:p>
          <a:p>
            <a:r>
              <a:rPr lang="en-GB" b="1" i="1" dirty="0">
                <a:solidFill>
                  <a:schemeClr val="bg2">
                    <a:lumMod val="75000"/>
                  </a:schemeClr>
                </a:solidFill>
              </a:rPr>
              <a:t>Prevent child exploitation and sexual harm within the Torbay area and ensure that safety of all children visiting Torbay from these forms of abuse.</a:t>
            </a:r>
          </a:p>
          <a:p>
            <a:endParaRPr lang="en-GB" i="1" dirty="0">
              <a:solidFill>
                <a:schemeClr val="bg2">
                  <a:lumMod val="75000"/>
                </a:schemeClr>
              </a:solidFill>
            </a:endParaRPr>
          </a:p>
          <a:p>
            <a:r>
              <a:rPr lang="en-GB" dirty="0">
                <a:solidFill>
                  <a:schemeClr val="bg2">
                    <a:lumMod val="75000"/>
                  </a:schemeClr>
                </a:solidFill>
              </a:rPr>
              <a:t>Our focus is to develop, review, maintain strategies, processes and resources in regards to</a:t>
            </a:r>
          </a:p>
          <a:p>
            <a:endParaRPr lang="en-GB" dirty="0">
              <a:solidFill>
                <a:schemeClr val="bg2">
                  <a:lumMod val="75000"/>
                </a:schemeClr>
              </a:solidFill>
            </a:endParaRPr>
          </a:p>
          <a:p>
            <a:pPr marL="214313" indent="-214313">
              <a:buFont typeface="Arial" panose="020B0604020202020204" pitchFamily="34" charset="0"/>
              <a:buChar char="•"/>
            </a:pPr>
            <a:r>
              <a:rPr lang="en-GB" b="1" i="1" dirty="0">
                <a:solidFill>
                  <a:schemeClr val="bg2">
                    <a:lumMod val="75000"/>
                  </a:schemeClr>
                </a:solidFill>
              </a:rPr>
              <a:t>Child Sexual Exploitation</a:t>
            </a:r>
          </a:p>
          <a:p>
            <a:pPr marL="214313" indent="-214313">
              <a:buFont typeface="Arial" panose="020B0604020202020204" pitchFamily="34" charset="0"/>
              <a:buChar char="•"/>
            </a:pPr>
            <a:r>
              <a:rPr lang="en-GB" b="1" i="1" dirty="0">
                <a:solidFill>
                  <a:schemeClr val="bg2">
                    <a:lumMod val="75000"/>
                  </a:schemeClr>
                </a:solidFill>
              </a:rPr>
              <a:t>Child Criminal Exploitation</a:t>
            </a:r>
          </a:p>
          <a:p>
            <a:pPr marL="214313" indent="-214313">
              <a:buFont typeface="Arial" panose="020B0604020202020204" pitchFamily="34" charset="0"/>
              <a:buChar char="•"/>
            </a:pPr>
            <a:r>
              <a:rPr lang="en-GB" b="1" i="1" dirty="0">
                <a:solidFill>
                  <a:schemeClr val="bg2">
                    <a:lumMod val="75000"/>
                  </a:schemeClr>
                </a:solidFill>
              </a:rPr>
              <a:t>Missing Children</a:t>
            </a:r>
          </a:p>
          <a:p>
            <a:pPr marL="214313" indent="-214313">
              <a:buFont typeface="Arial" panose="020B0604020202020204" pitchFamily="34" charset="0"/>
              <a:buChar char="•"/>
            </a:pPr>
            <a:r>
              <a:rPr lang="en-GB" b="1" i="1" dirty="0">
                <a:solidFill>
                  <a:schemeClr val="bg2">
                    <a:lumMod val="75000"/>
                  </a:schemeClr>
                </a:solidFill>
              </a:rPr>
              <a:t>Children who are victims of Trafficking and Modern Slavery</a:t>
            </a:r>
          </a:p>
          <a:p>
            <a:endParaRPr lang="en-GB" sz="1350" dirty="0"/>
          </a:p>
          <a:p>
            <a:endParaRPr lang="en-GB" sz="1350" dirty="0"/>
          </a:p>
          <a:p>
            <a:endParaRPr lang="en-GB" sz="1350" dirty="0"/>
          </a:p>
          <a:p>
            <a:endParaRPr lang="en-GB" sz="1350" dirty="0"/>
          </a:p>
          <a:p>
            <a:endParaRPr lang="en-GB" sz="1350" dirty="0"/>
          </a:p>
          <a:p>
            <a:endParaRPr lang="en-GB" sz="1350" dirty="0"/>
          </a:p>
          <a:p>
            <a:endParaRPr lang="en-GB" sz="1350" dirty="0"/>
          </a:p>
          <a:p>
            <a:endParaRPr lang="en-GB" sz="1350" dirty="0"/>
          </a:p>
          <a:p>
            <a:endParaRPr lang="en-GB" sz="1350" dirty="0"/>
          </a:p>
          <a:p>
            <a:endParaRPr lang="en-GB" sz="1350" dirty="0"/>
          </a:p>
          <a:p>
            <a:endParaRPr lang="en-GB" sz="1350" dirty="0"/>
          </a:p>
          <a:p>
            <a:endParaRPr lang="en-GB" sz="1350" dirty="0"/>
          </a:p>
        </p:txBody>
      </p:sp>
    </p:spTree>
    <p:extLst>
      <p:ext uri="{BB962C8B-B14F-4D97-AF65-F5344CB8AC3E}">
        <p14:creationId xmlns:p14="http://schemas.microsoft.com/office/powerpoint/2010/main" val="7885104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D6F00686-A18D-6540-9A99-C15C6BF5D9E7}"/>
              </a:ext>
            </a:extLst>
          </p:cNvPr>
          <p:cNvPicPr>
            <a:picLocks noChangeAspect="1"/>
          </p:cNvPicPr>
          <p:nvPr/>
        </p:nvPicPr>
        <p:blipFill rotWithShape="1">
          <a:blip r:embed="rId2"/>
          <a:srcRect l="66750" r="-1"/>
          <a:stretch/>
        </p:blipFill>
        <p:spPr>
          <a:xfrm>
            <a:off x="6157779" y="2288426"/>
            <a:ext cx="3183903" cy="5143500"/>
          </a:xfrm>
          <a:prstGeom prst="rect">
            <a:avLst/>
          </a:prstGeom>
        </p:spPr>
      </p:pic>
      <p:pic>
        <p:nvPicPr>
          <p:cNvPr id="30" name="Picture 29" descr="Rectangle&#10;&#10;Description automatically generated">
            <a:extLst>
              <a:ext uri="{FF2B5EF4-FFF2-40B4-BE49-F238E27FC236}">
                <a16:creationId xmlns:a16="http://schemas.microsoft.com/office/drawing/2014/main" id="{1D1804C8-D4CC-8949-9280-B6DC258483F4}"/>
              </a:ext>
            </a:extLst>
          </p:cNvPr>
          <p:cNvPicPr>
            <a:picLocks noChangeAspect="1"/>
          </p:cNvPicPr>
          <p:nvPr/>
        </p:nvPicPr>
        <p:blipFill rotWithShape="1">
          <a:blip r:embed="rId3">
            <a:extLst>
              <a:ext uri="{28A0092B-C50C-407E-A947-70E740481C1C}">
                <a14:useLocalDpi xmlns:a14="http://schemas.microsoft.com/office/drawing/2010/main" val="0"/>
              </a:ext>
            </a:extLst>
          </a:blip>
          <a:srcRect l="41962" t="26483" r="-59" b="23958"/>
          <a:stretch/>
        </p:blipFill>
        <p:spPr>
          <a:xfrm>
            <a:off x="-16401" y="786659"/>
            <a:ext cx="5924603" cy="835790"/>
          </a:xfrm>
          <a:prstGeom prst="rect">
            <a:avLst/>
          </a:prstGeom>
        </p:spPr>
      </p:pic>
      <p:sp>
        <p:nvSpPr>
          <p:cNvPr id="2" name="TextBox 1"/>
          <p:cNvSpPr txBox="1"/>
          <p:nvPr/>
        </p:nvSpPr>
        <p:spPr>
          <a:xfrm>
            <a:off x="-36203" y="971117"/>
            <a:ext cx="6094745" cy="584775"/>
          </a:xfrm>
          <a:prstGeom prst="rect">
            <a:avLst/>
          </a:prstGeom>
          <a:noFill/>
        </p:spPr>
        <p:txBody>
          <a:bodyPr wrap="square" rtlCol="0">
            <a:spAutoFit/>
          </a:bodyPr>
          <a:lstStyle/>
          <a:p>
            <a:r>
              <a:rPr lang="en-GB" sz="3200" b="1" dirty="0">
                <a:solidFill>
                  <a:schemeClr val="bg1">
                    <a:lumMod val="95000"/>
                  </a:schemeClr>
                </a:solidFill>
                <a:latin typeface="Arial" panose="020B0604020202020204" pitchFamily="34" charset="0"/>
                <a:cs typeface="Arial" panose="020B0604020202020204" pitchFamily="34" charset="0"/>
              </a:rPr>
              <a:t>CYPEG – Our Objective</a:t>
            </a:r>
            <a:endParaRPr lang="en-GB" sz="2000" b="1" dirty="0">
              <a:solidFill>
                <a:schemeClr val="bg1">
                  <a:lumMod val="95000"/>
                </a:schemeClr>
              </a:solidFill>
              <a:latin typeface="Arial" panose="020B0604020202020204" pitchFamily="34" charset="0"/>
              <a:cs typeface="Arial" panose="020B0604020202020204" pitchFamily="34" charset="0"/>
            </a:endParaRPr>
          </a:p>
        </p:txBody>
      </p:sp>
      <p:sp>
        <p:nvSpPr>
          <p:cNvPr id="25" name="Subtitle 2"/>
          <p:cNvSpPr txBox="1">
            <a:spLocks/>
          </p:cNvSpPr>
          <p:nvPr/>
        </p:nvSpPr>
        <p:spPr bwMode="auto">
          <a:xfrm>
            <a:off x="8238433" y="5688637"/>
            <a:ext cx="812993" cy="241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anchor="ctr" anchorCtr="0"/>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algn="r" eaLnBrk="1" hangingPunct="1">
              <a:spcBef>
                <a:spcPts val="2250"/>
              </a:spcBef>
            </a:pPr>
            <a:fld id="{FC9348C8-0A8A-4694-935C-36AE8C52491F}" type="slidenum">
              <a:rPr lang="en-US" sz="1500" b="1">
                <a:solidFill>
                  <a:srgbClr val="3A63AD"/>
                </a:solidFill>
                <a:latin typeface="Arial" panose="020B0604020202020204" pitchFamily="34" charset="0"/>
                <a:cs typeface="Arial" panose="020B0604020202020204" pitchFamily="34" charset="0"/>
              </a:rPr>
              <a:pPr lvl="1" algn="r" eaLnBrk="1" hangingPunct="1">
                <a:spcBef>
                  <a:spcPts val="2250"/>
                </a:spcBef>
              </a:pPr>
              <a:t>51</a:t>
            </a:fld>
            <a:endParaRPr lang="en-US" sz="1500" b="1" dirty="0">
              <a:solidFill>
                <a:srgbClr val="3A63AD"/>
              </a:solidFill>
              <a:latin typeface="Arial" panose="020B0604020202020204" pitchFamily="34" charset="0"/>
              <a:cs typeface="Arial" panose="020B0604020202020204" pitchFamily="34" charset="0"/>
            </a:endParaRPr>
          </a:p>
        </p:txBody>
      </p:sp>
      <p:sp>
        <p:nvSpPr>
          <p:cNvPr id="10" name="Slide Number Placeholder 4"/>
          <p:cNvSpPr txBox="1">
            <a:spLocks/>
          </p:cNvSpPr>
          <p:nvPr/>
        </p:nvSpPr>
        <p:spPr>
          <a:xfrm>
            <a:off x="-87984" y="6562682"/>
            <a:ext cx="4049246" cy="273844"/>
          </a:xfrm>
          <a:prstGeom prst="rect">
            <a:avLst/>
          </a:prstGeom>
        </p:spPr>
        <p:txBody>
          <a:bodyPr anchor="ctr"/>
          <a:lstStyle/>
          <a:p>
            <a:pPr>
              <a:defRPr/>
            </a:pPr>
            <a:r>
              <a:rPr lang="en-GB" sz="900" dirty="0">
                <a:solidFill>
                  <a:schemeClr val="tx1">
                    <a:tint val="75000"/>
                  </a:schemeClr>
                </a:solidFill>
                <a:latin typeface="Arial" pitchFamily="34" charset="0"/>
                <a:cs typeface="Arial" pitchFamily="34" charset="0"/>
              </a:rPr>
              <a:t>OFFICIAL | FOIA - OPEN</a:t>
            </a:r>
          </a:p>
        </p:txBody>
      </p:sp>
      <p:sp>
        <p:nvSpPr>
          <p:cNvPr id="20" name="Rectangle 19">
            <a:extLst>
              <a:ext uri="{FF2B5EF4-FFF2-40B4-BE49-F238E27FC236}">
                <a16:creationId xmlns:a16="http://schemas.microsoft.com/office/drawing/2014/main" id="{DE0CA07B-9576-354E-9854-FBDF0C313D5E}"/>
              </a:ext>
            </a:extLst>
          </p:cNvPr>
          <p:cNvSpPr/>
          <p:nvPr/>
        </p:nvSpPr>
        <p:spPr>
          <a:xfrm>
            <a:off x="1545944" y="270708"/>
            <a:ext cx="5457079" cy="369332"/>
          </a:xfrm>
          <a:prstGeom prst="rect">
            <a:avLst/>
          </a:prstGeom>
        </p:spPr>
        <p:txBody>
          <a:bodyPr wrap="square">
            <a:spAutoFit/>
          </a:bodyPr>
          <a:lstStyle/>
          <a:p>
            <a:r>
              <a:rPr lang="en-GB" dirty="0">
                <a:solidFill>
                  <a:schemeClr val="bg2">
                    <a:lumMod val="75000"/>
                  </a:schemeClr>
                </a:solidFill>
                <a:latin typeface="Arial" panose="020B0604020202020204" pitchFamily="34" charset="0"/>
                <a:cs typeface="Arial" panose="020B0604020202020204" pitchFamily="34" charset="0"/>
              </a:rPr>
              <a:t>World Class Sustainable Policing</a:t>
            </a:r>
          </a:p>
        </p:txBody>
      </p:sp>
      <p:grpSp>
        <p:nvGrpSpPr>
          <p:cNvPr id="21" name="Group 20">
            <a:extLst>
              <a:ext uri="{FF2B5EF4-FFF2-40B4-BE49-F238E27FC236}">
                <a16:creationId xmlns:a16="http://schemas.microsoft.com/office/drawing/2014/main" id="{F3005DA2-B111-924C-AAF0-458EC6F1EEEB}"/>
              </a:ext>
            </a:extLst>
          </p:cNvPr>
          <p:cNvGrpSpPr/>
          <p:nvPr/>
        </p:nvGrpSpPr>
        <p:grpSpPr>
          <a:xfrm>
            <a:off x="-16401" y="158396"/>
            <a:ext cx="1663331" cy="493842"/>
            <a:chOff x="-49161" y="-5538"/>
            <a:chExt cx="2217774" cy="658456"/>
          </a:xfrm>
        </p:grpSpPr>
        <p:grpSp>
          <p:nvGrpSpPr>
            <p:cNvPr id="24" name="Group 23">
              <a:extLst>
                <a:ext uri="{FF2B5EF4-FFF2-40B4-BE49-F238E27FC236}">
                  <a16:creationId xmlns:a16="http://schemas.microsoft.com/office/drawing/2014/main" id="{953B6D27-AC97-A64B-8BA0-BB3AAD2B46C4}"/>
                </a:ext>
              </a:extLst>
            </p:cNvPr>
            <p:cNvGrpSpPr/>
            <p:nvPr/>
          </p:nvGrpSpPr>
          <p:grpSpPr>
            <a:xfrm>
              <a:off x="-49161" y="-5538"/>
              <a:ext cx="2217774" cy="658456"/>
              <a:chOff x="1194822" y="395601"/>
              <a:chExt cx="2217774" cy="658456"/>
            </a:xfrm>
          </p:grpSpPr>
          <p:pic>
            <p:nvPicPr>
              <p:cNvPr id="27" name="Picture 26" descr="Rectangle&#10;&#10;Description automatically generated">
                <a:extLst>
                  <a:ext uri="{FF2B5EF4-FFF2-40B4-BE49-F238E27FC236}">
                    <a16:creationId xmlns:a16="http://schemas.microsoft.com/office/drawing/2014/main" id="{D28F477D-BB72-4247-9EE1-7D7E2AAF13B9}"/>
                  </a:ext>
                </a:extLst>
              </p:cNvPr>
              <p:cNvPicPr>
                <a:picLocks noChangeAspect="1"/>
              </p:cNvPicPr>
              <p:nvPr/>
            </p:nvPicPr>
            <p:blipFill rotWithShape="1">
              <a:blip r:embed="rId3">
                <a:extLst>
                  <a:ext uri="{28A0092B-C50C-407E-A947-70E740481C1C}">
                    <a14:useLocalDpi xmlns:a14="http://schemas.microsoft.com/office/drawing/2010/main" val="0"/>
                  </a:ext>
                </a:extLst>
              </a:blip>
              <a:srcRect l="76503" t="25319" r="766" b="24786"/>
              <a:stretch/>
            </p:blipFill>
            <p:spPr>
              <a:xfrm>
                <a:off x="1598623" y="395601"/>
                <a:ext cx="1813973" cy="658456"/>
              </a:xfrm>
              <a:prstGeom prst="rect">
                <a:avLst/>
              </a:prstGeom>
            </p:spPr>
          </p:pic>
          <p:pic>
            <p:nvPicPr>
              <p:cNvPr id="28" name="Picture 27" descr="Rectangle&#10;&#10;Description automatically generated">
                <a:extLst>
                  <a:ext uri="{FF2B5EF4-FFF2-40B4-BE49-F238E27FC236}">
                    <a16:creationId xmlns:a16="http://schemas.microsoft.com/office/drawing/2014/main" id="{4459DA7A-997B-DF44-AC44-DCD2CAD295F0}"/>
                  </a:ext>
                </a:extLst>
              </p:cNvPr>
              <p:cNvPicPr>
                <a:picLocks noChangeAspect="1"/>
              </p:cNvPicPr>
              <p:nvPr/>
            </p:nvPicPr>
            <p:blipFill rotWithShape="1">
              <a:blip r:embed="rId3">
                <a:extLst>
                  <a:ext uri="{28A0092B-C50C-407E-A947-70E740481C1C}">
                    <a14:useLocalDpi xmlns:a14="http://schemas.microsoft.com/office/drawing/2010/main" val="0"/>
                  </a:ext>
                </a:extLst>
              </a:blip>
              <a:srcRect l="76503" t="25319" r="766" b="24786"/>
              <a:stretch/>
            </p:blipFill>
            <p:spPr>
              <a:xfrm>
                <a:off x="1417499" y="395601"/>
                <a:ext cx="1813973" cy="658456"/>
              </a:xfrm>
              <a:prstGeom prst="rect">
                <a:avLst/>
              </a:prstGeom>
            </p:spPr>
          </p:pic>
          <p:pic>
            <p:nvPicPr>
              <p:cNvPr id="29" name="Picture 28" descr="Rectangle&#10;&#10;Description automatically generated">
                <a:extLst>
                  <a:ext uri="{FF2B5EF4-FFF2-40B4-BE49-F238E27FC236}">
                    <a16:creationId xmlns:a16="http://schemas.microsoft.com/office/drawing/2014/main" id="{9A69008B-8EE8-0440-A5DD-C86F8B3F99D1}"/>
                  </a:ext>
                </a:extLst>
              </p:cNvPr>
              <p:cNvPicPr>
                <a:picLocks noChangeAspect="1"/>
              </p:cNvPicPr>
              <p:nvPr/>
            </p:nvPicPr>
            <p:blipFill rotWithShape="1">
              <a:blip r:embed="rId3">
                <a:extLst>
                  <a:ext uri="{28A0092B-C50C-407E-A947-70E740481C1C}">
                    <a14:useLocalDpi xmlns:a14="http://schemas.microsoft.com/office/drawing/2010/main" val="0"/>
                  </a:ext>
                </a:extLst>
              </a:blip>
              <a:srcRect l="75921" t="25319" r="766" b="24786"/>
              <a:stretch/>
            </p:blipFill>
            <p:spPr>
              <a:xfrm>
                <a:off x="1194822" y="395601"/>
                <a:ext cx="1860449" cy="658456"/>
              </a:xfrm>
              <a:prstGeom prst="rect">
                <a:avLst/>
              </a:prstGeom>
            </p:spPr>
          </p:pic>
        </p:grpSp>
        <p:pic>
          <p:nvPicPr>
            <p:cNvPr id="26" name="Picture 25" descr="Graphical user interface&#10;&#10;Description automatically generated with low confidence">
              <a:extLst>
                <a:ext uri="{FF2B5EF4-FFF2-40B4-BE49-F238E27FC236}">
                  <a16:creationId xmlns:a16="http://schemas.microsoft.com/office/drawing/2014/main" id="{A8D8AF47-19E5-9940-9D8D-8C49846C13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941" y="100996"/>
              <a:ext cx="1109686" cy="454892"/>
            </a:xfrm>
            <a:prstGeom prst="rect">
              <a:avLst/>
            </a:prstGeom>
          </p:spPr>
        </p:pic>
      </p:grpSp>
      <p:grpSp>
        <p:nvGrpSpPr>
          <p:cNvPr id="35" name="Group 34">
            <a:extLst>
              <a:ext uri="{FF2B5EF4-FFF2-40B4-BE49-F238E27FC236}">
                <a16:creationId xmlns:a16="http://schemas.microsoft.com/office/drawing/2014/main" id="{56E86657-C941-6C41-A135-189D2AA15C44}"/>
              </a:ext>
            </a:extLst>
          </p:cNvPr>
          <p:cNvGrpSpPr/>
          <p:nvPr/>
        </p:nvGrpSpPr>
        <p:grpSpPr>
          <a:xfrm>
            <a:off x="1" y="1787193"/>
            <a:ext cx="1016876" cy="915445"/>
            <a:chOff x="2396596" y="395601"/>
            <a:chExt cx="1016000" cy="658456"/>
          </a:xfrm>
        </p:grpSpPr>
        <p:pic>
          <p:nvPicPr>
            <p:cNvPr id="36" name="Picture 35" descr="Rectangle&#10;&#10;Description automatically generated">
              <a:extLst>
                <a:ext uri="{FF2B5EF4-FFF2-40B4-BE49-F238E27FC236}">
                  <a16:creationId xmlns:a16="http://schemas.microsoft.com/office/drawing/2014/main" id="{404A5B84-7D2F-C241-A58B-3C8E829497EE}"/>
                </a:ext>
              </a:extLst>
            </p:cNvPr>
            <p:cNvPicPr>
              <a:picLocks noChangeAspect="1"/>
            </p:cNvPicPr>
            <p:nvPr/>
          </p:nvPicPr>
          <p:blipFill rotWithShape="1">
            <a:blip r:embed="rId3">
              <a:extLst>
                <a:ext uri="{28A0092B-C50C-407E-A947-70E740481C1C}">
                  <a14:useLocalDpi xmlns:a14="http://schemas.microsoft.com/office/drawing/2010/main" val="0"/>
                </a:ext>
              </a:extLst>
            </a:blip>
            <a:srcRect l="86503" t="25319" r="766" b="24786"/>
            <a:stretch/>
          </p:blipFill>
          <p:spPr>
            <a:xfrm>
              <a:off x="2396596" y="395601"/>
              <a:ext cx="1016000" cy="658456"/>
            </a:xfrm>
            <a:prstGeom prst="rect">
              <a:avLst/>
            </a:prstGeom>
          </p:spPr>
        </p:pic>
        <p:pic>
          <p:nvPicPr>
            <p:cNvPr id="37" name="Picture 36" descr="Rectangle&#10;&#10;Description automatically generated">
              <a:extLst>
                <a:ext uri="{FF2B5EF4-FFF2-40B4-BE49-F238E27FC236}">
                  <a16:creationId xmlns:a16="http://schemas.microsoft.com/office/drawing/2014/main" id="{2EFDBF85-6EC7-5C42-82DE-C988DE785D62}"/>
                </a:ext>
              </a:extLst>
            </p:cNvPr>
            <p:cNvPicPr>
              <a:picLocks noChangeAspect="1"/>
            </p:cNvPicPr>
            <p:nvPr/>
          </p:nvPicPr>
          <p:blipFill rotWithShape="1">
            <a:blip r:embed="rId3">
              <a:extLst>
                <a:ext uri="{28A0092B-C50C-407E-A947-70E740481C1C}">
                  <a14:useLocalDpi xmlns:a14="http://schemas.microsoft.com/office/drawing/2010/main" val="0"/>
                </a:ext>
              </a:extLst>
            </a:blip>
            <a:srcRect l="89003" t="25319" r="766" b="24786"/>
            <a:stretch/>
          </p:blipFill>
          <p:spPr>
            <a:xfrm>
              <a:off x="2415048" y="395601"/>
              <a:ext cx="816424" cy="658456"/>
            </a:xfrm>
            <a:prstGeom prst="rect">
              <a:avLst/>
            </a:prstGeom>
          </p:spPr>
        </p:pic>
      </p:grpSp>
      <p:grpSp>
        <p:nvGrpSpPr>
          <p:cNvPr id="59" name="Group 58">
            <a:extLst>
              <a:ext uri="{FF2B5EF4-FFF2-40B4-BE49-F238E27FC236}">
                <a16:creationId xmlns:a16="http://schemas.microsoft.com/office/drawing/2014/main" id="{E96E5A12-CEA0-41EF-B461-E6CD1C95FC8B}"/>
              </a:ext>
            </a:extLst>
          </p:cNvPr>
          <p:cNvGrpSpPr/>
          <p:nvPr/>
        </p:nvGrpSpPr>
        <p:grpSpPr>
          <a:xfrm>
            <a:off x="-16401" y="3221752"/>
            <a:ext cx="1016876" cy="915445"/>
            <a:chOff x="2396596" y="395601"/>
            <a:chExt cx="1016000" cy="658456"/>
          </a:xfrm>
        </p:grpSpPr>
        <p:pic>
          <p:nvPicPr>
            <p:cNvPr id="60" name="Picture 59" descr="Rectangle&#10;&#10;Description automatically generated">
              <a:extLst>
                <a:ext uri="{FF2B5EF4-FFF2-40B4-BE49-F238E27FC236}">
                  <a16:creationId xmlns:a16="http://schemas.microsoft.com/office/drawing/2014/main" id="{BCAD98E9-92F0-46ED-813C-E28F6243F82F}"/>
                </a:ext>
              </a:extLst>
            </p:cNvPr>
            <p:cNvPicPr>
              <a:picLocks noChangeAspect="1"/>
            </p:cNvPicPr>
            <p:nvPr/>
          </p:nvPicPr>
          <p:blipFill rotWithShape="1">
            <a:blip r:embed="rId3">
              <a:extLst>
                <a:ext uri="{28A0092B-C50C-407E-A947-70E740481C1C}">
                  <a14:useLocalDpi xmlns:a14="http://schemas.microsoft.com/office/drawing/2010/main" val="0"/>
                </a:ext>
              </a:extLst>
            </a:blip>
            <a:srcRect l="86503" t="25319" r="766" b="24786"/>
            <a:stretch/>
          </p:blipFill>
          <p:spPr>
            <a:xfrm>
              <a:off x="2396596" y="395601"/>
              <a:ext cx="1016000" cy="658456"/>
            </a:xfrm>
            <a:prstGeom prst="rect">
              <a:avLst/>
            </a:prstGeom>
          </p:spPr>
        </p:pic>
        <p:pic>
          <p:nvPicPr>
            <p:cNvPr id="61" name="Picture 60" descr="Rectangle&#10;&#10;Description automatically generated">
              <a:extLst>
                <a:ext uri="{FF2B5EF4-FFF2-40B4-BE49-F238E27FC236}">
                  <a16:creationId xmlns:a16="http://schemas.microsoft.com/office/drawing/2014/main" id="{9B522D5B-9582-4352-8696-F4BC13B17484}"/>
                </a:ext>
              </a:extLst>
            </p:cNvPr>
            <p:cNvPicPr>
              <a:picLocks noChangeAspect="1"/>
            </p:cNvPicPr>
            <p:nvPr/>
          </p:nvPicPr>
          <p:blipFill rotWithShape="1">
            <a:blip r:embed="rId3">
              <a:extLst>
                <a:ext uri="{28A0092B-C50C-407E-A947-70E740481C1C}">
                  <a14:useLocalDpi xmlns:a14="http://schemas.microsoft.com/office/drawing/2010/main" val="0"/>
                </a:ext>
              </a:extLst>
            </a:blip>
            <a:srcRect l="89003" t="25319" r="766" b="24786"/>
            <a:stretch/>
          </p:blipFill>
          <p:spPr>
            <a:xfrm>
              <a:off x="2415048" y="395601"/>
              <a:ext cx="816424" cy="658456"/>
            </a:xfrm>
            <a:prstGeom prst="rect">
              <a:avLst/>
            </a:prstGeom>
          </p:spPr>
        </p:pic>
      </p:grpSp>
      <p:grpSp>
        <p:nvGrpSpPr>
          <p:cNvPr id="62" name="Group 61">
            <a:extLst>
              <a:ext uri="{FF2B5EF4-FFF2-40B4-BE49-F238E27FC236}">
                <a16:creationId xmlns:a16="http://schemas.microsoft.com/office/drawing/2014/main" id="{DE5D7BE9-597E-49D2-8604-EB71C9516277}"/>
              </a:ext>
            </a:extLst>
          </p:cNvPr>
          <p:cNvGrpSpPr/>
          <p:nvPr/>
        </p:nvGrpSpPr>
        <p:grpSpPr>
          <a:xfrm>
            <a:off x="1" y="4640544"/>
            <a:ext cx="1016876" cy="915445"/>
            <a:chOff x="2396596" y="395601"/>
            <a:chExt cx="1016000" cy="658456"/>
          </a:xfrm>
        </p:grpSpPr>
        <p:pic>
          <p:nvPicPr>
            <p:cNvPr id="63" name="Picture 62" descr="Rectangle&#10;&#10;Description automatically generated">
              <a:extLst>
                <a:ext uri="{FF2B5EF4-FFF2-40B4-BE49-F238E27FC236}">
                  <a16:creationId xmlns:a16="http://schemas.microsoft.com/office/drawing/2014/main" id="{DFC76BB6-8FDE-4D7C-9B90-EF7DF857D5F1}"/>
                </a:ext>
              </a:extLst>
            </p:cNvPr>
            <p:cNvPicPr>
              <a:picLocks noChangeAspect="1"/>
            </p:cNvPicPr>
            <p:nvPr/>
          </p:nvPicPr>
          <p:blipFill rotWithShape="1">
            <a:blip r:embed="rId3">
              <a:extLst>
                <a:ext uri="{28A0092B-C50C-407E-A947-70E740481C1C}">
                  <a14:useLocalDpi xmlns:a14="http://schemas.microsoft.com/office/drawing/2010/main" val="0"/>
                </a:ext>
              </a:extLst>
            </a:blip>
            <a:srcRect l="86503" t="25319" r="766" b="24786"/>
            <a:stretch/>
          </p:blipFill>
          <p:spPr>
            <a:xfrm>
              <a:off x="2396596" y="395601"/>
              <a:ext cx="1016000" cy="658456"/>
            </a:xfrm>
            <a:prstGeom prst="rect">
              <a:avLst/>
            </a:prstGeom>
          </p:spPr>
        </p:pic>
        <p:pic>
          <p:nvPicPr>
            <p:cNvPr id="64" name="Picture 63" descr="Rectangle&#10;&#10;Description automatically generated">
              <a:extLst>
                <a:ext uri="{FF2B5EF4-FFF2-40B4-BE49-F238E27FC236}">
                  <a16:creationId xmlns:a16="http://schemas.microsoft.com/office/drawing/2014/main" id="{5D5CF9B5-2C5B-4F81-B033-A19CFAAC3E68}"/>
                </a:ext>
              </a:extLst>
            </p:cNvPr>
            <p:cNvPicPr>
              <a:picLocks noChangeAspect="1"/>
            </p:cNvPicPr>
            <p:nvPr/>
          </p:nvPicPr>
          <p:blipFill rotWithShape="1">
            <a:blip r:embed="rId3">
              <a:extLst>
                <a:ext uri="{28A0092B-C50C-407E-A947-70E740481C1C}">
                  <a14:useLocalDpi xmlns:a14="http://schemas.microsoft.com/office/drawing/2010/main" val="0"/>
                </a:ext>
              </a:extLst>
            </a:blip>
            <a:srcRect l="89003" t="25319" r="766" b="24786"/>
            <a:stretch/>
          </p:blipFill>
          <p:spPr>
            <a:xfrm>
              <a:off x="2415048" y="395601"/>
              <a:ext cx="816424" cy="658456"/>
            </a:xfrm>
            <a:prstGeom prst="rect">
              <a:avLst/>
            </a:prstGeom>
          </p:spPr>
        </p:pic>
      </p:grpSp>
      <p:sp>
        <p:nvSpPr>
          <p:cNvPr id="4" name="TextBox 3">
            <a:extLst>
              <a:ext uri="{FF2B5EF4-FFF2-40B4-BE49-F238E27FC236}">
                <a16:creationId xmlns:a16="http://schemas.microsoft.com/office/drawing/2014/main" id="{C83C8F5A-B198-4C01-9489-899B4A00CD24}"/>
              </a:ext>
            </a:extLst>
          </p:cNvPr>
          <p:cNvSpPr txBox="1"/>
          <p:nvPr/>
        </p:nvSpPr>
        <p:spPr>
          <a:xfrm>
            <a:off x="1000475" y="1769068"/>
            <a:ext cx="5068567" cy="8402300"/>
          </a:xfrm>
          <a:prstGeom prst="rect">
            <a:avLst/>
          </a:prstGeom>
          <a:noFill/>
        </p:spPr>
        <p:txBody>
          <a:bodyPr wrap="square" rtlCol="0">
            <a:spAutoFit/>
          </a:bodyPr>
          <a:lstStyle/>
          <a:p>
            <a:r>
              <a:rPr lang="en-GB" dirty="0">
                <a:solidFill>
                  <a:schemeClr val="bg2"/>
                </a:solidFill>
              </a:rPr>
              <a:t>Promote effective working relationships between members, that include colleagues from Health, Police, Council Children services, Education,  Voluntary Sector.</a:t>
            </a:r>
          </a:p>
          <a:p>
            <a:endParaRPr lang="en-GB" dirty="0">
              <a:solidFill>
                <a:schemeClr val="bg2"/>
              </a:solidFill>
            </a:endParaRPr>
          </a:p>
          <a:p>
            <a:r>
              <a:rPr lang="en-GB" dirty="0">
                <a:solidFill>
                  <a:schemeClr val="bg2"/>
                </a:solidFill>
              </a:rPr>
              <a:t>Support and guide the development, review and maintenance of multi agency strategies and operations in Torbay to prevent and disrupt child exploitation.  </a:t>
            </a:r>
          </a:p>
          <a:p>
            <a:endParaRPr lang="en-GB" dirty="0">
              <a:solidFill>
                <a:schemeClr val="bg2"/>
              </a:solidFill>
            </a:endParaRPr>
          </a:p>
          <a:p>
            <a:r>
              <a:rPr lang="en-GB" dirty="0">
                <a:solidFill>
                  <a:schemeClr val="bg2"/>
                </a:solidFill>
              </a:rPr>
              <a:t>Facilitate the sharing of learning  and gain a better understanding of the profile of children, families and the community who are most vulnerable to exploitation.</a:t>
            </a:r>
          </a:p>
          <a:p>
            <a:endParaRPr lang="en-GB" dirty="0">
              <a:solidFill>
                <a:schemeClr val="bg2"/>
              </a:solidFill>
            </a:endParaRPr>
          </a:p>
          <a:p>
            <a:r>
              <a:rPr lang="en-GB" dirty="0">
                <a:solidFill>
                  <a:schemeClr val="bg2"/>
                </a:solidFill>
              </a:rPr>
              <a:t>Respond to themes and trends that have been identified Regionally and Nationally, for example through Rapid reviews. </a:t>
            </a:r>
          </a:p>
          <a:p>
            <a:endParaRPr lang="en-GB" dirty="0">
              <a:solidFill>
                <a:schemeClr val="bg2"/>
              </a:solidFill>
            </a:endParaRPr>
          </a:p>
          <a:p>
            <a:endParaRPr lang="en-GB" dirty="0">
              <a:solidFill>
                <a:schemeClr val="bg2"/>
              </a:solidFill>
            </a:endParaRPr>
          </a:p>
          <a:p>
            <a:endParaRPr lang="en-GB" dirty="0">
              <a:solidFill>
                <a:schemeClr val="bg2"/>
              </a:solidFill>
            </a:endParaRPr>
          </a:p>
          <a:p>
            <a:endParaRPr lang="en-GB" dirty="0">
              <a:solidFill>
                <a:schemeClr val="bg2"/>
              </a:solidFill>
            </a:endParaRPr>
          </a:p>
          <a:p>
            <a:endParaRPr lang="en-GB" dirty="0">
              <a:solidFill>
                <a:schemeClr val="bg2"/>
              </a:solidFill>
            </a:endParaRPr>
          </a:p>
          <a:p>
            <a:endParaRPr lang="en-GB" dirty="0">
              <a:solidFill>
                <a:schemeClr val="bg2"/>
              </a:solidFill>
            </a:endParaRPr>
          </a:p>
          <a:p>
            <a:endParaRPr lang="en-GB" dirty="0">
              <a:solidFill>
                <a:schemeClr val="bg2"/>
              </a:solidFill>
            </a:endParaRPr>
          </a:p>
          <a:p>
            <a:endParaRPr lang="en-GB" dirty="0">
              <a:solidFill>
                <a:schemeClr val="bg2"/>
              </a:solidFill>
            </a:endParaRPr>
          </a:p>
          <a:p>
            <a:endParaRPr lang="en-GB" dirty="0">
              <a:solidFill>
                <a:schemeClr val="bg2"/>
              </a:solidFill>
            </a:endParaRPr>
          </a:p>
          <a:p>
            <a:endParaRPr lang="en-GB" dirty="0">
              <a:solidFill>
                <a:schemeClr val="bg2"/>
              </a:solidFill>
            </a:endParaRPr>
          </a:p>
          <a:p>
            <a:endParaRPr lang="en-GB" dirty="0">
              <a:solidFill>
                <a:schemeClr val="bg2"/>
              </a:solidFill>
            </a:endParaRPr>
          </a:p>
          <a:p>
            <a:endParaRPr lang="en-GB" dirty="0">
              <a:solidFill>
                <a:schemeClr val="bg2"/>
              </a:solidFill>
            </a:endParaRPr>
          </a:p>
        </p:txBody>
      </p:sp>
    </p:spTree>
    <p:extLst>
      <p:ext uri="{BB962C8B-B14F-4D97-AF65-F5344CB8AC3E}">
        <p14:creationId xmlns:p14="http://schemas.microsoft.com/office/powerpoint/2010/main" val="27590461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D6F00686-A18D-6540-9A99-C15C6BF5D9E7}"/>
              </a:ext>
            </a:extLst>
          </p:cNvPr>
          <p:cNvPicPr>
            <a:picLocks noChangeAspect="1"/>
          </p:cNvPicPr>
          <p:nvPr/>
        </p:nvPicPr>
        <p:blipFill rotWithShape="1">
          <a:blip r:embed="rId2"/>
          <a:srcRect l="66750" r="-1"/>
          <a:stretch/>
        </p:blipFill>
        <p:spPr>
          <a:xfrm>
            <a:off x="5976499" y="2268770"/>
            <a:ext cx="3183903" cy="5143500"/>
          </a:xfrm>
          <a:prstGeom prst="rect">
            <a:avLst/>
          </a:prstGeom>
        </p:spPr>
      </p:pic>
      <p:pic>
        <p:nvPicPr>
          <p:cNvPr id="30" name="Picture 29" descr="Rectangle&#10;&#10;Description automatically generated">
            <a:extLst>
              <a:ext uri="{FF2B5EF4-FFF2-40B4-BE49-F238E27FC236}">
                <a16:creationId xmlns:a16="http://schemas.microsoft.com/office/drawing/2014/main" id="{1D1804C8-D4CC-8949-9280-B6DC258483F4}"/>
              </a:ext>
            </a:extLst>
          </p:cNvPr>
          <p:cNvPicPr>
            <a:picLocks noChangeAspect="1"/>
          </p:cNvPicPr>
          <p:nvPr/>
        </p:nvPicPr>
        <p:blipFill rotWithShape="1">
          <a:blip r:embed="rId3">
            <a:extLst>
              <a:ext uri="{28A0092B-C50C-407E-A947-70E740481C1C}">
                <a14:useLocalDpi xmlns:a14="http://schemas.microsoft.com/office/drawing/2010/main" val="0"/>
              </a:ext>
            </a:extLst>
          </a:blip>
          <a:srcRect l="41962" t="26483" r="-59" b="23958"/>
          <a:stretch/>
        </p:blipFill>
        <p:spPr>
          <a:xfrm>
            <a:off x="1" y="786313"/>
            <a:ext cx="5644496" cy="796275"/>
          </a:xfrm>
          <a:prstGeom prst="rect">
            <a:avLst/>
          </a:prstGeom>
        </p:spPr>
      </p:pic>
      <p:sp>
        <p:nvSpPr>
          <p:cNvPr id="2" name="TextBox 1"/>
          <p:cNvSpPr txBox="1"/>
          <p:nvPr/>
        </p:nvSpPr>
        <p:spPr>
          <a:xfrm>
            <a:off x="18469" y="949433"/>
            <a:ext cx="6094745" cy="584775"/>
          </a:xfrm>
          <a:prstGeom prst="rect">
            <a:avLst/>
          </a:prstGeom>
          <a:noFill/>
        </p:spPr>
        <p:txBody>
          <a:bodyPr wrap="square" rtlCol="0">
            <a:spAutoFit/>
          </a:bodyPr>
          <a:lstStyle/>
          <a:p>
            <a:r>
              <a:rPr lang="en-GB" sz="3200" b="1" dirty="0">
                <a:solidFill>
                  <a:schemeClr val="bg1">
                    <a:lumMod val="95000"/>
                  </a:schemeClr>
                </a:solidFill>
                <a:latin typeface="Arial" panose="020B0604020202020204" pitchFamily="34" charset="0"/>
                <a:cs typeface="Arial" panose="020B0604020202020204" pitchFamily="34" charset="0"/>
              </a:rPr>
              <a:t>CYPEG – Our Delivery</a:t>
            </a:r>
            <a:endParaRPr lang="en-GB" sz="2000" b="1" dirty="0">
              <a:solidFill>
                <a:schemeClr val="bg1">
                  <a:lumMod val="95000"/>
                </a:schemeClr>
              </a:solidFill>
              <a:latin typeface="Arial" panose="020B0604020202020204" pitchFamily="34" charset="0"/>
              <a:cs typeface="Arial" panose="020B0604020202020204" pitchFamily="34" charset="0"/>
            </a:endParaRPr>
          </a:p>
        </p:txBody>
      </p:sp>
      <p:sp>
        <p:nvSpPr>
          <p:cNvPr id="25" name="Subtitle 2"/>
          <p:cNvSpPr txBox="1">
            <a:spLocks/>
          </p:cNvSpPr>
          <p:nvPr/>
        </p:nvSpPr>
        <p:spPr bwMode="auto">
          <a:xfrm>
            <a:off x="8238433" y="5688637"/>
            <a:ext cx="812993" cy="241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anchor="ctr" anchorCtr="0"/>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algn="r" eaLnBrk="1" hangingPunct="1">
              <a:spcBef>
                <a:spcPts val="2250"/>
              </a:spcBef>
            </a:pPr>
            <a:fld id="{FC9348C8-0A8A-4694-935C-36AE8C52491F}" type="slidenum">
              <a:rPr lang="en-US" sz="1500" b="1">
                <a:solidFill>
                  <a:srgbClr val="3A63AD"/>
                </a:solidFill>
                <a:latin typeface="Arial" panose="020B0604020202020204" pitchFamily="34" charset="0"/>
                <a:cs typeface="Arial" panose="020B0604020202020204" pitchFamily="34" charset="0"/>
              </a:rPr>
              <a:pPr lvl="1" algn="r" eaLnBrk="1" hangingPunct="1">
                <a:spcBef>
                  <a:spcPts val="2250"/>
                </a:spcBef>
              </a:pPr>
              <a:t>52</a:t>
            </a:fld>
            <a:endParaRPr lang="en-US" sz="1500" b="1" dirty="0">
              <a:solidFill>
                <a:srgbClr val="3A63AD"/>
              </a:solidFill>
              <a:latin typeface="Arial" panose="020B0604020202020204" pitchFamily="34" charset="0"/>
              <a:cs typeface="Arial" panose="020B0604020202020204" pitchFamily="34" charset="0"/>
            </a:endParaRPr>
          </a:p>
        </p:txBody>
      </p:sp>
      <p:sp>
        <p:nvSpPr>
          <p:cNvPr id="10" name="Slide Number Placeholder 4"/>
          <p:cNvSpPr txBox="1">
            <a:spLocks/>
          </p:cNvSpPr>
          <p:nvPr/>
        </p:nvSpPr>
        <p:spPr>
          <a:xfrm>
            <a:off x="35288" y="6559662"/>
            <a:ext cx="4049246" cy="273844"/>
          </a:xfrm>
          <a:prstGeom prst="rect">
            <a:avLst/>
          </a:prstGeom>
        </p:spPr>
        <p:txBody>
          <a:bodyPr anchor="ctr"/>
          <a:lstStyle/>
          <a:p>
            <a:pPr>
              <a:defRPr/>
            </a:pPr>
            <a:r>
              <a:rPr lang="en-GB" sz="900" dirty="0">
                <a:solidFill>
                  <a:schemeClr val="tx1">
                    <a:tint val="75000"/>
                  </a:schemeClr>
                </a:solidFill>
                <a:latin typeface="Arial" pitchFamily="34" charset="0"/>
                <a:cs typeface="Arial" pitchFamily="34" charset="0"/>
              </a:rPr>
              <a:t>OFFICIAL | FOIA - OPEN</a:t>
            </a:r>
          </a:p>
        </p:txBody>
      </p:sp>
      <p:sp>
        <p:nvSpPr>
          <p:cNvPr id="20" name="Rectangle 19">
            <a:extLst>
              <a:ext uri="{FF2B5EF4-FFF2-40B4-BE49-F238E27FC236}">
                <a16:creationId xmlns:a16="http://schemas.microsoft.com/office/drawing/2014/main" id="{DE0CA07B-9576-354E-9854-FBDF0C313D5E}"/>
              </a:ext>
            </a:extLst>
          </p:cNvPr>
          <p:cNvSpPr/>
          <p:nvPr/>
        </p:nvSpPr>
        <p:spPr>
          <a:xfrm>
            <a:off x="1545944" y="289560"/>
            <a:ext cx="5457079" cy="369332"/>
          </a:xfrm>
          <a:prstGeom prst="rect">
            <a:avLst/>
          </a:prstGeom>
        </p:spPr>
        <p:txBody>
          <a:bodyPr wrap="square">
            <a:spAutoFit/>
          </a:bodyPr>
          <a:lstStyle/>
          <a:p>
            <a:r>
              <a:rPr lang="en-GB" dirty="0">
                <a:solidFill>
                  <a:schemeClr val="bg2"/>
                </a:solidFill>
                <a:latin typeface="Arial" panose="020B0604020202020204" pitchFamily="34" charset="0"/>
                <a:cs typeface="Arial" panose="020B0604020202020204" pitchFamily="34" charset="0"/>
              </a:rPr>
              <a:t>World Class Sustainable Policing</a:t>
            </a:r>
          </a:p>
        </p:txBody>
      </p:sp>
      <p:grpSp>
        <p:nvGrpSpPr>
          <p:cNvPr id="21" name="Group 20">
            <a:extLst>
              <a:ext uri="{FF2B5EF4-FFF2-40B4-BE49-F238E27FC236}">
                <a16:creationId xmlns:a16="http://schemas.microsoft.com/office/drawing/2014/main" id="{F3005DA2-B111-924C-AAF0-458EC6F1EEEB}"/>
              </a:ext>
            </a:extLst>
          </p:cNvPr>
          <p:cNvGrpSpPr/>
          <p:nvPr/>
        </p:nvGrpSpPr>
        <p:grpSpPr>
          <a:xfrm>
            <a:off x="-16401" y="170494"/>
            <a:ext cx="1663331" cy="493842"/>
            <a:chOff x="-49161" y="-5538"/>
            <a:chExt cx="2217774" cy="658456"/>
          </a:xfrm>
        </p:grpSpPr>
        <p:grpSp>
          <p:nvGrpSpPr>
            <p:cNvPr id="24" name="Group 23">
              <a:extLst>
                <a:ext uri="{FF2B5EF4-FFF2-40B4-BE49-F238E27FC236}">
                  <a16:creationId xmlns:a16="http://schemas.microsoft.com/office/drawing/2014/main" id="{953B6D27-AC97-A64B-8BA0-BB3AAD2B46C4}"/>
                </a:ext>
              </a:extLst>
            </p:cNvPr>
            <p:cNvGrpSpPr/>
            <p:nvPr/>
          </p:nvGrpSpPr>
          <p:grpSpPr>
            <a:xfrm>
              <a:off x="-49161" y="-5538"/>
              <a:ext cx="2217774" cy="658456"/>
              <a:chOff x="1194822" y="395601"/>
              <a:chExt cx="2217774" cy="658456"/>
            </a:xfrm>
          </p:grpSpPr>
          <p:pic>
            <p:nvPicPr>
              <p:cNvPr id="27" name="Picture 26" descr="Rectangle&#10;&#10;Description automatically generated">
                <a:extLst>
                  <a:ext uri="{FF2B5EF4-FFF2-40B4-BE49-F238E27FC236}">
                    <a16:creationId xmlns:a16="http://schemas.microsoft.com/office/drawing/2014/main" id="{D28F477D-BB72-4247-9EE1-7D7E2AAF13B9}"/>
                  </a:ext>
                </a:extLst>
              </p:cNvPr>
              <p:cNvPicPr>
                <a:picLocks noChangeAspect="1"/>
              </p:cNvPicPr>
              <p:nvPr/>
            </p:nvPicPr>
            <p:blipFill rotWithShape="1">
              <a:blip r:embed="rId3">
                <a:extLst>
                  <a:ext uri="{28A0092B-C50C-407E-A947-70E740481C1C}">
                    <a14:useLocalDpi xmlns:a14="http://schemas.microsoft.com/office/drawing/2010/main" val="0"/>
                  </a:ext>
                </a:extLst>
              </a:blip>
              <a:srcRect l="76503" t="25319" r="766" b="24786"/>
              <a:stretch/>
            </p:blipFill>
            <p:spPr>
              <a:xfrm>
                <a:off x="1598623" y="395601"/>
                <a:ext cx="1813973" cy="658456"/>
              </a:xfrm>
              <a:prstGeom prst="rect">
                <a:avLst/>
              </a:prstGeom>
            </p:spPr>
          </p:pic>
          <p:pic>
            <p:nvPicPr>
              <p:cNvPr id="28" name="Picture 27" descr="Rectangle&#10;&#10;Description automatically generated">
                <a:extLst>
                  <a:ext uri="{FF2B5EF4-FFF2-40B4-BE49-F238E27FC236}">
                    <a16:creationId xmlns:a16="http://schemas.microsoft.com/office/drawing/2014/main" id="{4459DA7A-997B-DF44-AC44-DCD2CAD295F0}"/>
                  </a:ext>
                </a:extLst>
              </p:cNvPr>
              <p:cNvPicPr>
                <a:picLocks noChangeAspect="1"/>
              </p:cNvPicPr>
              <p:nvPr/>
            </p:nvPicPr>
            <p:blipFill rotWithShape="1">
              <a:blip r:embed="rId3">
                <a:extLst>
                  <a:ext uri="{28A0092B-C50C-407E-A947-70E740481C1C}">
                    <a14:useLocalDpi xmlns:a14="http://schemas.microsoft.com/office/drawing/2010/main" val="0"/>
                  </a:ext>
                </a:extLst>
              </a:blip>
              <a:srcRect l="76503" t="25319" r="766" b="24786"/>
              <a:stretch/>
            </p:blipFill>
            <p:spPr>
              <a:xfrm>
                <a:off x="1417499" y="395601"/>
                <a:ext cx="1813973" cy="658456"/>
              </a:xfrm>
              <a:prstGeom prst="rect">
                <a:avLst/>
              </a:prstGeom>
            </p:spPr>
          </p:pic>
          <p:pic>
            <p:nvPicPr>
              <p:cNvPr id="29" name="Picture 28" descr="Rectangle&#10;&#10;Description automatically generated">
                <a:extLst>
                  <a:ext uri="{FF2B5EF4-FFF2-40B4-BE49-F238E27FC236}">
                    <a16:creationId xmlns:a16="http://schemas.microsoft.com/office/drawing/2014/main" id="{9A69008B-8EE8-0440-A5DD-C86F8B3F99D1}"/>
                  </a:ext>
                </a:extLst>
              </p:cNvPr>
              <p:cNvPicPr>
                <a:picLocks noChangeAspect="1"/>
              </p:cNvPicPr>
              <p:nvPr/>
            </p:nvPicPr>
            <p:blipFill rotWithShape="1">
              <a:blip r:embed="rId3">
                <a:extLst>
                  <a:ext uri="{28A0092B-C50C-407E-A947-70E740481C1C}">
                    <a14:useLocalDpi xmlns:a14="http://schemas.microsoft.com/office/drawing/2010/main" val="0"/>
                  </a:ext>
                </a:extLst>
              </a:blip>
              <a:srcRect l="75921" t="25319" r="766" b="24786"/>
              <a:stretch/>
            </p:blipFill>
            <p:spPr>
              <a:xfrm>
                <a:off x="1194822" y="395601"/>
                <a:ext cx="1860449" cy="658456"/>
              </a:xfrm>
              <a:prstGeom prst="rect">
                <a:avLst/>
              </a:prstGeom>
            </p:spPr>
          </p:pic>
        </p:grpSp>
        <p:pic>
          <p:nvPicPr>
            <p:cNvPr id="26" name="Picture 25" descr="Graphical user interface&#10;&#10;Description automatically generated with low confidence">
              <a:extLst>
                <a:ext uri="{FF2B5EF4-FFF2-40B4-BE49-F238E27FC236}">
                  <a16:creationId xmlns:a16="http://schemas.microsoft.com/office/drawing/2014/main" id="{A8D8AF47-19E5-9940-9D8D-8C49846C13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941" y="100996"/>
              <a:ext cx="1109686" cy="454892"/>
            </a:xfrm>
            <a:prstGeom prst="rect">
              <a:avLst/>
            </a:prstGeom>
          </p:spPr>
        </p:pic>
      </p:grpSp>
      <p:grpSp>
        <p:nvGrpSpPr>
          <p:cNvPr id="35" name="Group 34">
            <a:extLst>
              <a:ext uri="{FF2B5EF4-FFF2-40B4-BE49-F238E27FC236}">
                <a16:creationId xmlns:a16="http://schemas.microsoft.com/office/drawing/2014/main" id="{56E86657-C941-6C41-A135-189D2AA15C44}"/>
              </a:ext>
            </a:extLst>
          </p:cNvPr>
          <p:cNvGrpSpPr/>
          <p:nvPr/>
        </p:nvGrpSpPr>
        <p:grpSpPr>
          <a:xfrm>
            <a:off x="11093" y="1935907"/>
            <a:ext cx="1016876" cy="915445"/>
            <a:chOff x="2396596" y="395601"/>
            <a:chExt cx="1016000" cy="658456"/>
          </a:xfrm>
        </p:grpSpPr>
        <p:pic>
          <p:nvPicPr>
            <p:cNvPr id="36" name="Picture 35" descr="Rectangle&#10;&#10;Description automatically generated">
              <a:extLst>
                <a:ext uri="{FF2B5EF4-FFF2-40B4-BE49-F238E27FC236}">
                  <a16:creationId xmlns:a16="http://schemas.microsoft.com/office/drawing/2014/main" id="{404A5B84-7D2F-C241-A58B-3C8E829497EE}"/>
                </a:ext>
              </a:extLst>
            </p:cNvPr>
            <p:cNvPicPr>
              <a:picLocks noChangeAspect="1"/>
            </p:cNvPicPr>
            <p:nvPr/>
          </p:nvPicPr>
          <p:blipFill rotWithShape="1">
            <a:blip r:embed="rId3">
              <a:extLst>
                <a:ext uri="{28A0092B-C50C-407E-A947-70E740481C1C}">
                  <a14:useLocalDpi xmlns:a14="http://schemas.microsoft.com/office/drawing/2010/main" val="0"/>
                </a:ext>
              </a:extLst>
            </a:blip>
            <a:srcRect l="86503" t="25319" r="766" b="24786"/>
            <a:stretch/>
          </p:blipFill>
          <p:spPr>
            <a:xfrm>
              <a:off x="2396596" y="395601"/>
              <a:ext cx="1016000" cy="658456"/>
            </a:xfrm>
            <a:prstGeom prst="rect">
              <a:avLst/>
            </a:prstGeom>
          </p:spPr>
        </p:pic>
        <p:pic>
          <p:nvPicPr>
            <p:cNvPr id="37" name="Picture 36" descr="Rectangle&#10;&#10;Description automatically generated">
              <a:extLst>
                <a:ext uri="{FF2B5EF4-FFF2-40B4-BE49-F238E27FC236}">
                  <a16:creationId xmlns:a16="http://schemas.microsoft.com/office/drawing/2014/main" id="{2EFDBF85-6EC7-5C42-82DE-C988DE785D62}"/>
                </a:ext>
              </a:extLst>
            </p:cNvPr>
            <p:cNvPicPr>
              <a:picLocks noChangeAspect="1"/>
            </p:cNvPicPr>
            <p:nvPr/>
          </p:nvPicPr>
          <p:blipFill rotWithShape="1">
            <a:blip r:embed="rId3">
              <a:extLst>
                <a:ext uri="{28A0092B-C50C-407E-A947-70E740481C1C}">
                  <a14:useLocalDpi xmlns:a14="http://schemas.microsoft.com/office/drawing/2010/main" val="0"/>
                </a:ext>
              </a:extLst>
            </a:blip>
            <a:srcRect l="89003" t="25319" r="766" b="24786"/>
            <a:stretch/>
          </p:blipFill>
          <p:spPr>
            <a:xfrm>
              <a:off x="2415048" y="395601"/>
              <a:ext cx="816424" cy="658456"/>
            </a:xfrm>
            <a:prstGeom prst="rect">
              <a:avLst/>
            </a:prstGeom>
          </p:spPr>
        </p:pic>
      </p:grpSp>
      <p:grpSp>
        <p:nvGrpSpPr>
          <p:cNvPr id="59" name="Group 58">
            <a:extLst>
              <a:ext uri="{FF2B5EF4-FFF2-40B4-BE49-F238E27FC236}">
                <a16:creationId xmlns:a16="http://schemas.microsoft.com/office/drawing/2014/main" id="{E96E5A12-CEA0-41EF-B461-E6CD1C95FC8B}"/>
              </a:ext>
            </a:extLst>
          </p:cNvPr>
          <p:cNvGrpSpPr/>
          <p:nvPr/>
        </p:nvGrpSpPr>
        <p:grpSpPr>
          <a:xfrm>
            <a:off x="-16401" y="3266296"/>
            <a:ext cx="1016876" cy="915445"/>
            <a:chOff x="2396596" y="395601"/>
            <a:chExt cx="1016000" cy="658456"/>
          </a:xfrm>
        </p:grpSpPr>
        <p:pic>
          <p:nvPicPr>
            <p:cNvPr id="60" name="Picture 59" descr="Rectangle&#10;&#10;Description automatically generated">
              <a:extLst>
                <a:ext uri="{FF2B5EF4-FFF2-40B4-BE49-F238E27FC236}">
                  <a16:creationId xmlns:a16="http://schemas.microsoft.com/office/drawing/2014/main" id="{BCAD98E9-92F0-46ED-813C-E28F6243F82F}"/>
                </a:ext>
              </a:extLst>
            </p:cNvPr>
            <p:cNvPicPr>
              <a:picLocks noChangeAspect="1"/>
            </p:cNvPicPr>
            <p:nvPr/>
          </p:nvPicPr>
          <p:blipFill rotWithShape="1">
            <a:blip r:embed="rId3">
              <a:extLst>
                <a:ext uri="{28A0092B-C50C-407E-A947-70E740481C1C}">
                  <a14:useLocalDpi xmlns:a14="http://schemas.microsoft.com/office/drawing/2010/main" val="0"/>
                </a:ext>
              </a:extLst>
            </a:blip>
            <a:srcRect l="86503" t="25319" r="766" b="24786"/>
            <a:stretch/>
          </p:blipFill>
          <p:spPr>
            <a:xfrm>
              <a:off x="2396596" y="395601"/>
              <a:ext cx="1016000" cy="658456"/>
            </a:xfrm>
            <a:prstGeom prst="rect">
              <a:avLst/>
            </a:prstGeom>
          </p:spPr>
        </p:pic>
        <p:pic>
          <p:nvPicPr>
            <p:cNvPr id="61" name="Picture 60" descr="Rectangle&#10;&#10;Description automatically generated">
              <a:extLst>
                <a:ext uri="{FF2B5EF4-FFF2-40B4-BE49-F238E27FC236}">
                  <a16:creationId xmlns:a16="http://schemas.microsoft.com/office/drawing/2014/main" id="{9B522D5B-9582-4352-8696-F4BC13B17484}"/>
                </a:ext>
              </a:extLst>
            </p:cNvPr>
            <p:cNvPicPr>
              <a:picLocks noChangeAspect="1"/>
            </p:cNvPicPr>
            <p:nvPr/>
          </p:nvPicPr>
          <p:blipFill rotWithShape="1">
            <a:blip r:embed="rId3">
              <a:extLst>
                <a:ext uri="{28A0092B-C50C-407E-A947-70E740481C1C}">
                  <a14:useLocalDpi xmlns:a14="http://schemas.microsoft.com/office/drawing/2010/main" val="0"/>
                </a:ext>
              </a:extLst>
            </a:blip>
            <a:srcRect l="89003" t="25319" r="766" b="24786"/>
            <a:stretch/>
          </p:blipFill>
          <p:spPr>
            <a:xfrm>
              <a:off x="2415048" y="395601"/>
              <a:ext cx="816424" cy="658456"/>
            </a:xfrm>
            <a:prstGeom prst="rect">
              <a:avLst/>
            </a:prstGeom>
          </p:spPr>
        </p:pic>
      </p:grpSp>
      <p:grpSp>
        <p:nvGrpSpPr>
          <p:cNvPr id="62" name="Group 61">
            <a:extLst>
              <a:ext uri="{FF2B5EF4-FFF2-40B4-BE49-F238E27FC236}">
                <a16:creationId xmlns:a16="http://schemas.microsoft.com/office/drawing/2014/main" id="{DE5D7BE9-597E-49D2-8604-EB71C9516277}"/>
              </a:ext>
            </a:extLst>
          </p:cNvPr>
          <p:cNvGrpSpPr/>
          <p:nvPr/>
        </p:nvGrpSpPr>
        <p:grpSpPr>
          <a:xfrm>
            <a:off x="1" y="4640544"/>
            <a:ext cx="1016876" cy="915445"/>
            <a:chOff x="2396596" y="395601"/>
            <a:chExt cx="1016000" cy="658456"/>
          </a:xfrm>
        </p:grpSpPr>
        <p:pic>
          <p:nvPicPr>
            <p:cNvPr id="63" name="Picture 62" descr="Rectangle&#10;&#10;Description automatically generated">
              <a:extLst>
                <a:ext uri="{FF2B5EF4-FFF2-40B4-BE49-F238E27FC236}">
                  <a16:creationId xmlns:a16="http://schemas.microsoft.com/office/drawing/2014/main" id="{DFC76BB6-8FDE-4D7C-9B90-EF7DF857D5F1}"/>
                </a:ext>
              </a:extLst>
            </p:cNvPr>
            <p:cNvPicPr>
              <a:picLocks noChangeAspect="1"/>
            </p:cNvPicPr>
            <p:nvPr/>
          </p:nvPicPr>
          <p:blipFill rotWithShape="1">
            <a:blip r:embed="rId3">
              <a:extLst>
                <a:ext uri="{28A0092B-C50C-407E-A947-70E740481C1C}">
                  <a14:useLocalDpi xmlns:a14="http://schemas.microsoft.com/office/drawing/2010/main" val="0"/>
                </a:ext>
              </a:extLst>
            </a:blip>
            <a:srcRect l="86503" t="25319" r="766" b="24786"/>
            <a:stretch/>
          </p:blipFill>
          <p:spPr>
            <a:xfrm>
              <a:off x="2396596" y="395601"/>
              <a:ext cx="1016000" cy="658456"/>
            </a:xfrm>
            <a:prstGeom prst="rect">
              <a:avLst/>
            </a:prstGeom>
          </p:spPr>
        </p:pic>
        <p:pic>
          <p:nvPicPr>
            <p:cNvPr id="64" name="Picture 63" descr="Rectangle&#10;&#10;Description automatically generated">
              <a:extLst>
                <a:ext uri="{FF2B5EF4-FFF2-40B4-BE49-F238E27FC236}">
                  <a16:creationId xmlns:a16="http://schemas.microsoft.com/office/drawing/2014/main" id="{5D5CF9B5-2C5B-4F81-B033-A19CFAAC3E68}"/>
                </a:ext>
              </a:extLst>
            </p:cNvPr>
            <p:cNvPicPr>
              <a:picLocks noChangeAspect="1"/>
            </p:cNvPicPr>
            <p:nvPr/>
          </p:nvPicPr>
          <p:blipFill rotWithShape="1">
            <a:blip r:embed="rId3">
              <a:extLst>
                <a:ext uri="{28A0092B-C50C-407E-A947-70E740481C1C}">
                  <a14:useLocalDpi xmlns:a14="http://schemas.microsoft.com/office/drawing/2010/main" val="0"/>
                </a:ext>
              </a:extLst>
            </a:blip>
            <a:srcRect l="89003" t="25319" r="766" b="24786"/>
            <a:stretch/>
          </p:blipFill>
          <p:spPr>
            <a:xfrm>
              <a:off x="2415048" y="395601"/>
              <a:ext cx="816424" cy="658456"/>
            </a:xfrm>
            <a:prstGeom prst="rect">
              <a:avLst/>
            </a:prstGeom>
          </p:spPr>
        </p:pic>
      </p:grpSp>
      <p:sp>
        <p:nvSpPr>
          <p:cNvPr id="4" name="TextBox 3">
            <a:extLst>
              <a:ext uri="{FF2B5EF4-FFF2-40B4-BE49-F238E27FC236}">
                <a16:creationId xmlns:a16="http://schemas.microsoft.com/office/drawing/2014/main" id="{C83C8F5A-B198-4C01-9489-899B4A00CD24}"/>
              </a:ext>
            </a:extLst>
          </p:cNvPr>
          <p:cNvSpPr txBox="1"/>
          <p:nvPr/>
        </p:nvSpPr>
        <p:spPr>
          <a:xfrm>
            <a:off x="828520" y="1949152"/>
            <a:ext cx="5068567" cy="7755969"/>
          </a:xfrm>
          <a:prstGeom prst="rect">
            <a:avLst/>
          </a:prstGeom>
          <a:noFill/>
        </p:spPr>
        <p:txBody>
          <a:bodyPr wrap="square" rtlCol="0">
            <a:spAutoFit/>
          </a:bodyPr>
          <a:lstStyle/>
          <a:p>
            <a:r>
              <a:rPr lang="en-GB" sz="1700" b="1" u="sng" dirty="0">
                <a:solidFill>
                  <a:schemeClr val="bg2"/>
                </a:solidFill>
              </a:rPr>
              <a:t>CYPEG provides operational governance to -  </a:t>
            </a:r>
          </a:p>
          <a:p>
            <a:endParaRPr lang="en-GB" sz="1700" dirty="0">
              <a:solidFill>
                <a:schemeClr val="bg2"/>
              </a:solidFill>
            </a:endParaRPr>
          </a:p>
          <a:p>
            <a:r>
              <a:rPr lang="en-GB" sz="1700" b="1" i="1" dirty="0">
                <a:solidFill>
                  <a:schemeClr val="bg2"/>
                </a:solidFill>
              </a:rPr>
              <a:t>Multi Agency Child Exploitation (MACE) group</a:t>
            </a:r>
          </a:p>
          <a:p>
            <a:r>
              <a:rPr lang="en-GB" sz="1700" dirty="0">
                <a:solidFill>
                  <a:schemeClr val="bg2"/>
                </a:solidFill>
              </a:rPr>
              <a:t>Considers Locations and Perpetrators who present a risk to young people</a:t>
            </a:r>
          </a:p>
          <a:p>
            <a:endParaRPr lang="en-GB" sz="1700" dirty="0">
              <a:solidFill>
                <a:schemeClr val="bg2"/>
              </a:solidFill>
            </a:endParaRPr>
          </a:p>
          <a:p>
            <a:r>
              <a:rPr lang="en-GB" sz="1700" dirty="0">
                <a:solidFill>
                  <a:schemeClr val="bg2"/>
                </a:solidFill>
              </a:rPr>
              <a:t>A Multi Agency Operational group into which Partners can make referrals, share information and agree actions.</a:t>
            </a:r>
          </a:p>
          <a:p>
            <a:endParaRPr lang="en-GB" sz="1700" dirty="0">
              <a:solidFill>
                <a:schemeClr val="bg2"/>
              </a:solidFill>
            </a:endParaRPr>
          </a:p>
          <a:p>
            <a:r>
              <a:rPr lang="en-GB" sz="1700" b="1" i="1" dirty="0">
                <a:solidFill>
                  <a:schemeClr val="bg2"/>
                </a:solidFill>
              </a:rPr>
              <a:t>Child Exploitation and Missing Operational Group (CEMOG)</a:t>
            </a:r>
          </a:p>
          <a:p>
            <a:r>
              <a:rPr lang="en-GB" sz="1700" dirty="0">
                <a:solidFill>
                  <a:schemeClr val="bg2"/>
                </a:solidFill>
              </a:rPr>
              <a:t>Looks at individual young who may be at risk, or persistently missing where there are concerns regarding their activities.  </a:t>
            </a:r>
          </a:p>
          <a:p>
            <a:endParaRPr lang="en-GB" sz="1700" dirty="0">
              <a:solidFill>
                <a:schemeClr val="bg2"/>
              </a:solidFill>
            </a:endParaRPr>
          </a:p>
          <a:p>
            <a:r>
              <a:rPr lang="en-GB" sz="1700" dirty="0">
                <a:solidFill>
                  <a:schemeClr val="bg2"/>
                </a:solidFill>
              </a:rPr>
              <a:t>Considers the risk and allocates agreed actions to tackle.</a:t>
            </a:r>
          </a:p>
          <a:p>
            <a:endParaRPr lang="en-GB" sz="1600" dirty="0">
              <a:solidFill>
                <a:schemeClr val="bg2"/>
              </a:solidFill>
            </a:endParaRPr>
          </a:p>
          <a:p>
            <a:endParaRPr lang="en-GB" sz="1600" dirty="0">
              <a:solidFill>
                <a:schemeClr val="bg2"/>
              </a:solidFill>
            </a:endParaRPr>
          </a:p>
          <a:p>
            <a:endParaRPr lang="en-GB" sz="1600" dirty="0">
              <a:solidFill>
                <a:schemeClr val="bg2"/>
              </a:solidFill>
            </a:endParaRPr>
          </a:p>
          <a:p>
            <a:endParaRPr lang="en-GB" sz="1600" dirty="0">
              <a:solidFill>
                <a:schemeClr val="bg2"/>
              </a:solidFill>
            </a:endParaRPr>
          </a:p>
          <a:p>
            <a:endParaRPr lang="en-GB" sz="1600" dirty="0">
              <a:solidFill>
                <a:schemeClr val="bg2"/>
              </a:solidFill>
            </a:endParaRPr>
          </a:p>
          <a:p>
            <a:endParaRPr lang="en-GB" sz="1600" dirty="0">
              <a:solidFill>
                <a:schemeClr val="bg2"/>
              </a:solidFill>
            </a:endParaRPr>
          </a:p>
          <a:p>
            <a:endParaRPr lang="en-GB" sz="1600" dirty="0">
              <a:solidFill>
                <a:schemeClr val="bg2"/>
              </a:solidFill>
            </a:endParaRPr>
          </a:p>
          <a:p>
            <a:endParaRPr lang="en-GB" sz="1600" dirty="0">
              <a:solidFill>
                <a:schemeClr val="bg2"/>
              </a:solidFill>
            </a:endParaRPr>
          </a:p>
          <a:p>
            <a:endParaRPr lang="en-GB" sz="1600" dirty="0">
              <a:solidFill>
                <a:schemeClr val="bg2"/>
              </a:solidFill>
            </a:endParaRPr>
          </a:p>
          <a:p>
            <a:endParaRPr lang="en-GB" sz="1600" dirty="0">
              <a:solidFill>
                <a:schemeClr val="bg2"/>
              </a:solidFill>
            </a:endParaRPr>
          </a:p>
          <a:p>
            <a:endParaRPr lang="en-GB" sz="1600" dirty="0">
              <a:solidFill>
                <a:schemeClr val="bg2"/>
              </a:solidFill>
            </a:endParaRPr>
          </a:p>
          <a:p>
            <a:endParaRPr lang="en-GB" sz="1600" dirty="0">
              <a:solidFill>
                <a:schemeClr val="bg2"/>
              </a:solidFill>
            </a:endParaRPr>
          </a:p>
        </p:txBody>
      </p:sp>
    </p:spTree>
    <p:extLst>
      <p:ext uri="{BB962C8B-B14F-4D97-AF65-F5344CB8AC3E}">
        <p14:creationId xmlns:p14="http://schemas.microsoft.com/office/powerpoint/2010/main" val="29800188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D6F00686-A18D-6540-9A99-C15C6BF5D9E7}"/>
              </a:ext>
            </a:extLst>
          </p:cNvPr>
          <p:cNvPicPr>
            <a:picLocks noChangeAspect="1"/>
          </p:cNvPicPr>
          <p:nvPr/>
        </p:nvPicPr>
        <p:blipFill rotWithShape="1">
          <a:blip r:embed="rId2"/>
          <a:srcRect l="66750" r="-1"/>
          <a:stretch/>
        </p:blipFill>
        <p:spPr>
          <a:xfrm>
            <a:off x="5941628" y="2186988"/>
            <a:ext cx="3183903" cy="5143500"/>
          </a:xfrm>
          <a:prstGeom prst="rect">
            <a:avLst/>
          </a:prstGeom>
        </p:spPr>
      </p:pic>
      <p:pic>
        <p:nvPicPr>
          <p:cNvPr id="30" name="Picture 29" descr="Rectangle&#10;&#10;Description automatically generated">
            <a:extLst>
              <a:ext uri="{FF2B5EF4-FFF2-40B4-BE49-F238E27FC236}">
                <a16:creationId xmlns:a16="http://schemas.microsoft.com/office/drawing/2014/main" id="{1D1804C8-D4CC-8949-9280-B6DC258483F4}"/>
              </a:ext>
            </a:extLst>
          </p:cNvPr>
          <p:cNvPicPr>
            <a:picLocks noChangeAspect="1"/>
          </p:cNvPicPr>
          <p:nvPr/>
        </p:nvPicPr>
        <p:blipFill rotWithShape="1">
          <a:blip r:embed="rId3">
            <a:extLst>
              <a:ext uri="{28A0092B-C50C-407E-A947-70E740481C1C}">
                <a14:useLocalDpi xmlns:a14="http://schemas.microsoft.com/office/drawing/2010/main" val="0"/>
              </a:ext>
            </a:extLst>
          </a:blip>
          <a:srcRect l="41962" t="26483" r="-59" b="23958"/>
          <a:stretch/>
        </p:blipFill>
        <p:spPr>
          <a:xfrm>
            <a:off x="-16401" y="822974"/>
            <a:ext cx="5958029" cy="840505"/>
          </a:xfrm>
          <a:prstGeom prst="rect">
            <a:avLst/>
          </a:prstGeom>
        </p:spPr>
      </p:pic>
      <p:sp>
        <p:nvSpPr>
          <p:cNvPr id="2" name="TextBox 1"/>
          <p:cNvSpPr txBox="1"/>
          <p:nvPr/>
        </p:nvSpPr>
        <p:spPr>
          <a:xfrm>
            <a:off x="0" y="962388"/>
            <a:ext cx="6094745" cy="584775"/>
          </a:xfrm>
          <a:prstGeom prst="rect">
            <a:avLst/>
          </a:prstGeom>
          <a:noFill/>
        </p:spPr>
        <p:txBody>
          <a:bodyPr wrap="square" rtlCol="0">
            <a:spAutoFit/>
          </a:bodyPr>
          <a:lstStyle/>
          <a:p>
            <a:r>
              <a:rPr lang="en-GB" sz="3200" b="1" dirty="0">
                <a:solidFill>
                  <a:schemeClr val="bg1">
                    <a:lumMod val="95000"/>
                  </a:schemeClr>
                </a:solidFill>
                <a:latin typeface="Arial" panose="020B0604020202020204" pitchFamily="34" charset="0"/>
                <a:cs typeface="Arial" panose="020B0604020202020204" pitchFamily="34" charset="0"/>
              </a:rPr>
              <a:t>CYPEG – Our Delivery</a:t>
            </a:r>
            <a:endParaRPr lang="en-GB" sz="2000" b="1" dirty="0">
              <a:solidFill>
                <a:schemeClr val="bg1">
                  <a:lumMod val="95000"/>
                </a:schemeClr>
              </a:solidFill>
              <a:latin typeface="Arial" panose="020B0604020202020204" pitchFamily="34" charset="0"/>
              <a:cs typeface="Arial" panose="020B0604020202020204" pitchFamily="34" charset="0"/>
            </a:endParaRPr>
          </a:p>
        </p:txBody>
      </p:sp>
      <p:sp>
        <p:nvSpPr>
          <p:cNvPr id="25" name="Subtitle 2"/>
          <p:cNvSpPr txBox="1">
            <a:spLocks/>
          </p:cNvSpPr>
          <p:nvPr/>
        </p:nvSpPr>
        <p:spPr bwMode="auto">
          <a:xfrm>
            <a:off x="8238433" y="5688637"/>
            <a:ext cx="812993" cy="241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anchor="ctr" anchorCtr="0"/>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algn="r" eaLnBrk="1" hangingPunct="1">
              <a:spcBef>
                <a:spcPts val="2250"/>
              </a:spcBef>
            </a:pPr>
            <a:fld id="{FC9348C8-0A8A-4694-935C-36AE8C52491F}" type="slidenum">
              <a:rPr lang="en-US" sz="1500" b="1">
                <a:solidFill>
                  <a:srgbClr val="3A63AD"/>
                </a:solidFill>
                <a:latin typeface="Arial" panose="020B0604020202020204" pitchFamily="34" charset="0"/>
                <a:cs typeface="Arial" panose="020B0604020202020204" pitchFamily="34" charset="0"/>
              </a:rPr>
              <a:pPr lvl="1" algn="r" eaLnBrk="1" hangingPunct="1">
                <a:spcBef>
                  <a:spcPts val="2250"/>
                </a:spcBef>
              </a:pPr>
              <a:t>53</a:t>
            </a:fld>
            <a:endParaRPr lang="en-US" sz="1500" b="1" dirty="0">
              <a:solidFill>
                <a:srgbClr val="3A63AD"/>
              </a:solidFill>
              <a:latin typeface="Arial" panose="020B0604020202020204" pitchFamily="34" charset="0"/>
              <a:cs typeface="Arial" panose="020B0604020202020204" pitchFamily="34" charset="0"/>
            </a:endParaRPr>
          </a:p>
        </p:txBody>
      </p:sp>
      <p:sp>
        <p:nvSpPr>
          <p:cNvPr id="10" name="Slide Number Placeholder 4"/>
          <p:cNvSpPr txBox="1">
            <a:spLocks/>
          </p:cNvSpPr>
          <p:nvPr/>
        </p:nvSpPr>
        <p:spPr>
          <a:xfrm>
            <a:off x="-7377" y="6624754"/>
            <a:ext cx="4049246" cy="273844"/>
          </a:xfrm>
          <a:prstGeom prst="rect">
            <a:avLst/>
          </a:prstGeom>
        </p:spPr>
        <p:txBody>
          <a:bodyPr anchor="ctr"/>
          <a:lstStyle/>
          <a:p>
            <a:pPr>
              <a:defRPr/>
            </a:pPr>
            <a:r>
              <a:rPr lang="en-GB" sz="900" dirty="0">
                <a:solidFill>
                  <a:schemeClr val="tx1">
                    <a:tint val="75000"/>
                  </a:schemeClr>
                </a:solidFill>
                <a:latin typeface="Arial" pitchFamily="34" charset="0"/>
                <a:cs typeface="Arial" pitchFamily="34" charset="0"/>
              </a:rPr>
              <a:t>OFFICIAL | FOIA - OPEN</a:t>
            </a:r>
          </a:p>
        </p:txBody>
      </p:sp>
      <p:sp>
        <p:nvSpPr>
          <p:cNvPr id="20" name="Rectangle 19">
            <a:extLst>
              <a:ext uri="{FF2B5EF4-FFF2-40B4-BE49-F238E27FC236}">
                <a16:creationId xmlns:a16="http://schemas.microsoft.com/office/drawing/2014/main" id="{DE0CA07B-9576-354E-9854-FBDF0C313D5E}"/>
              </a:ext>
            </a:extLst>
          </p:cNvPr>
          <p:cNvSpPr/>
          <p:nvPr/>
        </p:nvSpPr>
        <p:spPr>
          <a:xfrm>
            <a:off x="1545944" y="259637"/>
            <a:ext cx="5457079" cy="369332"/>
          </a:xfrm>
          <a:prstGeom prst="rect">
            <a:avLst/>
          </a:prstGeom>
        </p:spPr>
        <p:txBody>
          <a:bodyPr wrap="square">
            <a:spAutoFit/>
          </a:bodyPr>
          <a:lstStyle/>
          <a:p>
            <a:r>
              <a:rPr lang="en-GB" dirty="0">
                <a:solidFill>
                  <a:schemeClr val="bg2"/>
                </a:solidFill>
                <a:latin typeface="Arial" panose="020B0604020202020204" pitchFamily="34" charset="0"/>
                <a:cs typeface="Arial" panose="020B0604020202020204" pitchFamily="34" charset="0"/>
              </a:rPr>
              <a:t>World Class Sustainable Policing</a:t>
            </a:r>
          </a:p>
        </p:txBody>
      </p:sp>
      <p:grpSp>
        <p:nvGrpSpPr>
          <p:cNvPr id="21" name="Group 20">
            <a:extLst>
              <a:ext uri="{FF2B5EF4-FFF2-40B4-BE49-F238E27FC236}">
                <a16:creationId xmlns:a16="http://schemas.microsoft.com/office/drawing/2014/main" id="{F3005DA2-B111-924C-AAF0-458EC6F1EEEB}"/>
              </a:ext>
            </a:extLst>
          </p:cNvPr>
          <p:cNvGrpSpPr/>
          <p:nvPr/>
        </p:nvGrpSpPr>
        <p:grpSpPr>
          <a:xfrm>
            <a:off x="-16401" y="202927"/>
            <a:ext cx="1663331" cy="493842"/>
            <a:chOff x="-49161" y="-5538"/>
            <a:chExt cx="2217774" cy="658456"/>
          </a:xfrm>
        </p:grpSpPr>
        <p:grpSp>
          <p:nvGrpSpPr>
            <p:cNvPr id="24" name="Group 23">
              <a:extLst>
                <a:ext uri="{FF2B5EF4-FFF2-40B4-BE49-F238E27FC236}">
                  <a16:creationId xmlns:a16="http://schemas.microsoft.com/office/drawing/2014/main" id="{953B6D27-AC97-A64B-8BA0-BB3AAD2B46C4}"/>
                </a:ext>
              </a:extLst>
            </p:cNvPr>
            <p:cNvGrpSpPr/>
            <p:nvPr/>
          </p:nvGrpSpPr>
          <p:grpSpPr>
            <a:xfrm>
              <a:off x="-49161" y="-5538"/>
              <a:ext cx="2217774" cy="658456"/>
              <a:chOff x="1194822" y="395601"/>
              <a:chExt cx="2217774" cy="658456"/>
            </a:xfrm>
          </p:grpSpPr>
          <p:pic>
            <p:nvPicPr>
              <p:cNvPr id="27" name="Picture 26" descr="Rectangle&#10;&#10;Description automatically generated">
                <a:extLst>
                  <a:ext uri="{FF2B5EF4-FFF2-40B4-BE49-F238E27FC236}">
                    <a16:creationId xmlns:a16="http://schemas.microsoft.com/office/drawing/2014/main" id="{D28F477D-BB72-4247-9EE1-7D7E2AAF13B9}"/>
                  </a:ext>
                </a:extLst>
              </p:cNvPr>
              <p:cNvPicPr>
                <a:picLocks noChangeAspect="1"/>
              </p:cNvPicPr>
              <p:nvPr/>
            </p:nvPicPr>
            <p:blipFill rotWithShape="1">
              <a:blip r:embed="rId3">
                <a:extLst>
                  <a:ext uri="{28A0092B-C50C-407E-A947-70E740481C1C}">
                    <a14:useLocalDpi xmlns:a14="http://schemas.microsoft.com/office/drawing/2010/main" val="0"/>
                  </a:ext>
                </a:extLst>
              </a:blip>
              <a:srcRect l="76503" t="25319" r="766" b="24786"/>
              <a:stretch/>
            </p:blipFill>
            <p:spPr>
              <a:xfrm>
                <a:off x="1598623" y="395601"/>
                <a:ext cx="1813973" cy="658456"/>
              </a:xfrm>
              <a:prstGeom prst="rect">
                <a:avLst/>
              </a:prstGeom>
            </p:spPr>
          </p:pic>
          <p:pic>
            <p:nvPicPr>
              <p:cNvPr id="28" name="Picture 27" descr="Rectangle&#10;&#10;Description automatically generated">
                <a:extLst>
                  <a:ext uri="{FF2B5EF4-FFF2-40B4-BE49-F238E27FC236}">
                    <a16:creationId xmlns:a16="http://schemas.microsoft.com/office/drawing/2014/main" id="{4459DA7A-997B-DF44-AC44-DCD2CAD295F0}"/>
                  </a:ext>
                </a:extLst>
              </p:cNvPr>
              <p:cNvPicPr>
                <a:picLocks noChangeAspect="1"/>
              </p:cNvPicPr>
              <p:nvPr/>
            </p:nvPicPr>
            <p:blipFill rotWithShape="1">
              <a:blip r:embed="rId3">
                <a:extLst>
                  <a:ext uri="{28A0092B-C50C-407E-A947-70E740481C1C}">
                    <a14:useLocalDpi xmlns:a14="http://schemas.microsoft.com/office/drawing/2010/main" val="0"/>
                  </a:ext>
                </a:extLst>
              </a:blip>
              <a:srcRect l="76503" t="25319" r="766" b="24786"/>
              <a:stretch/>
            </p:blipFill>
            <p:spPr>
              <a:xfrm>
                <a:off x="1417499" y="395601"/>
                <a:ext cx="1813973" cy="658456"/>
              </a:xfrm>
              <a:prstGeom prst="rect">
                <a:avLst/>
              </a:prstGeom>
            </p:spPr>
          </p:pic>
          <p:pic>
            <p:nvPicPr>
              <p:cNvPr id="29" name="Picture 28" descr="Rectangle&#10;&#10;Description automatically generated">
                <a:extLst>
                  <a:ext uri="{FF2B5EF4-FFF2-40B4-BE49-F238E27FC236}">
                    <a16:creationId xmlns:a16="http://schemas.microsoft.com/office/drawing/2014/main" id="{9A69008B-8EE8-0440-A5DD-C86F8B3F99D1}"/>
                  </a:ext>
                </a:extLst>
              </p:cNvPr>
              <p:cNvPicPr>
                <a:picLocks noChangeAspect="1"/>
              </p:cNvPicPr>
              <p:nvPr/>
            </p:nvPicPr>
            <p:blipFill rotWithShape="1">
              <a:blip r:embed="rId3">
                <a:extLst>
                  <a:ext uri="{28A0092B-C50C-407E-A947-70E740481C1C}">
                    <a14:useLocalDpi xmlns:a14="http://schemas.microsoft.com/office/drawing/2010/main" val="0"/>
                  </a:ext>
                </a:extLst>
              </a:blip>
              <a:srcRect l="75921" t="25319" r="766" b="24786"/>
              <a:stretch/>
            </p:blipFill>
            <p:spPr>
              <a:xfrm>
                <a:off x="1194822" y="395601"/>
                <a:ext cx="1860449" cy="658456"/>
              </a:xfrm>
              <a:prstGeom prst="rect">
                <a:avLst/>
              </a:prstGeom>
            </p:spPr>
          </p:pic>
        </p:grpSp>
        <p:pic>
          <p:nvPicPr>
            <p:cNvPr id="26" name="Picture 25" descr="Graphical user interface&#10;&#10;Description automatically generated with low confidence">
              <a:extLst>
                <a:ext uri="{FF2B5EF4-FFF2-40B4-BE49-F238E27FC236}">
                  <a16:creationId xmlns:a16="http://schemas.microsoft.com/office/drawing/2014/main" id="{A8D8AF47-19E5-9940-9D8D-8C49846C13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941" y="100996"/>
              <a:ext cx="1109686" cy="454892"/>
            </a:xfrm>
            <a:prstGeom prst="rect">
              <a:avLst/>
            </a:prstGeom>
          </p:spPr>
        </p:pic>
      </p:grpSp>
      <p:grpSp>
        <p:nvGrpSpPr>
          <p:cNvPr id="35" name="Group 34">
            <a:extLst>
              <a:ext uri="{FF2B5EF4-FFF2-40B4-BE49-F238E27FC236}">
                <a16:creationId xmlns:a16="http://schemas.microsoft.com/office/drawing/2014/main" id="{56E86657-C941-6C41-A135-189D2AA15C44}"/>
              </a:ext>
            </a:extLst>
          </p:cNvPr>
          <p:cNvGrpSpPr/>
          <p:nvPr/>
        </p:nvGrpSpPr>
        <p:grpSpPr>
          <a:xfrm>
            <a:off x="-16401" y="2014029"/>
            <a:ext cx="1016876" cy="915445"/>
            <a:chOff x="2396596" y="395601"/>
            <a:chExt cx="1016000" cy="658456"/>
          </a:xfrm>
        </p:grpSpPr>
        <p:pic>
          <p:nvPicPr>
            <p:cNvPr id="36" name="Picture 35" descr="Rectangle&#10;&#10;Description automatically generated">
              <a:extLst>
                <a:ext uri="{FF2B5EF4-FFF2-40B4-BE49-F238E27FC236}">
                  <a16:creationId xmlns:a16="http://schemas.microsoft.com/office/drawing/2014/main" id="{404A5B84-7D2F-C241-A58B-3C8E829497EE}"/>
                </a:ext>
              </a:extLst>
            </p:cNvPr>
            <p:cNvPicPr>
              <a:picLocks noChangeAspect="1"/>
            </p:cNvPicPr>
            <p:nvPr/>
          </p:nvPicPr>
          <p:blipFill rotWithShape="1">
            <a:blip r:embed="rId3">
              <a:extLst>
                <a:ext uri="{28A0092B-C50C-407E-A947-70E740481C1C}">
                  <a14:useLocalDpi xmlns:a14="http://schemas.microsoft.com/office/drawing/2010/main" val="0"/>
                </a:ext>
              </a:extLst>
            </a:blip>
            <a:srcRect l="86503" t="25319" r="766" b="24786"/>
            <a:stretch/>
          </p:blipFill>
          <p:spPr>
            <a:xfrm>
              <a:off x="2396596" y="395601"/>
              <a:ext cx="1016000" cy="658456"/>
            </a:xfrm>
            <a:prstGeom prst="rect">
              <a:avLst/>
            </a:prstGeom>
          </p:spPr>
        </p:pic>
        <p:pic>
          <p:nvPicPr>
            <p:cNvPr id="37" name="Picture 36" descr="Rectangle&#10;&#10;Description automatically generated">
              <a:extLst>
                <a:ext uri="{FF2B5EF4-FFF2-40B4-BE49-F238E27FC236}">
                  <a16:creationId xmlns:a16="http://schemas.microsoft.com/office/drawing/2014/main" id="{2EFDBF85-6EC7-5C42-82DE-C988DE785D62}"/>
                </a:ext>
              </a:extLst>
            </p:cNvPr>
            <p:cNvPicPr>
              <a:picLocks noChangeAspect="1"/>
            </p:cNvPicPr>
            <p:nvPr/>
          </p:nvPicPr>
          <p:blipFill rotWithShape="1">
            <a:blip r:embed="rId3">
              <a:extLst>
                <a:ext uri="{28A0092B-C50C-407E-A947-70E740481C1C}">
                  <a14:useLocalDpi xmlns:a14="http://schemas.microsoft.com/office/drawing/2010/main" val="0"/>
                </a:ext>
              </a:extLst>
            </a:blip>
            <a:srcRect l="89003" t="25319" r="766" b="24786"/>
            <a:stretch/>
          </p:blipFill>
          <p:spPr>
            <a:xfrm>
              <a:off x="2415048" y="395601"/>
              <a:ext cx="816424" cy="658456"/>
            </a:xfrm>
            <a:prstGeom prst="rect">
              <a:avLst/>
            </a:prstGeom>
          </p:spPr>
        </p:pic>
      </p:grpSp>
      <p:grpSp>
        <p:nvGrpSpPr>
          <p:cNvPr id="59" name="Group 58">
            <a:extLst>
              <a:ext uri="{FF2B5EF4-FFF2-40B4-BE49-F238E27FC236}">
                <a16:creationId xmlns:a16="http://schemas.microsoft.com/office/drawing/2014/main" id="{E96E5A12-CEA0-41EF-B461-E6CD1C95FC8B}"/>
              </a:ext>
            </a:extLst>
          </p:cNvPr>
          <p:cNvGrpSpPr/>
          <p:nvPr/>
        </p:nvGrpSpPr>
        <p:grpSpPr>
          <a:xfrm>
            <a:off x="0" y="3280024"/>
            <a:ext cx="1016876" cy="915445"/>
            <a:chOff x="2396596" y="395601"/>
            <a:chExt cx="1016000" cy="658456"/>
          </a:xfrm>
        </p:grpSpPr>
        <p:pic>
          <p:nvPicPr>
            <p:cNvPr id="60" name="Picture 59" descr="Rectangle&#10;&#10;Description automatically generated">
              <a:extLst>
                <a:ext uri="{FF2B5EF4-FFF2-40B4-BE49-F238E27FC236}">
                  <a16:creationId xmlns:a16="http://schemas.microsoft.com/office/drawing/2014/main" id="{BCAD98E9-92F0-46ED-813C-E28F6243F82F}"/>
                </a:ext>
              </a:extLst>
            </p:cNvPr>
            <p:cNvPicPr>
              <a:picLocks noChangeAspect="1"/>
            </p:cNvPicPr>
            <p:nvPr/>
          </p:nvPicPr>
          <p:blipFill rotWithShape="1">
            <a:blip r:embed="rId3">
              <a:extLst>
                <a:ext uri="{28A0092B-C50C-407E-A947-70E740481C1C}">
                  <a14:useLocalDpi xmlns:a14="http://schemas.microsoft.com/office/drawing/2010/main" val="0"/>
                </a:ext>
              </a:extLst>
            </a:blip>
            <a:srcRect l="86503" t="25319" r="766" b="24786"/>
            <a:stretch/>
          </p:blipFill>
          <p:spPr>
            <a:xfrm>
              <a:off x="2396596" y="395601"/>
              <a:ext cx="1016000" cy="658456"/>
            </a:xfrm>
            <a:prstGeom prst="rect">
              <a:avLst/>
            </a:prstGeom>
          </p:spPr>
        </p:pic>
        <p:pic>
          <p:nvPicPr>
            <p:cNvPr id="61" name="Picture 60" descr="Rectangle&#10;&#10;Description automatically generated">
              <a:extLst>
                <a:ext uri="{FF2B5EF4-FFF2-40B4-BE49-F238E27FC236}">
                  <a16:creationId xmlns:a16="http://schemas.microsoft.com/office/drawing/2014/main" id="{9B522D5B-9582-4352-8696-F4BC13B17484}"/>
                </a:ext>
              </a:extLst>
            </p:cNvPr>
            <p:cNvPicPr>
              <a:picLocks noChangeAspect="1"/>
            </p:cNvPicPr>
            <p:nvPr/>
          </p:nvPicPr>
          <p:blipFill rotWithShape="1">
            <a:blip r:embed="rId3">
              <a:extLst>
                <a:ext uri="{28A0092B-C50C-407E-A947-70E740481C1C}">
                  <a14:useLocalDpi xmlns:a14="http://schemas.microsoft.com/office/drawing/2010/main" val="0"/>
                </a:ext>
              </a:extLst>
            </a:blip>
            <a:srcRect l="89003" t="25319" r="766" b="24786"/>
            <a:stretch/>
          </p:blipFill>
          <p:spPr>
            <a:xfrm>
              <a:off x="2415048" y="395601"/>
              <a:ext cx="816424" cy="658456"/>
            </a:xfrm>
            <a:prstGeom prst="rect">
              <a:avLst/>
            </a:prstGeom>
          </p:spPr>
        </p:pic>
      </p:grpSp>
      <p:grpSp>
        <p:nvGrpSpPr>
          <p:cNvPr id="62" name="Group 61">
            <a:extLst>
              <a:ext uri="{FF2B5EF4-FFF2-40B4-BE49-F238E27FC236}">
                <a16:creationId xmlns:a16="http://schemas.microsoft.com/office/drawing/2014/main" id="{DE5D7BE9-597E-49D2-8604-EB71C9516277}"/>
              </a:ext>
            </a:extLst>
          </p:cNvPr>
          <p:cNvGrpSpPr/>
          <p:nvPr/>
        </p:nvGrpSpPr>
        <p:grpSpPr>
          <a:xfrm>
            <a:off x="1" y="4640544"/>
            <a:ext cx="1016876" cy="915445"/>
            <a:chOff x="2396596" y="395601"/>
            <a:chExt cx="1016000" cy="658456"/>
          </a:xfrm>
        </p:grpSpPr>
        <p:pic>
          <p:nvPicPr>
            <p:cNvPr id="63" name="Picture 62" descr="Rectangle&#10;&#10;Description automatically generated">
              <a:extLst>
                <a:ext uri="{FF2B5EF4-FFF2-40B4-BE49-F238E27FC236}">
                  <a16:creationId xmlns:a16="http://schemas.microsoft.com/office/drawing/2014/main" id="{DFC76BB6-8FDE-4D7C-9B90-EF7DF857D5F1}"/>
                </a:ext>
              </a:extLst>
            </p:cNvPr>
            <p:cNvPicPr>
              <a:picLocks noChangeAspect="1"/>
            </p:cNvPicPr>
            <p:nvPr/>
          </p:nvPicPr>
          <p:blipFill rotWithShape="1">
            <a:blip r:embed="rId3">
              <a:extLst>
                <a:ext uri="{28A0092B-C50C-407E-A947-70E740481C1C}">
                  <a14:useLocalDpi xmlns:a14="http://schemas.microsoft.com/office/drawing/2010/main" val="0"/>
                </a:ext>
              </a:extLst>
            </a:blip>
            <a:srcRect l="86503" t="25319" r="766" b="24786"/>
            <a:stretch/>
          </p:blipFill>
          <p:spPr>
            <a:xfrm>
              <a:off x="2396596" y="395601"/>
              <a:ext cx="1016000" cy="658456"/>
            </a:xfrm>
            <a:prstGeom prst="rect">
              <a:avLst/>
            </a:prstGeom>
          </p:spPr>
        </p:pic>
        <p:pic>
          <p:nvPicPr>
            <p:cNvPr id="64" name="Picture 63" descr="Rectangle&#10;&#10;Description automatically generated">
              <a:extLst>
                <a:ext uri="{FF2B5EF4-FFF2-40B4-BE49-F238E27FC236}">
                  <a16:creationId xmlns:a16="http://schemas.microsoft.com/office/drawing/2014/main" id="{5D5CF9B5-2C5B-4F81-B033-A19CFAAC3E68}"/>
                </a:ext>
              </a:extLst>
            </p:cNvPr>
            <p:cNvPicPr>
              <a:picLocks noChangeAspect="1"/>
            </p:cNvPicPr>
            <p:nvPr/>
          </p:nvPicPr>
          <p:blipFill rotWithShape="1">
            <a:blip r:embed="rId3">
              <a:extLst>
                <a:ext uri="{28A0092B-C50C-407E-A947-70E740481C1C}">
                  <a14:useLocalDpi xmlns:a14="http://schemas.microsoft.com/office/drawing/2010/main" val="0"/>
                </a:ext>
              </a:extLst>
            </a:blip>
            <a:srcRect l="89003" t="25319" r="766" b="24786"/>
            <a:stretch/>
          </p:blipFill>
          <p:spPr>
            <a:xfrm>
              <a:off x="2415048" y="395601"/>
              <a:ext cx="816424" cy="658456"/>
            </a:xfrm>
            <a:prstGeom prst="rect">
              <a:avLst/>
            </a:prstGeom>
          </p:spPr>
        </p:pic>
      </p:grpSp>
      <p:sp>
        <p:nvSpPr>
          <p:cNvPr id="4" name="TextBox 3">
            <a:extLst>
              <a:ext uri="{FF2B5EF4-FFF2-40B4-BE49-F238E27FC236}">
                <a16:creationId xmlns:a16="http://schemas.microsoft.com/office/drawing/2014/main" id="{C83C8F5A-B198-4C01-9489-899B4A00CD24}"/>
              </a:ext>
            </a:extLst>
          </p:cNvPr>
          <p:cNvSpPr txBox="1"/>
          <p:nvPr/>
        </p:nvSpPr>
        <p:spPr>
          <a:xfrm>
            <a:off x="877347" y="1898801"/>
            <a:ext cx="5047879" cy="7017306"/>
          </a:xfrm>
          <a:prstGeom prst="rect">
            <a:avLst/>
          </a:prstGeom>
          <a:noFill/>
        </p:spPr>
        <p:txBody>
          <a:bodyPr wrap="square" rtlCol="0">
            <a:spAutoFit/>
          </a:bodyPr>
          <a:lstStyle/>
          <a:p>
            <a:r>
              <a:rPr lang="en-GB" sz="1600" b="1" u="sng" dirty="0">
                <a:solidFill>
                  <a:schemeClr val="bg2"/>
                </a:solidFill>
              </a:rPr>
              <a:t>CYPEG – Our Business delivery plan</a:t>
            </a:r>
          </a:p>
          <a:p>
            <a:endParaRPr lang="en-GB" sz="1600" dirty="0">
              <a:solidFill>
                <a:schemeClr val="bg2"/>
              </a:solidFill>
            </a:endParaRPr>
          </a:p>
          <a:p>
            <a:pPr marL="214313" indent="-214313">
              <a:buFont typeface="Arial" panose="020B0604020202020204" pitchFamily="34" charset="0"/>
              <a:buChar char="•"/>
            </a:pPr>
            <a:r>
              <a:rPr lang="en-GB" sz="1600" dirty="0">
                <a:solidFill>
                  <a:schemeClr val="bg2"/>
                </a:solidFill>
              </a:rPr>
              <a:t>Raising awareness of Exploitation in all forms across our communities.</a:t>
            </a:r>
          </a:p>
          <a:p>
            <a:endParaRPr lang="en-GB" sz="1600" dirty="0">
              <a:solidFill>
                <a:schemeClr val="bg2"/>
              </a:solidFill>
            </a:endParaRPr>
          </a:p>
          <a:p>
            <a:pPr marL="214313" indent="-214313">
              <a:buFont typeface="Arial" panose="020B0604020202020204" pitchFamily="34" charset="0"/>
              <a:buChar char="•"/>
            </a:pPr>
            <a:r>
              <a:rPr lang="en-GB" sz="1600" dirty="0">
                <a:solidFill>
                  <a:schemeClr val="bg2"/>
                </a:solidFill>
              </a:rPr>
              <a:t>Targeted work to educate – Hotels, Air B&amp;B, Guest Houses, Taxi’s, Food Standards, Sports Group.</a:t>
            </a:r>
          </a:p>
          <a:p>
            <a:pPr marL="214313" indent="-214313">
              <a:buFont typeface="Arial" panose="020B0604020202020204" pitchFamily="34" charset="0"/>
              <a:buChar char="•"/>
            </a:pPr>
            <a:endParaRPr lang="en-GB" sz="1600" dirty="0">
              <a:solidFill>
                <a:schemeClr val="bg2"/>
              </a:solidFill>
            </a:endParaRPr>
          </a:p>
          <a:p>
            <a:pPr marL="214313" indent="-214313">
              <a:buFont typeface="Arial" panose="020B0604020202020204" pitchFamily="34" charset="0"/>
              <a:buChar char="•"/>
            </a:pPr>
            <a:r>
              <a:rPr lang="en-GB" sz="1600" dirty="0">
                <a:solidFill>
                  <a:schemeClr val="bg2"/>
                </a:solidFill>
              </a:rPr>
              <a:t>Working with the Partnership to commission bespoke Exploitation Training for Colleagues and Partners.  Raise awareness of this subject, providing the skills to identify and tackle.</a:t>
            </a:r>
          </a:p>
          <a:p>
            <a:pPr marL="214313" indent="-214313">
              <a:buFont typeface="Arial" panose="020B0604020202020204" pitchFamily="34" charset="0"/>
              <a:buChar char="•"/>
            </a:pPr>
            <a:endParaRPr lang="en-GB" sz="1600" dirty="0">
              <a:solidFill>
                <a:schemeClr val="bg2"/>
              </a:solidFill>
            </a:endParaRPr>
          </a:p>
          <a:p>
            <a:pPr marL="214313" indent="-214313">
              <a:buFont typeface="Arial" panose="020B0604020202020204" pitchFamily="34" charset="0"/>
              <a:buChar char="•"/>
            </a:pPr>
            <a:r>
              <a:rPr lang="en-GB" sz="1600" dirty="0">
                <a:solidFill>
                  <a:schemeClr val="bg2"/>
                </a:solidFill>
              </a:rPr>
              <a:t>Working to develop a Contextual Safeguarding model for use across Torbay. A framework to guide our response where we have identified issues.</a:t>
            </a:r>
          </a:p>
          <a:p>
            <a:endParaRPr lang="en-GB" sz="1350" dirty="0">
              <a:solidFill>
                <a:schemeClr val="bg2"/>
              </a:solidFill>
            </a:endParaRPr>
          </a:p>
          <a:p>
            <a:endParaRPr lang="en-GB" sz="1350" dirty="0">
              <a:solidFill>
                <a:schemeClr val="bg2"/>
              </a:solidFill>
            </a:endParaRPr>
          </a:p>
          <a:p>
            <a:endParaRPr lang="en-GB" sz="1350" dirty="0">
              <a:solidFill>
                <a:schemeClr val="bg2"/>
              </a:solidFill>
            </a:endParaRPr>
          </a:p>
          <a:p>
            <a:endParaRPr lang="en-GB" sz="1350" dirty="0">
              <a:solidFill>
                <a:schemeClr val="bg2"/>
              </a:solidFill>
            </a:endParaRPr>
          </a:p>
          <a:p>
            <a:endParaRPr lang="en-GB" sz="1350" dirty="0">
              <a:solidFill>
                <a:schemeClr val="bg2"/>
              </a:solidFill>
            </a:endParaRPr>
          </a:p>
          <a:p>
            <a:endParaRPr lang="en-GB" sz="1350" dirty="0">
              <a:solidFill>
                <a:schemeClr val="bg2"/>
              </a:solidFill>
            </a:endParaRPr>
          </a:p>
          <a:p>
            <a:endParaRPr lang="en-GB" sz="1350" dirty="0">
              <a:solidFill>
                <a:schemeClr val="bg2"/>
              </a:solidFill>
            </a:endParaRPr>
          </a:p>
          <a:p>
            <a:endParaRPr lang="en-GB" sz="1350" dirty="0">
              <a:solidFill>
                <a:schemeClr val="bg2"/>
              </a:solidFill>
            </a:endParaRPr>
          </a:p>
          <a:p>
            <a:endParaRPr lang="en-GB" sz="1350" dirty="0">
              <a:solidFill>
                <a:schemeClr val="bg2"/>
              </a:solidFill>
            </a:endParaRPr>
          </a:p>
          <a:p>
            <a:endParaRPr lang="en-GB" sz="1350" dirty="0">
              <a:solidFill>
                <a:schemeClr val="bg2"/>
              </a:solidFill>
            </a:endParaRPr>
          </a:p>
          <a:p>
            <a:endParaRPr lang="en-GB" sz="1350" dirty="0">
              <a:solidFill>
                <a:schemeClr val="bg2"/>
              </a:solidFill>
            </a:endParaRPr>
          </a:p>
          <a:p>
            <a:endParaRPr lang="en-GB" sz="1350" dirty="0">
              <a:solidFill>
                <a:schemeClr val="bg2"/>
              </a:solidFill>
            </a:endParaRPr>
          </a:p>
        </p:txBody>
      </p:sp>
    </p:spTree>
    <p:extLst>
      <p:ext uri="{BB962C8B-B14F-4D97-AF65-F5344CB8AC3E}">
        <p14:creationId xmlns:p14="http://schemas.microsoft.com/office/powerpoint/2010/main" val="10340945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37B8CC3-050C-6A4D-D3F1-C08421FBE947}"/>
              </a:ext>
            </a:extLst>
          </p:cNvPr>
          <p:cNvSpPr>
            <a:spLocks noGrp="1"/>
          </p:cNvSpPr>
          <p:nvPr>
            <p:ph type="subTitle" idx="1"/>
          </p:nvPr>
        </p:nvSpPr>
        <p:spPr>
          <a:xfrm>
            <a:off x="3429000" y="3990891"/>
            <a:ext cx="2286000" cy="711568"/>
          </a:xfrm>
        </p:spPr>
        <p:txBody>
          <a:bodyPr>
            <a:noAutofit/>
          </a:bodyPr>
          <a:lstStyle/>
          <a:p>
            <a:pPr algn="ctr"/>
            <a:endParaRPr lang="en-GB" sz="1500" b="1" dirty="0">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C1D2FC01-348D-65D8-CBCB-069CD6238550}"/>
              </a:ext>
            </a:extLst>
          </p:cNvPr>
          <p:cNvSpPr>
            <a:spLocks noGrp="1"/>
          </p:cNvSpPr>
          <p:nvPr>
            <p:ph type="ctrTitle"/>
          </p:nvPr>
        </p:nvSpPr>
        <p:spPr/>
        <p:txBody>
          <a:bodyPr>
            <a:normAutofit fontScale="90000"/>
          </a:bodyPr>
          <a:lstStyle/>
          <a:p>
            <a:r>
              <a:rPr lang="en-GB" sz="4000" b="1" dirty="0">
                <a:latin typeface="Arial" panose="020B0604020202020204" pitchFamily="34" charset="0"/>
                <a:cs typeface="Arial" panose="020B0604020202020204" pitchFamily="34" charset="0"/>
              </a:rPr>
              <a:t>Keith Perkin</a:t>
            </a:r>
            <a:br>
              <a:rPr lang="en-GB" sz="4000" b="1" dirty="0">
                <a:latin typeface="Arial" panose="020B0604020202020204" pitchFamily="34" charset="0"/>
                <a:cs typeface="Arial" panose="020B0604020202020204" pitchFamily="34" charset="0"/>
              </a:rPr>
            </a:br>
            <a:r>
              <a:rPr lang="en-GB" sz="4000" b="1" dirty="0">
                <a:latin typeface="Arial" panose="020B0604020202020204" pitchFamily="34" charset="0"/>
                <a:cs typeface="Arial" panose="020B0604020202020204" pitchFamily="34" charset="0"/>
              </a:rPr>
              <a:t>Independent Scrutineer</a:t>
            </a:r>
            <a:br>
              <a:rPr lang="en-GB" sz="4000" b="1" dirty="0">
                <a:latin typeface="Arial" panose="020B0604020202020204" pitchFamily="34" charset="0"/>
                <a:cs typeface="Arial" panose="020B0604020202020204" pitchFamily="34" charset="0"/>
              </a:rPr>
            </a:br>
            <a:endParaRPr lang="en-GB" dirty="0"/>
          </a:p>
        </p:txBody>
      </p:sp>
    </p:spTree>
    <p:extLst>
      <p:ext uri="{BB962C8B-B14F-4D97-AF65-F5344CB8AC3E}">
        <p14:creationId xmlns:p14="http://schemas.microsoft.com/office/powerpoint/2010/main" val="4027100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C5D1F-C633-E4AF-8E75-FEDB3539CE02}"/>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Spinning PLATES</a:t>
            </a:r>
            <a:br>
              <a:rPr lang="en-GB" dirty="0"/>
            </a:br>
            <a:endParaRPr lang="en-GB" dirty="0"/>
          </a:p>
        </p:txBody>
      </p:sp>
      <p:sp>
        <p:nvSpPr>
          <p:cNvPr id="6" name="Content Placeholder 5">
            <a:extLst>
              <a:ext uri="{FF2B5EF4-FFF2-40B4-BE49-F238E27FC236}">
                <a16:creationId xmlns:a16="http://schemas.microsoft.com/office/drawing/2014/main" id="{D3ED2C03-F262-4C5E-B26A-A17418430834}"/>
              </a:ext>
            </a:extLst>
          </p:cNvPr>
          <p:cNvSpPr>
            <a:spLocks noGrp="1"/>
          </p:cNvSpPr>
          <p:nvPr>
            <p:ph idx="1"/>
          </p:nvPr>
        </p:nvSpPr>
        <p:spPr/>
        <p:txBody>
          <a:bodyPr/>
          <a:lstStyle/>
          <a:p>
            <a:endParaRPr lang="en-GB"/>
          </a:p>
        </p:txBody>
      </p:sp>
      <p:pic>
        <p:nvPicPr>
          <p:cNvPr id="5" name="Online Media 4" title="Plate Spinner">
            <a:hlinkClick r:id="" action="ppaction://media"/>
            <a:extLst>
              <a:ext uri="{FF2B5EF4-FFF2-40B4-BE49-F238E27FC236}">
                <a16:creationId xmlns:a16="http://schemas.microsoft.com/office/drawing/2014/main" id="{E30A729A-3B2D-B824-F985-9656E0DDBCA9}"/>
              </a:ext>
            </a:extLst>
          </p:cNvPr>
          <p:cNvPicPr>
            <a:picLocks noRot="1" noChangeAspect="1"/>
          </p:cNvPicPr>
          <p:nvPr>
            <a:videoFile r:link="rId1"/>
          </p:nvPr>
        </p:nvPicPr>
        <p:blipFill>
          <a:blip r:embed="rId3"/>
          <a:stretch>
            <a:fillRect/>
          </a:stretch>
        </p:blipFill>
        <p:spPr>
          <a:xfrm>
            <a:off x="588749" y="937846"/>
            <a:ext cx="8105109" cy="4579387"/>
          </a:xfrm>
          <a:prstGeom prst="rect">
            <a:avLst/>
          </a:prstGeom>
        </p:spPr>
      </p:pic>
    </p:spTree>
    <p:extLst>
      <p:ext uri="{BB962C8B-B14F-4D97-AF65-F5344CB8AC3E}">
        <p14:creationId xmlns:p14="http://schemas.microsoft.com/office/powerpoint/2010/main" val="277995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B661B-11F3-1662-A8B9-D4AD87F92960}"/>
              </a:ext>
            </a:extLst>
          </p:cNvPr>
          <p:cNvSpPr>
            <a:spLocks noGrp="1"/>
          </p:cNvSpPr>
          <p:nvPr>
            <p:ph type="title"/>
          </p:nvPr>
        </p:nvSpPr>
        <p:spPr/>
        <p:txBody>
          <a:bodyPr>
            <a:normAutofit/>
          </a:bodyPr>
          <a:lstStyle/>
          <a:p>
            <a:pPr algn="ctr"/>
            <a:r>
              <a:rPr lang="en-GB" sz="2800" dirty="0">
                <a:latin typeface="Arial" panose="020B0604020202020204" pitchFamily="34" charset="0"/>
                <a:cs typeface="Arial" panose="020B0604020202020204" pitchFamily="34" charset="0"/>
              </a:rPr>
              <a:t>The Challenge From The Independent Scrutineer</a:t>
            </a:r>
          </a:p>
        </p:txBody>
      </p:sp>
      <p:sp>
        <p:nvSpPr>
          <p:cNvPr id="3" name="Content Placeholder 2">
            <a:extLst>
              <a:ext uri="{FF2B5EF4-FFF2-40B4-BE49-F238E27FC236}">
                <a16:creationId xmlns:a16="http://schemas.microsoft.com/office/drawing/2014/main" id="{9D40C8FE-1E51-111A-C87C-78D2948ECDCB}"/>
              </a:ext>
            </a:extLst>
          </p:cNvPr>
          <p:cNvSpPr>
            <a:spLocks noGrp="1"/>
          </p:cNvSpPr>
          <p:nvPr>
            <p:ph idx="1"/>
          </p:nvPr>
        </p:nvSpPr>
        <p:spPr>
          <a:xfrm>
            <a:off x="714374" y="1417638"/>
            <a:ext cx="7749687" cy="3897312"/>
          </a:xfrm>
        </p:spPr>
        <p:txBody>
          <a:bodyPr>
            <a:normAutofit fontScale="92500" lnSpcReduction="10000"/>
          </a:bodyPr>
          <a:lstStyle/>
          <a:p>
            <a:r>
              <a:rPr lang="en-GB" sz="2400" dirty="0">
                <a:latin typeface="Arial" panose="020B0604020202020204" pitchFamily="34" charset="0"/>
                <a:cs typeface="Arial" panose="020B0604020202020204" pitchFamily="34" charset="0"/>
              </a:rPr>
              <a:t>Sharing the ambition to become an outstanding partnership.</a:t>
            </a:r>
          </a:p>
          <a:p>
            <a:r>
              <a:rPr lang="en-GB" sz="2400" dirty="0">
                <a:latin typeface="Arial" panose="020B0604020202020204" pitchFamily="34" charset="0"/>
                <a:cs typeface="Arial" panose="020B0604020202020204" pitchFamily="34" charset="0"/>
              </a:rPr>
              <a:t>Openness to change.</a:t>
            </a:r>
          </a:p>
          <a:p>
            <a:r>
              <a:rPr lang="en-GB" sz="2400" dirty="0">
                <a:latin typeface="Arial" panose="020B0604020202020204" pitchFamily="34" charset="0"/>
                <a:cs typeface="Arial" panose="020B0604020202020204" pitchFamily="34" charset="0"/>
              </a:rPr>
              <a:t>Partnership is your ‘day job’.</a:t>
            </a:r>
          </a:p>
          <a:p>
            <a:r>
              <a:rPr lang="en-GB" sz="2400" dirty="0">
                <a:latin typeface="Arial" panose="020B0604020202020204" pitchFamily="34" charset="0"/>
                <a:cs typeface="Arial" panose="020B0604020202020204" pitchFamily="34" charset="0"/>
              </a:rPr>
              <a:t>Understanding the role &amp; perspectives of others, but you can still question.</a:t>
            </a:r>
          </a:p>
          <a:p>
            <a:r>
              <a:rPr lang="en-GB" sz="2400" dirty="0">
                <a:latin typeface="Arial" panose="020B0604020202020204" pitchFamily="34" charset="0"/>
                <a:cs typeface="Arial" panose="020B0604020202020204" pitchFamily="34" charset="0"/>
              </a:rPr>
              <a:t>Creating a narrative where the partnership can demonstrate tangible improvements to the lives of children in Torbay.</a:t>
            </a:r>
          </a:p>
          <a:p>
            <a:r>
              <a:rPr lang="en-GB" sz="2400" dirty="0">
                <a:latin typeface="Arial" panose="020B0604020202020204" pitchFamily="34" charset="0"/>
                <a:cs typeface="Arial" panose="020B0604020202020204" pitchFamily="34" charset="0"/>
              </a:rPr>
              <a:t>How are line managers &amp; leaders stopping the ‘plates from breaking?’</a:t>
            </a:r>
          </a:p>
          <a:p>
            <a:pPr marL="0" indent="0">
              <a:buNone/>
            </a:pPr>
            <a:endParaRPr lang="en-GB" sz="1800" b="1" dirty="0"/>
          </a:p>
          <a:p>
            <a:endParaRPr lang="en-GB" sz="1800" b="1" dirty="0"/>
          </a:p>
          <a:p>
            <a:endParaRPr lang="en-GB" sz="1800" b="1" dirty="0"/>
          </a:p>
          <a:p>
            <a:endParaRPr lang="en-GB" sz="1800" b="1" dirty="0"/>
          </a:p>
          <a:p>
            <a:endParaRPr lang="en-GB" dirty="0"/>
          </a:p>
        </p:txBody>
      </p:sp>
    </p:spTree>
    <p:extLst>
      <p:ext uri="{BB962C8B-B14F-4D97-AF65-F5344CB8AC3E}">
        <p14:creationId xmlns:p14="http://schemas.microsoft.com/office/powerpoint/2010/main" val="4196789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B661B-11F3-1662-A8B9-D4AD87F92960}"/>
              </a:ext>
            </a:extLst>
          </p:cNvPr>
          <p:cNvSpPr>
            <a:spLocks noGrp="1"/>
          </p:cNvSpPr>
          <p:nvPr>
            <p:ph type="title"/>
          </p:nvPr>
        </p:nvSpPr>
        <p:spPr/>
        <p:txBody>
          <a:bodyPr>
            <a:normAutofit/>
          </a:bodyPr>
          <a:lstStyle/>
          <a:p>
            <a:r>
              <a:rPr lang="en-GB" sz="3200" dirty="0">
                <a:latin typeface="Arial" panose="020B0604020202020204" pitchFamily="34" charset="0"/>
                <a:cs typeface="Arial" panose="020B0604020202020204" pitchFamily="34" charset="0"/>
              </a:rPr>
              <a:t>NATIONAL Independent child safeguarding practice review panel</a:t>
            </a:r>
          </a:p>
        </p:txBody>
      </p:sp>
      <p:sp>
        <p:nvSpPr>
          <p:cNvPr id="3" name="Content Placeholder 2">
            <a:extLst>
              <a:ext uri="{FF2B5EF4-FFF2-40B4-BE49-F238E27FC236}">
                <a16:creationId xmlns:a16="http://schemas.microsoft.com/office/drawing/2014/main" id="{9D40C8FE-1E51-111A-C87C-78D2948ECDCB}"/>
              </a:ext>
            </a:extLst>
          </p:cNvPr>
          <p:cNvSpPr>
            <a:spLocks noGrp="1"/>
          </p:cNvSpPr>
          <p:nvPr>
            <p:ph idx="1"/>
          </p:nvPr>
        </p:nvSpPr>
        <p:spPr>
          <a:xfrm>
            <a:off x="539262" y="1805354"/>
            <a:ext cx="7890363" cy="3552459"/>
          </a:xfrm>
        </p:spPr>
        <p:txBody>
          <a:bodyPr>
            <a:normAutofit/>
          </a:bodyPr>
          <a:lstStyle/>
          <a:p>
            <a:r>
              <a:rPr lang="en-GB" sz="2200" dirty="0">
                <a:latin typeface="Arial" panose="020B0604020202020204" pitchFamily="34" charset="0"/>
                <a:cs typeface="Arial" panose="020B0604020202020204" pitchFamily="34" charset="0"/>
              </a:rPr>
              <a:t>Local Safeguarding Partnerships ‘Inspectorate’, providing an overview of national &amp; local reviews.</a:t>
            </a:r>
          </a:p>
          <a:p>
            <a:r>
              <a:rPr lang="en-GB" sz="2200" dirty="0">
                <a:latin typeface="Arial" panose="020B0604020202020204" pitchFamily="34" charset="0"/>
                <a:cs typeface="Arial" panose="020B0604020202020204" pitchFamily="34" charset="0"/>
              </a:rPr>
              <a:t>Thematic national reviews. Children at risk of exploitation, safeguarding children under 1 from non-accidental injury.</a:t>
            </a:r>
          </a:p>
          <a:p>
            <a:r>
              <a:rPr lang="en-GB" sz="2200" dirty="0">
                <a:latin typeface="Arial" panose="020B0604020202020204" pitchFamily="34" charset="0"/>
                <a:cs typeface="Arial" panose="020B0604020202020204" pitchFamily="34" charset="0"/>
              </a:rPr>
              <a:t>National Child Safeguarding Practice Reviews. Arthur &amp; Star are 2 examples.</a:t>
            </a:r>
          </a:p>
          <a:p>
            <a:r>
              <a:rPr lang="en-GB" sz="2200" dirty="0">
                <a:latin typeface="Arial" panose="020B0604020202020204" pitchFamily="34" charset="0"/>
                <a:cs typeface="Arial" panose="020B0604020202020204" pitchFamily="34" charset="0"/>
              </a:rPr>
              <a:t>Publish an annual review of local safeguarding children reviews.</a:t>
            </a:r>
          </a:p>
          <a:p>
            <a:r>
              <a:rPr lang="en-GB" sz="2200" dirty="0">
                <a:latin typeface="Arial" panose="020B0604020202020204" pitchFamily="34" charset="0"/>
                <a:cs typeface="Arial" panose="020B0604020202020204" pitchFamily="34" charset="0"/>
              </a:rPr>
              <a:t>Publish an  annual report.</a:t>
            </a:r>
          </a:p>
          <a:p>
            <a:endParaRPr lang="en-GB" sz="1800" b="1" dirty="0"/>
          </a:p>
          <a:p>
            <a:endParaRPr lang="en-GB" sz="1800" b="1" dirty="0"/>
          </a:p>
          <a:p>
            <a:endParaRPr lang="en-GB" sz="1800" b="1" dirty="0"/>
          </a:p>
          <a:p>
            <a:endParaRPr lang="en-GB" sz="1800" b="1" dirty="0"/>
          </a:p>
          <a:p>
            <a:endParaRPr lang="en-GB" dirty="0"/>
          </a:p>
        </p:txBody>
      </p:sp>
    </p:spTree>
    <p:extLst>
      <p:ext uri="{BB962C8B-B14F-4D97-AF65-F5344CB8AC3E}">
        <p14:creationId xmlns:p14="http://schemas.microsoft.com/office/powerpoint/2010/main" val="7013934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B661B-11F3-1662-A8B9-D4AD87F92960}"/>
              </a:ext>
            </a:extLst>
          </p:cNvPr>
          <p:cNvSpPr>
            <a:spLocks noGrp="1"/>
          </p:cNvSpPr>
          <p:nvPr>
            <p:ph type="title"/>
          </p:nvPr>
        </p:nvSpPr>
        <p:spPr>
          <a:xfrm>
            <a:off x="714375" y="394921"/>
            <a:ext cx="7715250" cy="1000125"/>
          </a:xfrm>
        </p:spPr>
        <p:txBody>
          <a:bodyPr>
            <a:noAutofit/>
          </a:bodyPr>
          <a:lstStyle/>
          <a:p>
            <a:r>
              <a:rPr lang="en-GB" sz="2400" dirty="0">
                <a:latin typeface="Arial" panose="020B0604020202020204" pitchFamily="34" charset="0"/>
                <a:cs typeface="Arial" panose="020B0604020202020204" pitchFamily="34" charset="0"/>
              </a:rPr>
              <a:t>Key messages from 2021 Review of Local child Safeguarding Practice reviews- Practice</a:t>
            </a:r>
          </a:p>
        </p:txBody>
      </p:sp>
      <p:sp>
        <p:nvSpPr>
          <p:cNvPr id="3" name="Content Placeholder 2">
            <a:extLst>
              <a:ext uri="{FF2B5EF4-FFF2-40B4-BE49-F238E27FC236}">
                <a16:creationId xmlns:a16="http://schemas.microsoft.com/office/drawing/2014/main" id="{9D40C8FE-1E51-111A-C87C-78D2948ECDCB}"/>
              </a:ext>
            </a:extLst>
          </p:cNvPr>
          <p:cNvSpPr>
            <a:spLocks noGrp="1"/>
          </p:cNvSpPr>
          <p:nvPr>
            <p:ph idx="1"/>
          </p:nvPr>
        </p:nvSpPr>
        <p:spPr>
          <a:xfrm>
            <a:off x="457200" y="1699846"/>
            <a:ext cx="8229600" cy="3917032"/>
          </a:xfrm>
        </p:spPr>
        <p:txBody>
          <a:bodyPr>
            <a:normAutofit fontScale="92500" lnSpcReduction="20000"/>
          </a:bodyPr>
          <a:lstStyle/>
          <a:p>
            <a:r>
              <a:rPr lang="en-GB" sz="2400" b="1" dirty="0">
                <a:solidFill>
                  <a:srgbClr val="000000"/>
                </a:solidFill>
                <a:latin typeface="Arial" panose="020B0604020202020204" pitchFamily="34" charset="0"/>
              </a:rPr>
              <a:t>All</a:t>
            </a:r>
            <a:r>
              <a:rPr lang="en-GB" sz="2400" dirty="0">
                <a:solidFill>
                  <a:srgbClr val="000000"/>
                </a:solidFill>
                <a:latin typeface="Arial" panose="020B0604020202020204" pitchFamily="34" charset="0"/>
              </a:rPr>
              <a:t> safeguarding agencies need to promote cultures that give their staff the confidence to ask questions. Staff need to be able to both give and receive challenge and work together to resolve professional differences. </a:t>
            </a:r>
          </a:p>
          <a:p>
            <a:r>
              <a:rPr lang="en-GB" sz="2400" dirty="0">
                <a:solidFill>
                  <a:srgbClr val="000000"/>
                </a:solidFill>
                <a:latin typeface="Arial" panose="020B0604020202020204" pitchFamily="34" charset="0"/>
              </a:rPr>
              <a:t>Practitioners need and deserve proper support and resources for their work with some very demanding cases. </a:t>
            </a:r>
          </a:p>
          <a:p>
            <a:r>
              <a:rPr lang="en-GB" sz="2400" dirty="0">
                <a:solidFill>
                  <a:srgbClr val="000000"/>
                </a:solidFill>
                <a:latin typeface="Arial" panose="020B0604020202020204" pitchFamily="34" charset="0"/>
              </a:rPr>
              <a:t>The term ‘reluctant and sporadic engagement’ rather sanitises and disguises the realities of working with some extremely hostile and intimidating families and young people, some highly demanding families, and some that are deliberately deceptive. </a:t>
            </a:r>
          </a:p>
          <a:p>
            <a:r>
              <a:rPr lang="en-GB" sz="2400" dirty="0">
                <a:solidFill>
                  <a:srgbClr val="000000"/>
                </a:solidFill>
                <a:latin typeface="Arial" panose="020B0604020202020204" pitchFamily="34" charset="0"/>
              </a:rPr>
              <a:t>The detail and realities of day-to-day frontline practice are not usually visible in the reports. </a:t>
            </a:r>
          </a:p>
          <a:p>
            <a:endParaRPr lang="en-GB" sz="1350" dirty="0">
              <a:solidFill>
                <a:srgbClr val="000000"/>
              </a:solidFill>
              <a:latin typeface="Arial" panose="020B0604020202020204" pitchFamily="34" charset="0"/>
            </a:endParaRPr>
          </a:p>
          <a:p>
            <a:endParaRPr lang="en-GB" sz="1800" b="1" dirty="0"/>
          </a:p>
          <a:p>
            <a:endParaRPr lang="en-GB" sz="1800" b="1" dirty="0"/>
          </a:p>
          <a:p>
            <a:endParaRPr lang="en-GB" sz="1800" b="1" dirty="0"/>
          </a:p>
          <a:p>
            <a:endParaRPr lang="en-GB" dirty="0"/>
          </a:p>
        </p:txBody>
      </p:sp>
    </p:spTree>
    <p:extLst>
      <p:ext uri="{BB962C8B-B14F-4D97-AF65-F5344CB8AC3E}">
        <p14:creationId xmlns:p14="http://schemas.microsoft.com/office/powerpoint/2010/main" val="8576847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B661B-11F3-1662-A8B9-D4AD87F92960}"/>
              </a:ext>
            </a:extLst>
          </p:cNvPr>
          <p:cNvSpPr>
            <a:spLocks noGrp="1"/>
          </p:cNvSpPr>
          <p:nvPr>
            <p:ph type="title"/>
          </p:nvPr>
        </p:nvSpPr>
        <p:spPr>
          <a:xfrm>
            <a:off x="714375" y="405271"/>
            <a:ext cx="7715250" cy="503634"/>
          </a:xfrm>
        </p:spPr>
        <p:txBody>
          <a:bodyPr>
            <a:normAutofit fontScale="90000"/>
          </a:bodyPr>
          <a:lstStyle/>
          <a:p>
            <a:pPr algn="ctr"/>
            <a:r>
              <a:rPr lang="en-GB" sz="2800" dirty="0">
                <a:latin typeface="Arial" panose="020B0604020202020204" pitchFamily="34" charset="0"/>
                <a:cs typeface="Arial" panose="020B0604020202020204" pitchFamily="34" charset="0"/>
              </a:rPr>
              <a:t>Decision making around reviews (1)</a:t>
            </a:r>
          </a:p>
        </p:txBody>
      </p:sp>
      <p:sp>
        <p:nvSpPr>
          <p:cNvPr id="3" name="Content Placeholder 2">
            <a:extLst>
              <a:ext uri="{FF2B5EF4-FFF2-40B4-BE49-F238E27FC236}">
                <a16:creationId xmlns:a16="http://schemas.microsoft.com/office/drawing/2014/main" id="{9D40C8FE-1E51-111A-C87C-78D2948ECDCB}"/>
              </a:ext>
            </a:extLst>
          </p:cNvPr>
          <p:cNvSpPr>
            <a:spLocks noGrp="1"/>
          </p:cNvSpPr>
          <p:nvPr>
            <p:ph idx="1"/>
          </p:nvPr>
        </p:nvSpPr>
        <p:spPr>
          <a:xfrm>
            <a:off x="714375" y="1277815"/>
            <a:ext cx="7715250" cy="4212157"/>
          </a:xfrm>
        </p:spPr>
        <p:txBody>
          <a:bodyPr>
            <a:normAutofit fontScale="92500" lnSpcReduction="10000"/>
          </a:bodyPr>
          <a:lstStyle/>
          <a:p>
            <a:r>
              <a:rPr lang="en-GB" sz="2200" dirty="0">
                <a:solidFill>
                  <a:srgbClr val="000000"/>
                </a:solidFill>
                <a:latin typeface="Arial" panose="020B0604020202020204" pitchFamily="34" charset="0"/>
              </a:rPr>
              <a:t>Serious Incident Notification – Local Authority knows or suspects that a child has been abused or neglected AND the child dies or is seriously harmed (Notification lies with LA)</a:t>
            </a:r>
          </a:p>
          <a:p>
            <a:r>
              <a:rPr lang="en-GB" sz="2200" dirty="0">
                <a:solidFill>
                  <a:srgbClr val="000000"/>
                </a:solidFill>
                <a:latin typeface="Arial" panose="020B0604020202020204" pitchFamily="34" charset="0"/>
              </a:rPr>
              <a:t>All such notifications where child has been abused or neglected AND death or serious harm occurred leads to Rapid Review. (Joint decision by the 3 Safeguarding Partners)</a:t>
            </a:r>
          </a:p>
          <a:p>
            <a:r>
              <a:rPr lang="en-GB" sz="2200" dirty="0">
                <a:solidFill>
                  <a:srgbClr val="000000"/>
                </a:solidFill>
                <a:latin typeface="Arial" panose="020B0604020202020204" pitchFamily="34" charset="0"/>
              </a:rPr>
              <a:t>Rapid review – Gather facts.</a:t>
            </a:r>
          </a:p>
          <a:p>
            <a:pPr marL="0" indent="0">
              <a:buNone/>
            </a:pPr>
            <a:r>
              <a:rPr lang="en-GB" sz="2200" dirty="0">
                <a:solidFill>
                  <a:srgbClr val="000000"/>
                </a:solidFill>
                <a:latin typeface="Arial" panose="020B0604020202020204" pitchFamily="34" charset="0"/>
              </a:rPr>
              <a:t>		Identify immediate learning or action.</a:t>
            </a:r>
          </a:p>
          <a:p>
            <a:pPr marL="0" indent="0">
              <a:buNone/>
            </a:pPr>
            <a:r>
              <a:rPr lang="en-GB" sz="2200" dirty="0">
                <a:solidFill>
                  <a:srgbClr val="000000"/>
                </a:solidFill>
                <a:latin typeface="Arial" panose="020B0604020202020204" pitchFamily="34" charset="0"/>
              </a:rPr>
              <a:t>		Decide whether Local Child Safeguarding Practice Review is appropriate. </a:t>
            </a:r>
          </a:p>
          <a:p>
            <a:r>
              <a:rPr lang="en-GB" sz="2200" dirty="0">
                <a:solidFill>
                  <a:srgbClr val="000000"/>
                </a:solidFill>
                <a:latin typeface="Arial" panose="020B0604020202020204" pitchFamily="34" charset="0"/>
              </a:rPr>
              <a:t>Rapid reviews should </a:t>
            </a:r>
            <a:r>
              <a:rPr lang="en-GB" sz="2200" b="1" dirty="0">
                <a:solidFill>
                  <a:srgbClr val="000000"/>
                </a:solidFill>
                <a:latin typeface="Arial" panose="020B0604020202020204" pitchFamily="34" charset="0"/>
              </a:rPr>
              <a:t>submit </a:t>
            </a:r>
            <a:r>
              <a:rPr lang="en-GB" sz="2200" dirty="0">
                <a:solidFill>
                  <a:srgbClr val="000000"/>
                </a:solidFill>
                <a:latin typeface="Arial" panose="020B0604020202020204" pitchFamily="34" charset="0"/>
              </a:rPr>
              <a:t>review to National Panel within 15 days of notification.</a:t>
            </a:r>
          </a:p>
          <a:p>
            <a:r>
              <a:rPr lang="en-GB" sz="2200" dirty="0">
                <a:solidFill>
                  <a:srgbClr val="000000"/>
                </a:solidFill>
                <a:latin typeface="Arial" panose="020B0604020202020204" pitchFamily="34" charset="0"/>
              </a:rPr>
              <a:t>LCSPR?</a:t>
            </a:r>
          </a:p>
          <a:p>
            <a:endParaRPr lang="en-GB" sz="1800" b="1" dirty="0"/>
          </a:p>
          <a:p>
            <a:endParaRPr lang="en-GB" sz="1800" b="1" dirty="0"/>
          </a:p>
          <a:p>
            <a:endParaRPr lang="en-GB" sz="1800" b="1" dirty="0"/>
          </a:p>
          <a:p>
            <a:endParaRPr lang="en-GB" dirty="0"/>
          </a:p>
        </p:txBody>
      </p:sp>
    </p:spTree>
    <p:extLst>
      <p:ext uri="{BB962C8B-B14F-4D97-AF65-F5344CB8AC3E}">
        <p14:creationId xmlns:p14="http://schemas.microsoft.com/office/powerpoint/2010/main" val="790571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32F3C-935D-CB2E-C685-C89E9502BF5B}"/>
              </a:ext>
            </a:extLst>
          </p:cNvPr>
          <p:cNvSpPr>
            <a:spLocks noGrp="1"/>
          </p:cNvSpPr>
          <p:nvPr>
            <p:ph type="title"/>
          </p:nvPr>
        </p:nvSpPr>
        <p:spPr/>
        <p:txBody>
          <a:bodyPr/>
          <a:lstStyle/>
          <a:p>
            <a:r>
              <a:rPr lang="en-GB" dirty="0"/>
              <a:t>Setting the context nationally</a:t>
            </a:r>
          </a:p>
        </p:txBody>
      </p:sp>
      <p:sp>
        <p:nvSpPr>
          <p:cNvPr id="3" name="Content Placeholder 2">
            <a:extLst>
              <a:ext uri="{FF2B5EF4-FFF2-40B4-BE49-F238E27FC236}">
                <a16:creationId xmlns:a16="http://schemas.microsoft.com/office/drawing/2014/main" id="{70886A33-2775-BDE0-8C9B-9855FD957985}"/>
              </a:ext>
            </a:extLst>
          </p:cNvPr>
          <p:cNvSpPr>
            <a:spLocks noGrp="1"/>
          </p:cNvSpPr>
          <p:nvPr>
            <p:ph idx="1"/>
          </p:nvPr>
        </p:nvSpPr>
        <p:spPr>
          <a:xfrm>
            <a:off x="457200" y="1283516"/>
            <a:ext cx="8229600" cy="4233717"/>
          </a:xfrm>
        </p:spPr>
        <p:txBody>
          <a:bodyPr>
            <a:normAutofit fontScale="92500" lnSpcReduction="10000"/>
          </a:bodyPr>
          <a:lstStyle/>
          <a:p>
            <a:pPr marL="0" marR="0" lvl="0" indent="0" algn="l" defTabSz="914400" rtl="0" eaLnBrk="1" fontAlgn="auto" latinLnBrk="0" hangingPunct="1">
              <a:lnSpc>
                <a:spcPct val="100000"/>
              </a:lnSpc>
              <a:spcBef>
                <a:spcPct val="20000"/>
              </a:spcBef>
              <a:spcAft>
                <a:spcPts val="0"/>
              </a:spcAft>
              <a:buClr>
                <a:srgbClr val="A4D55D"/>
              </a:buClr>
              <a:buSzTx/>
              <a:buNone/>
              <a:tabLst/>
              <a:defRPr/>
            </a:pPr>
            <a:endParaRPr kumimoji="0" lang="en-GB" sz="3200" b="0" i="0" u="none" strike="noStrike" kern="1200" cap="none" spc="0" normalizeH="0" baseline="0" noProof="0" dirty="0">
              <a:ln>
                <a:noFill/>
              </a:ln>
              <a:solidFill>
                <a:prstClr val="black"/>
              </a:solidFill>
              <a:effectLst/>
              <a:uLnTx/>
              <a:uFillTx/>
              <a:latin typeface="Century Gothic"/>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A4D55D"/>
              </a:buClr>
              <a:buSzTx/>
              <a:buFont typeface="Arial" pitchFamily="34" charset="0"/>
              <a:buChar char="•"/>
              <a:tabLst/>
              <a:defRPr/>
            </a:pPr>
            <a:r>
              <a:rPr kumimoji="0" lang="en-GB" sz="3200" b="0" i="0" u="none" strike="noStrike" kern="1200" cap="none" spc="0" normalizeH="0" baseline="0" noProof="0" dirty="0">
                <a:ln>
                  <a:noFill/>
                </a:ln>
                <a:solidFill>
                  <a:prstClr val="black"/>
                </a:solidFill>
                <a:effectLst/>
                <a:uLnTx/>
                <a:uFillTx/>
                <a:latin typeface="Century Gothic"/>
                <a:ea typeface="+mn-ea"/>
                <a:cs typeface="+mn-cs"/>
              </a:rPr>
              <a:t> </a:t>
            </a:r>
            <a:r>
              <a:rPr lang="en-GB" dirty="0">
                <a:solidFill>
                  <a:prstClr val="black"/>
                </a:solidFill>
                <a:latin typeface="Century Gothic"/>
              </a:rPr>
              <a:t>T</a:t>
            </a:r>
            <a:r>
              <a:rPr kumimoji="0" lang="en-GB" sz="3200" b="0" i="0" u="none" strike="noStrike" kern="1200" cap="none" spc="0" normalizeH="0" baseline="0" noProof="0" dirty="0">
                <a:ln>
                  <a:noFill/>
                </a:ln>
                <a:solidFill>
                  <a:prstClr val="black"/>
                </a:solidFill>
                <a:effectLst/>
                <a:uLnTx/>
                <a:uFillTx/>
                <a:latin typeface="Century Gothic"/>
                <a:ea typeface="+mn-ea"/>
                <a:cs typeface="+mn-cs"/>
              </a:rPr>
              <a:t>he Social Care Review  and National Panel Review (2022) leading to the  Social Care Implementation Plan</a:t>
            </a:r>
          </a:p>
          <a:p>
            <a:pPr marL="342900" marR="0" lvl="0" indent="-342900" algn="l" defTabSz="914400" rtl="0" eaLnBrk="1" fontAlgn="auto" latinLnBrk="0" hangingPunct="1">
              <a:lnSpc>
                <a:spcPct val="100000"/>
              </a:lnSpc>
              <a:spcBef>
                <a:spcPct val="20000"/>
              </a:spcBef>
              <a:spcAft>
                <a:spcPts val="0"/>
              </a:spcAft>
              <a:buClr>
                <a:srgbClr val="A4D55D"/>
              </a:buClr>
              <a:buSzTx/>
              <a:buFont typeface="Arial" pitchFamily="34" charset="0"/>
              <a:buChar char="•"/>
              <a:tabLst/>
              <a:defRPr/>
            </a:pPr>
            <a:endParaRPr lang="en-GB" dirty="0">
              <a:solidFill>
                <a:prstClr val="black"/>
              </a:solidFill>
              <a:latin typeface="Century Gothic"/>
            </a:endParaRPr>
          </a:p>
          <a:p>
            <a:pPr marL="342900" marR="0" lvl="0" indent="-342900" algn="l" defTabSz="914400" rtl="0" eaLnBrk="1" fontAlgn="auto" latinLnBrk="0" hangingPunct="1">
              <a:lnSpc>
                <a:spcPct val="100000"/>
              </a:lnSpc>
              <a:spcBef>
                <a:spcPct val="20000"/>
              </a:spcBef>
              <a:spcAft>
                <a:spcPts val="0"/>
              </a:spcAft>
              <a:buClr>
                <a:srgbClr val="A4D55D"/>
              </a:buClr>
              <a:buSzTx/>
              <a:buFont typeface="Arial" pitchFamily="34" charset="0"/>
              <a:buChar char="•"/>
              <a:tabLst/>
              <a:defRPr/>
            </a:pPr>
            <a:r>
              <a:rPr kumimoji="0" lang="en-GB" sz="3200" b="0" i="0" u="none" strike="noStrike" kern="1200" cap="none" spc="0" normalizeH="0" baseline="0" noProof="0" dirty="0">
                <a:ln>
                  <a:noFill/>
                </a:ln>
                <a:solidFill>
                  <a:prstClr val="black"/>
                </a:solidFill>
                <a:effectLst/>
                <a:uLnTx/>
                <a:uFillTx/>
                <a:latin typeface="Century Gothic"/>
                <a:ea typeface="+mn-ea"/>
                <a:cs typeface="+mn-cs"/>
              </a:rPr>
              <a:t>Reissuing of WT 2023 taking on board recommendations of the Wood Review 2021 into multi-agency safeguarding arrangements</a:t>
            </a:r>
          </a:p>
          <a:p>
            <a:pPr marL="342900" marR="0" lvl="0" indent="-342900" algn="l" defTabSz="914400" rtl="0" eaLnBrk="1" fontAlgn="auto" latinLnBrk="0" hangingPunct="1">
              <a:lnSpc>
                <a:spcPct val="100000"/>
              </a:lnSpc>
              <a:spcBef>
                <a:spcPct val="20000"/>
              </a:spcBef>
              <a:spcAft>
                <a:spcPts val="0"/>
              </a:spcAft>
              <a:buClr>
                <a:srgbClr val="A4D55D"/>
              </a:buClr>
              <a:buSzTx/>
              <a:buFont typeface="Arial" pitchFamily="34" charset="0"/>
              <a:buChar char="•"/>
              <a:tabLst/>
              <a:defRPr/>
            </a:pPr>
            <a:endParaRPr kumimoji="0" lang="en-GB" sz="32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ct val="20000"/>
              </a:spcBef>
              <a:spcAft>
                <a:spcPts val="0"/>
              </a:spcAft>
              <a:buClr>
                <a:srgbClr val="A4D55D"/>
              </a:buClr>
              <a:buSzTx/>
              <a:buNone/>
              <a:tabLst/>
              <a:defRPr/>
            </a:pPr>
            <a:endParaRPr kumimoji="0" lang="en-GB" sz="3200" b="0" i="0" u="none" strike="noStrike" kern="1200" cap="none" spc="0" normalizeH="0" baseline="0" noProof="0" dirty="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8128917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B661B-11F3-1662-A8B9-D4AD87F92960}"/>
              </a:ext>
            </a:extLst>
          </p:cNvPr>
          <p:cNvSpPr>
            <a:spLocks noGrp="1"/>
          </p:cNvSpPr>
          <p:nvPr>
            <p:ph type="title"/>
          </p:nvPr>
        </p:nvSpPr>
        <p:spPr>
          <a:xfrm>
            <a:off x="714375" y="323210"/>
            <a:ext cx="7715250" cy="503634"/>
          </a:xfrm>
        </p:spPr>
        <p:txBody>
          <a:bodyPr>
            <a:normAutofit fontScale="90000"/>
          </a:bodyPr>
          <a:lstStyle/>
          <a:p>
            <a:pPr algn="ctr"/>
            <a:r>
              <a:rPr lang="en-GB" sz="2800" dirty="0">
                <a:latin typeface="Arial" panose="020B0604020202020204" pitchFamily="34" charset="0"/>
                <a:cs typeface="Arial" panose="020B0604020202020204" pitchFamily="34" charset="0"/>
              </a:rPr>
              <a:t>Decision making around reviews (2)</a:t>
            </a:r>
          </a:p>
        </p:txBody>
      </p:sp>
      <p:sp>
        <p:nvSpPr>
          <p:cNvPr id="3" name="Content Placeholder 2">
            <a:extLst>
              <a:ext uri="{FF2B5EF4-FFF2-40B4-BE49-F238E27FC236}">
                <a16:creationId xmlns:a16="http://schemas.microsoft.com/office/drawing/2014/main" id="{9D40C8FE-1E51-111A-C87C-78D2948ECDCB}"/>
              </a:ext>
            </a:extLst>
          </p:cNvPr>
          <p:cNvSpPr>
            <a:spLocks noGrp="1"/>
          </p:cNvSpPr>
          <p:nvPr>
            <p:ph idx="1"/>
          </p:nvPr>
        </p:nvSpPr>
        <p:spPr>
          <a:xfrm>
            <a:off x="714375" y="1078523"/>
            <a:ext cx="7715250" cy="4411449"/>
          </a:xfrm>
        </p:spPr>
        <p:txBody>
          <a:bodyPr>
            <a:normAutofit/>
          </a:bodyPr>
          <a:lstStyle/>
          <a:p>
            <a:pPr marL="0" indent="0">
              <a:buNone/>
            </a:pPr>
            <a:r>
              <a:rPr lang="en-GB" sz="2200" b="1" dirty="0">
                <a:latin typeface="Arial" panose="020B0604020202020204" pitchFamily="34" charset="0"/>
                <a:cs typeface="Arial" panose="020B0604020202020204" pitchFamily="34" charset="0"/>
              </a:rPr>
              <a:t>More flexibility around commissioning CSPR’s.</a:t>
            </a:r>
          </a:p>
          <a:p>
            <a:r>
              <a:rPr lang="en-GB" sz="2200" dirty="0">
                <a:solidFill>
                  <a:srgbClr val="000000"/>
                </a:solidFill>
                <a:latin typeface="Arial" panose="020B0604020202020204" pitchFamily="34" charset="0"/>
              </a:rPr>
              <a:t>Potential to identify improvements to working practices and/or policies.</a:t>
            </a:r>
          </a:p>
          <a:p>
            <a:pPr marL="0" indent="0">
              <a:buNone/>
            </a:pPr>
            <a:r>
              <a:rPr lang="en-GB" sz="2200" dirty="0">
                <a:solidFill>
                  <a:srgbClr val="000000"/>
                </a:solidFill>
                <a:latin typeface="Arial" panose="020B0604020202020204" pitchFamily="34" charset="0"/>
              </a:rPr>
              <a:t>•  Consider potential for national learning.</a:t>
            </a:r>
          </a:p>
          <a:p>
            <a:r>
              <a:rPr lang="en-GB" sz="2200" dirty="0">
                <a:solidFill>
                  <a:srgbClr val="000000"/>
                </a:solidFill>
                <a:latin typeface="Arial" panose="020B0604020202020204" pitchFamily="34" charset="0"/>
              </a:rPr>
              <a:t>LCSPRs should aim to identify new learning that is not yet available in local safeguarding systems</a:t>
            </a:r>
          </a:p>
          <a:p>
            <a:r>
              <a:rPr lang="en-GB" sz="2200" dirty="0">
                <a:solidFill>
                  <a:srgbClr val="000000"/>
                </a:solidFill>
                <a:latin typeface="Arial" panose="020B0604020202020204" pitchFamily="34" charset="0"/>
              </a:rPr>
              <a:t>They should tackle perennial problems that need further or perhaps different attention. </a:t>
            </a:r>
          </a:p>
          <a:p>
            <a:r>
              <a:rPr lang="en-GB" sz="2200" dirty="0">
                <a:solidFill>
                  <a:srgbClr val="000000"/>
                </a:solidFill>
                <a:latin typeface="Arial" panose="020B0604020202020204" pitchFamily="34" charset="0"/>
              </a:rPr>
              <a:t>A LCSPR does not automatically explore learning from a rapid review in more detail. Partners may decide to initiate an LCSPR for this reason. </a:t>
            </a:r>
          </a:p>
          <a:p>
            <a:pPr marL="0" indent="0">
              <a:buNone/>
            </a:pPr>
            <a:endParaRPr lang="en-GB" b="1" dirty="0">
              <a:latin typeface="Arial" panose="020B0604020202020204" pitchFamily="34" charset="0"/>
              <a:cs typeface="Arial" panose="020B0604020202020204" pitchFamily="34" charset="0"/>
            </a:endParaRPr>
          </a:p>
          <a:p>
            <a:endParaRPr lang="en-GB" sz="1800" b="1" dirty="0"/>
          </a:p>
          <a:p>
            <a:endParaRPr lang="en-GB" sz="1800" b="1" dirty="0"/>
          </a:p>
          <a:p>
            <a:endParaRPr lang="en-GB" dirty="0"/>
          </a:p>
        </p:txBody>
      </p:sp>
    </p:spTree>
    <p:extLst>
      <p:ext uri="{BB962C8B-B14F-4D97-AF65-F5344CB8AC3E}">
        <p14:creationId xmlns:p14="http://schemas.microsoft.com/office/powerpoint/2010/main" val="29388041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B661B-11F3-1662-A8B9-D4AD87F92960}"/>
              </a:ext>
            </a:extLst>
          </p:cNvPr>
          <p:cNvSpPr>
            <a:spLocks noGrp="1"/>
          </p:cNvSpPr>
          <p:nvPr>
            <p:ph type="title"/>
          </p:nvPr>
        </p:nvSpPr>
        <p:spPr>
          <a:xfrm>
            <a:off x="714375" y="663179"/>
            <a:ext cx="7715250" cy="503634"/>
          </a:xfrm>
        </p:spPr>
        <p:txBody>
          <a:bodyPr>
            <a:normAutofit fontScale="90000"/>
          </a:bodyPr>
          <a:lstStyle/>
          <a:p>
            <a:pPr algn="ctr"/>
            <a:r>
              <a:rPr lang="en-GB" sz="2800" dirty="0">
                <a:latin typeface="Arial" panose="020B0604020202020204" pitchFamily="34" charset="0"/>
                <a:cs typeface="Arial" panose="020B0604020202020204" pitchFamily="34" charset="0"/>
              </a:rPr>
              <a:t>Quality Assurance SUB GROUP</a:t>
            </a:r>
          </a:p>
        </p:txBody>
      </p:sp>
      <p:sp>
        <p:nvSpPr>
          <p:cNvPr id="3" name="Content Placeholder 2">
            <a:extLst>
              <a:ext uri="{FF2B5EF4-FFF2-40B4-BE49-F238E27FC236}">
                <a16:creationId xmlns:a16="http://schemas.microsoft.com/office/drawing/2014/main" id="{9D40C8FE-1E51-111A-C87C-78D2948ECDCB}"/>
              </a:ext>
            </a:extLst>
          </p:cNvPr>
          <p:cNvSpPr>
            <a:spLocks noGrp="1"/>
          </p:cNvSpPr>
          <p:nvPr>
            <p:ph idx="1"/>
          </p:nvPr>
        </p:nvSpPr>
        <p:spPr>
          <a:xfrm>
            <a:off x="714375" y="1465385"/>
            <a:ext cx="7913810" cy="4024587"/>
          </a:xfrm>
        </p:spPr>
        <p:txBody>
          <a:bodyPr>
            <a:normAutofit fontScale="92500" lnSpcReduction="10000"/>
          </a:bodyPr>
          <a:lstStyle/>
          <a:p>
            <a:r>
              <a:rPr lang="en-GB" sz="2200" dirty="0">
                <a:latin typeface="Arial" panose="020B0604020202020204" pitchFamily="34" charset="0"/>
                <a:cs typeface="Arial" panose="020B0604020202020204" pitchFamily="34" charset="0"/>
              </a:rPr>
              <a:t>Harmful Sexual Behaviour</a:t>
            </a:r>
          </a:p>
          <a:p>
            <a:r>
              <a:rPr lang="en-GB" sz="2200" dirty="0">
                <a:latin typeface="Arial" panose="020B0604020202020204" pitchFamily="34" charset="0"/>
                <a:cs typeface="Arial" panose="020B0604020202020204" pitchFamily="34" charset="0"/>
              </a:rPr>
              <a:t>Early Years Providers Audit</a:t>
            </a:r>
          </a:p>
          <a:p>
            <a:r>
              <a:rPr lang="en-GB" sz="2200" dirty="0">
                <a:latin typeface="Arial" panose="020B0604020202020204" pitchFamily="34" charset="0"/>
                <a:cs typeface="Arial" panose="020B0604020202020204" pitchFamily="34" charset="0"/>
              </a:rPr>
              <a:t>Single agency reviews – oral health</a:t>
            </a:r>
          </a:p>
          <a:p>
            <a:pPr marL="0" indent="0">
              <a:buNone/>
            </a:pPr>
            <a:endParaRPr lang="en-GB" sz="2200" dirty="0">
              <a:latin typeface="Arial" panose="020B0604020202020204" pitchFamily="34" charset="0"/>
              <a:cs typeface="Arial" panose="020B0604020202020204" pitchFamily="34" charset="0"/>
            </a:endParaRPr>
          </a:p>
          <a:p>
            <a:pPr marL="0" indent="0">
              <a:buNone/>
            </a:pPr>
            <a:r>
              <a:rPr lang="en-GB" sz="2200" dirty="0">
                <a:latin typeface="Arial" panose="020B0604020202020204" pitchFamily="34" charset="0"/>
                <a:cs typeface="Arial" panose="020B0604020202020204" pitchFamily="34" charset="0"/>
              </a:rPr>
              <a:t>In process:</a:t>
            </a:r>
          </a:p>
          <a:p>
            <a:r>
              <a:rPr lang="en-GB" sz="2200" dirty="0">
                <a:latin typeface="Arial" panose="020B0604020202020204" pitchFamily="34" charset="0"/>
                <a:cs typeface="Arial" panose="020B0604020202020204" pitchFamily="34" charset="0"/>
              </a:rPr>
              <a:t>Section 175/157 Schools (Including Academies &amp; Independent settings)</a:t>
            </a:r>
          </a:p>
          <a:p>
            <a:r>
              <a:rPr lang="en-GB" sz="2200" dirty="0">
                <a:latin typeface="Arial" panose="020B0604020202020204" pitchFamily="34" charset="0"/>
                <a:cs typeface="Arial" panose="020B0604020202020204" pitchFamily="34" charset="0"/>
              </a:rPr>
              <a:t>S.11 </a:t>
            </a:r>
            <a:r>
              <a:rPr lang="en-GB" sz="2200" dirty="0">
                <a:solidFill>
                  <a:srgbClr val="202124"/>
                </a:solidFill>
                <a:latin typeface="Arial" panose="020B0604020202020204" pitchFamily="34" charset="0"/>
                <a:cs typeface="Arial" panose="020B0604020202020204" pitchFamily="34" charset="0"/>
              </a:rPr>
              <a:t>of the Children Act places a statutory duty on key organisations to make arrangements to ensure that in discharging their functions they have regard to the need to safeguard and promote the welfare of children.</a:t>
            </a:r>
          </a:p>
          <a:p>
            <a:r>
              <a:rPr lang="en-GB" sz="2200" dirty="0">
                <a:solidFill>
                  <a:srgbClr val="202124"/>
                </a:solidFill>
                <a:latin typeface="Arial" panose="020B0604020202020204" pitchFamily="34" charset="0"/>
                <a:cs typeface="Arial" panose="020B0604020202020204" pitchFamily="34" charset="0"/>
              </a:rPr>
              <a:t>Criminal Exploitation of children</a:t>
            </a:r>
            <a:endParaRPr lang="en-GB" sz="2200" b="1" dirty="0">
              <a:latin typeface="Arial" panose="020B0604020202020204" pitchFamily="34" charset="0"/>
              <a:cs typeface="Arial" panose="020B0604020202020204" pitchFamily="34" charset="0"/>
            </a:endParaRPr>
          </a:p>
          <a:p>
            <a:pPr marL="0" indent="0">
              <a:buNone/>
            </a:pPr>
            <a:endParaRPr lang="en-GB" b="1" dirty="0">
              <a:latin typeface="Arial" panose="020B0604020202020204" pitchFamily="34" charset="0"/>
              <a:cs typeface="Arial" panose="020B0604020202020204" pitchFamily="34" charset="0"/>
            </a:endParaRPr>
          </a:p>
          <a:p>
            <a:endParaRPr lang="en-GB" sz="1800" b="1" dirty="0"/>
          </a:p>
          <a:p>
            <a:endParaRPr lang="en-GB" sz="1800" b="1" dirty="0"/>
          </a:p>
          <a:p>
            <a:endParaRPr lang="en-GB" dirty="0"/>
          </a:p>
        </p:txBody>
      </p:sp>
    </p:spTree>
    <p:extLst>
      <p:ext uri="{BB962C8B-B14F-4D97-AF65-F5344CB8AC3E}">
        <p14:creationId xmlns:p14="http://schemas.microsoft.com/office/powerpoint/2010/main" val="13054396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109CF-3B7A-51B3-2360-0BC59F3B161D}"/>
              </a:ext>
            </a:extLst>
          </p:cNvPr>
          <p:cNvSpPr>
            <a:spLocks noGrp="1"/>
          </p:cNvSpPr>
          <p:nvPr>
            <p:ph type="title"/>
          </p:nvPr>
        </p:nvSpPr>
        <p:spPr>
          <a:xfrm>
            <a:off x="457200" y="274638"/>
            <a:ext cx="8229600" cy="1143000"/>
          </a:xfrm>
        </p:spPr>
        <p:txBody>
          <a:bodyPr anchor="ctr">
            <a:normAutofit/>
          </a:bodyPr>
          <a:lstStyle/>
          <a:p>
            <a:r>
              <a:rPr lang="en-GB" dirty="0"/>
              <a:t>Lunch</a:t>
            </a:r>
          </a:p>
        </p:txBody>
      </p:sp>
      <p:sp>
        <p:nvSpPr>
          <p:cNvPr id="10" name="Content Placeholder 3">
            <a:extLst>
              <a:ext uri="{FF2B5EF4-FFF2-40B4-BE49-F238E27FC236}">
                <a16:creationId xmlns:a16="http://schemas.microsoft.com/office/drawing/2014/main" id="{036D0569-AE5C-490C-ABBD-3D5F6BA73037}"/>
              </a:ext>
            </a:extLst>
          </p:cNvPr>
          <p:cNvSpPr>
            <a:spLocks noGrp="1"/>
          </p:cNvSpPr>
          <p:nvPr>
            <p:ph sz="half" idx="1"/>
          </p:nvPr>
        </p:nvSpPr>
        <p:spPr>
          <a:xfrm>
            <a:off x="457200" y="1600200"/>
            <a:ext cx="4038600" cy="4525963"/>
          </a:xfrm>
        </p:spPr>
        <p:txBody>
          <a:bodyPr>
            <a:normAutofit/>
          </a:bodyPr>
          <a:lstStyle/>
          <a:p>
            <a:r>
              <a:rPr lang="en-US" dirty="0"/>
              <a:t>Use post cards on your tables to raise any questions to the Executive.</a:t>
            </a:r>
          </a:p>
          <a:p>
            <a:r>
              <a:rPr lang="en-US" dirty="0"/>
              <a:t>Post these into the box at the registration desk.</a:t>
            </a:r>
          </a:p>
        </p:txBody>
      </p:sp>
      <p:pic>
        <p:nvPicPr>
          <p:cNvPr id="5" name="Content Placeholder 4" descr="Red and white post it note">
            <a:extLst>
              <a:ext uri="{FF2B5EF4-FFF2-40B4-BE49-F238E27FC236}">
                <a16:creationId xmlns:a16="http://schemas.microsoft.com/office/drawing/2014/main" id="{6133CE7B-4960-4DE3-A376-B5D2FC5ACC9B}"/>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83568" y="1002323"/>
            <a:ext cx="3767864" cy="4525963"/>
          </a:xfrm>
          <a:noFill/>
        </p:spPr>
      </p:pic>
    </p:spTree>
    <p:extLst>
      <p:ext uri="{BB962C8B-B14F-4D97-AF65-F5344CB8AC3E}">
        <p14:creationId xmlns:p14="http://schemas.microsoft.com/office/powerpoint/2010/main" val="2653830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A795629-DA54-4066-9A9A-A396E480979E}"/>
              </a:ext>
            </a:extLst>
          </p:cNvPr>
          <p:cNvSpPr>
            <a:spLocks noGrp="1"/>
          </p:cNvSpPr>
          <p:nvPr>
            <p:ph type="subTitle" idx="1"/>
          </p:nvPr>
        </p:nvSpPr>
        <p:spPr>
          <a:xfrm>
            <a:off x="5535306" y="2778370"/>
            <a:ext cx="3474942" cy="2664796"/>
          </a:xfrm>
          <a:noFill/>
        </p:spPr>
        <p:txBody>
          <a:bodyPr>
            <a:noAutofit/>
          </a:bodyPr>
          <a:lstStyle/>
          <a:p>
            <a:pPr algn="l"/>
            <a:r>
              <a:rPr lang="en-GB" sz="2700" dirty="0"/>
              <a:t>Detective Sergeant Karen BUNT</a:t>
            </a:r>
          </a:p>
          <a:p>
            <a:pPr algn="l"/>
            <a:r>
              <a:rPr lang="en-GB" sz="2700" dirty="0"/>
              <a:t>Strategic Safeguarding Improvement Hub (SSIH)</a:t>
            </a:r>
          </a:p>
        </p:txBody>
      </p:sp>
      <p:pic>
        <p:nvPicPr>
          <p:cNvPr id="5" name="Picture 4">
            <a:extLst>
              <a:ext uri="{FF2B5EF4-FFF2-40B4-BE49-F238E27FC236}">
                <a16:creationId xmlns:a16="http://schemas.microsoft.com/office/drawing/2014/main" id="{886B9AC9-ECEB-4281-BF74-7CEDCFCB246C}"/>
              </a:ext>
            </a:extLst>
          </p:cNvPr>
          <p:cNvPicPr>
            <a:picLocks noChangeAspect="1"/>
          </p:cNvPicPr>
          <p:nvPr/>
        </p:nvPicPr>
        <p:blipFill rotWithShape="1">
          <a:blip r:embed="rId3"/>
          <a:srcRect l="1194" r="1173"/>
          <a:stretch/>
        </p:blipFill>
        <p:spPr>
          <a:xfrm>
            <a:off x="133752" y="857257"/>
            <a:ext cx="4775185" cy="5143493"/>
          </a:xfrm>
          <a:prstGeom prst="rect">
            <a:avLst/>
          </a:prstGeom>
        </p:spPr>
      </p:pic>
    </p:spTree>
    <p:extLst>
      <p:ext uri="{BB962C8B-B14F-4D97-AF65-F5344CB8AC3E}">
        <p14:creationId xmlns:p14="http://schemas.microsoft.com/office/powerpoint/2010/main" val="424329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FB96-3990-41D6-B226-C86DD14B039C}"/>
              </a:ext>
            </a:extLst>
          </p:cNvPr>
          <p:cNvSpPr>
            <a:spLocks noGrp="1"/>
          </p:cNvSpPr>
          <p:nvPr>
            <p:ph type="title"/>
          </p:nvPr>
        </p:nvSpPr>
        <p:spPr>
          <a:xfrm>
            <a:off x="339969" y="550984"/>
            <a:ext cx="3200400" cy="5087815"/>
          </a:xfrm>
          <a:solidFill>
            <a:srgbClr val="92D050"/>
          </a:solidFill>
        </p:spPr>
        <p:txBody>
          <a:bodyPr>
            <a:normAutofit/>
          </a:bodyPr>
          <a:lstStyle/>
          <a:p>
            <a:r>
              <a:rPr lang="en-GB" dirty="0">
                <a:solidFill>
                  <a:srgbClr val="FFFFFF"/>
                </a:solidFill>
              </a:rPr>
              <a:t>Introduction</a:t>
            </a:r>
          </a:p>
        </p:txBody>
      </p:sp>
      <p:sp>
        <p:nvSpPr>
          <p:cNvPr id="3" name="Content Placeholder 2">
            <a:extLst>
              <a:ext uri="{FF2B5EF4-FFF2-40B4-BE49-F238E27FC236}">
                <a16:creationId xmlns:a16="http://schemas.microsoft.com/office/drawing/2014/main" id="{5343B2C8-3A38-41CC-AAEE-E17FF5F93F2A}"/>
              </a:ext>
            </a:extLst>
          </p:cNvPr>
          <p:cNvSpPr>
            <a:spLocks noGrp="1"/>
          </p:cNvSpPr>
          <p:nvPr>
            <p:ph idx="1"/>
          </p:nvPr>
        </p:nvSpPr>
        <p:spPr>
          <a:xfrm>
            <a:off x="3734031" y="1008185"/>
            <a:ext cx="5070000" cy="3975941"/>
          </a:xfrm>
        </p:spPr>
        <p:txBody>
          <a:bodyPr anchor="ctr">
            <a:noAutofit/>
          </a:bodyPr>
          <a:lstStyle/>
          <a:p>
            <a:pPr marL="0" indent="0">
              <a:buNone/>
            </a:pPr>
            <a:r>
              <a:rPr lang="en-GB" sz="1800" dirty="0"/>
              <a:t>My career:</a:t>
            </a:r>
          </a:p>
          <a:p>
            <a:r>
              <a:rPr lang="en-GB" sz="1800" dirty="0"/>
              <a:t>Essex Police &amp; Devon and Cornwall Police</a:t>
            </a:r>
          </a:p>
          <a:p>
            <a:r>
              <a:rPr lang="en-GB" sz="1800" dirty="0"/>
              <a:t>Response , CID , Child Protection, Review and Inspections, Neighbourhood team, SSIH</a:t>
            </a:r>
          </a:p>
          <a:p>
            <a:endParaRPr lang="en-GB" sz="1800" dirty="0"/>
          </a:p>
          <a:p>
            <a:pPr marL="0" indent="0">
              <a:buNone/>
            </a:pPr>
            <a:r>
              <a:rPr lang="en-GB" sz="1800" dirty="0"/>
              <a:t>SSIH :</a:t>
            </a:r>
          </a:p>
          <a:p>
            <a:r>
              <a:rPr lang="en-GB" sz="1800" dirty="0"/>
              <a:t>Established just over 2 years ago. </a:t>
            </a:r>
          </a:p>
          <a:p>
            <a:r>
              <a:rPr lang="en-GB" sz="1800" dirty="0"/>
              <a:t>Cover the 13+ strands of vulnerability. Support future learning and improvements to the force processes and procedures.</a:t>
            </a:r>
          </a:p>
          <a:p>
            <a:r>
              <a:rPr lang="en-GB" sz="1800" dirty="0"/>
              <a:t>Assist the portfolio holders of the safeguarding strands to facilitate the force business plans and risk registers. </a:t>
            </a:r>
          </a:p>
        </p:txBody>
      </p:sp>
    </p:spTree>
    <p:extLst>
      <p:ext uri="{BB962C8B-B14F-4D97-AF65-F5344CB8AC3E}">
        <p14:creationId xmlns:p14="http://schemas.microsoft.com/office/powerpoint/2010/main" val="360188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6FD12-409C-4E4C-9649-3B2D4E17C488}"/>
              </a:ext>
            </a:extLst>
          </p:cNvPr>
          <p:cNvSpPr>
            <a:spLocks noGrp="1"/>
          </p:cNvSpPr>
          <p:nvPr>
            <p:ph type="title"/>
          </p:nvPr>
        </p:nvSpPr>
        <p:spPr>
          <a:xfrm>
            <a:off x="586155" y="597877"/>
            <a:ext cx="3001108" cy="4392064"/>
          </a:xfrm>
          <a:solidFill>
            <a:srgbClr val="92D050"/>
          </a:solidFill>
        </p:spPr>
        <p:txBody>
          <a:bodyPr>
            <a:normAutofit/>
          </a:bodyPr>
          <a:lstStyle/>
          <a:p>
            <a:r>
              <a:rPr lang="en-GB" dirty="0">
                <a:solidFill>
                  <a:srgbClr val="FFFFFF"/>
                </a:solidFill>
              </a:rPr>
              <a:t>Objectives</a:t>
            </a:r>
          </a:p>
        </p:txBody>
      </p:sp>
      <p:sp>
        <p:nvSpPr>
          <p:cNvPr id="3" name="Content Placeholder 2">
            <a:extLst>
              <a:ext uri="{FF2B5EF4-FFF2-40B4-BE49-F238E27FC236}">
                <a16:creationId xmlns:a16="http://schemas.microsoft.com/office/drawing/2014/main" id="{6267AEC7-5204-4374-B988-2671792D11A3}"/>
              </a:ext>
            </a:extLst>
          </p:cNvPr>
          <p:cNvSpPr>
            <a:spLocks noGrp="1"/>
          </p:cNvSpPr>
          <p:nvPr>
            <p:ph idx="1"/>
          </p:nvPr>
        </p:nvSpPr>
        <p:spPr>
          <a:xfrm>
            <a:off x="3734031" y="762000"/>
            <a:ext cx="4929323" cy="4386249"/>
          </a:xfrm>
        </p:spPr>
        <p:txBody>
          <a:bodyPr anchor="ctr">
            <a:normAutofit/>
          </a:bodyPr>
          <a:lstStyle/>
          <a:p>
            <a:r>
              <a:rPr lang="en-GB" sz="2200" dirty="0"/>
              <a:t>To deliver a presentation on current work taking place on Child Neglect within Devon and Cornwall Police </a:t>
            </a:r>
          </a:p>
          <a:p>
            <a:r>
              <a:rPr lang="en-GB" sz="2200" dirty="0"/>
              <a:t>To demonstrate Devon and Cornwall Police activity over the last 2 years in relation to Child Neglect </a:t>
            </a:r>
          </a:p>
          <a:p>
            <a:r>
              <a:rPr lang="en-GB" sz="2200" dirty="0"/>
              <a:t>Illustrate our current situation, identified areas of learning and improvement &amp; what we have planned moving forward </a:t>
            </a:r>
          </a:p>
          <a:p>
            <a:endParaRPr lang="en-GB" sz="1800" dirty="0"/>
          </a:p>
        </p:txBody>
      </p:sp>
    </p:spTree>
    <p:extLst>
      <p:ext uri="{BB962C8B-B14F-4D97-AF65-F5344CB8AC3E}">
        <p14:creationId xmlns:p14="http://schemas.microsoft.com/office/powerpoint/2010/main" val="255827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A9688-1C10-4D8D-87F8-6869D3BA745E}"/>
              </a:ext>
            </a:extLst>
          </p:cNvPr>
          <p:cNvSpPr>
            <a:spLocks noGrp="1"/>
          </p:cNvSpPr>
          <p:nvPr>
            <p:ph type="title"/>
          </p:nvPr>
        </p:nvSpPr>
        <p:spPr>
          <a:xfrm>
            <a:off x="363416" y="480647"/>
            <a:ext cx="2872153" cy="4509294"/>
          </a:xfrm>
          <a:solidFill>
            <a:schemeClr val="bg2"/>
          </a:solidFill>
        </p:spPr>
        <p:txBody>
          <a:bodyPr>
            <a:normAutofit/>
          </a:bodyPr>
          <a:lstStyle/>
          <a:p>
            <a:r>
              <a:rPr lang="en-GB" dirty="0">
                <a:solidFill>
                  <a:srgbClr val="FFFFFF"/>
                </a:solidFill>
              </a:rPr>
              <a:t>Devon and Cornwall Police-   Neglect </a:t>
            </a:r>
          </a:p>
        </p:txBody>
      </p:sp>
      <p:sp>
        <p:nvSpPr>
          <p:cNvPr id="3" name="Content Placeholder 2">
            <a:extLst>
              <a:ext uri="{FF2B5EF4-FFF2-40B4-BE49-F238E27FC236}">
                <a16:creationId xmlns:a16="http://schemas.microsoft.com/office/drawing/2014/main" id="{3D1E28F5-C7FA-4F28-A4E6-845635D88729}"/>
              </a:ext>
            </a:extLst>
          </p:cNvPr>
          <p:cNvSpPr>
            <a:spLocks noGrp="1"/>
          </p:cNvSpPr>
          <p:nvPr>
            <p:ph idx="1"/>
          </p:nvPr>
        </p:nvSpPr>
        <p:spPr>
          <a:xfrm>
            <a:off x="3458309" y="480647"/>
            <a:ext cx="5322276" cy="4982308"/>
          </a:xfrm>
        </p:spPr>
        <p:txBody>
          <a:bodyPr anchor="ctr">
            <a:normAutofit fontScale="92500" lnSpcReduction="10000"/>
          </a:bodyPr>
          <a:lstStyle/>
          <a:p>
            <a:r>
              <a:rPr lang="en-GB" sz="2600" dirty="0"/>
              <a:t>In September 2020 SSIH was a new department</a:t>
            </a:r>
          </a:p>
          <a:p>
            <a:r>
              <a:rPr lang="en-GB" sz="2600" b="1" dirty="0"/>
              <a:t>Its main purpose </a:t>
            </a:r>
            <a:r>
              <a:rPr lang="en-GB" sz="2600" dirty="0"/>
              <a:t>:</a:t>
            </a:r>
          </a:p>
          <a:p>
            <a:r>
              <a:rPr lang="en-GB" sz="2600" dirty="0"/>
              <a:t>to review and action best practice and learning</a:t>
            </a:r>
          </a:p>
          <a:p>
            <a:r>
              <a:rPr lang="en-GB" sz="2600" dirty="0"/>
              <a:t>respond to force recommendations</a:t>
            </a:r>
          </a:p>
          <a:p>
            <a:r>
              <a:rPr lang="en-GB" sz="2600" dirty="0"/>
              <a:t>support the portfolio safeguarding leads with the business  plans and risk registers for the particular safeguarding strand </a:t>
            </a:r>
          </a:p>
          <a:p>
            <a:pPr marL="0" indent="0">
              <a:buNone/>
            </a:pPr>
            <a:endParaRPr lang="en-GB" sz="1800" dirty="0"/>
          </a:p>
          <a:p>
            <a:pPr marL="0" indent="0">
              <a:buNone/>
            </a:pPr>
            <a:r>
              <a:rPr lang="en-GB" sz="1800" dirty="0"/>
              <a:t> </a:t>
            </a:r>
          </a:p>
        </p:txBody>
      </p:sp>
    </p:spTree>
    <p:extLst>
      <p:ext uri="{BB962C8B-B14F-4D97-AF65-F5344CB8AC3E}">
        <p14:creationId xmlns:p14="http://schemas.microsoft.com/office/powerpoint/2010/main" val="21409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D6E74-59E0-42B4-A5F6-13409CE7B4A2}"/>
              </a:ext>
            </a:extLst>
          </p:cNvPr>
          <p:cNvSpPr>
            <a:spLocks noGrp="1"/>
          </p:cNvSpPr>
          <p:nvPr>
            <p:ph type="title"/>
          </p:nvPr>
        </p:nvSpPr>
        <p:spPr>
          <a:xfrm>
            <a:off x="722738" y="214898"/>
            <a:ext cx="7698523" cy="909077"/>
          </a:xfrm>
          <a:solidFill>
            <a:srgbClr val="92D050"/>
          </a:solidFill>
        </p:spPr>
        <p:txBody>
          <a:bodyPr>
            <a:normAutofit/>
          </a:bodyPr>
          <a:lstStyle/>
          <a:p>
            <a:r>
              <a:rPr lang="en-GB" sz="3000" dirty="0">
                <a:solidFill>
                  <a:srgbClr val="FFFFFF"/>
                </a:solidFill>
              </a:rPr>
              <a:t>Neglect- Background</a:t>
            </a:r>
          </a:p>
        </p:txBody>
      </p:sp>
      <p:sp>
        <p:nvSpPr>
          <p:cNvPr id="3" name="Content Placeholder 2">
            <a:extLst>
              <a:ext uri="{FF2B5EF4-FFF2-40B4-BE49-F238E27FC236}">
                <a16:creationId xmlns:a16="http://schemas.microsoft.com/office/drawing/2014/main" id="{310E25CD-5ED6-43AA-988E-63129761744B}"/>
              </a:ext>
            </a:extLst>
          </p:cNvPr>
          <p:cNvSpPr>
            <a:spLocks noGrp="1"/>
          </p:cNvSpPr>
          <p:nvPr>
            <p:ph idx="1"/>
          </p:nvPr>
        </p:nvSpPr>
        <p:spPr>
          <a:xfrm>
            <a:off x="722738" y="1289537"/>
            <a:ext cx="7698523" cy="4771293"/>
          </a:xfrm>
        </p:spPr>
        <p:txBody>
          <a:bodyPr anchor="ctr">
            <a:normAutofit lnSpcReduction="10000"/>
          </a:bodyPr>
          <a:lstStyle/>
          <a:p>
            <a:r>
              <a:rPr lang="en-GB" sz="1500" dirty="0"/>
              <a:t>In Autumn 2021 I started following the court case of both the murders of Arthur </a:t>
            </a:r>
            <a:r>
              <a:rPr lang="en-GB" sz="1500" dirty="0" err="1"/>
              <a:t>Labinjo</a:t>
            </a:r>
            <a:r>
              <a:rPr lang="en-GB" sz="1500" dirty="0"/>
              <a:t>- Hughes and Star Hobson via media publications. Around the same time I  attended a conference on the GCP2 Neglect tool delivered by NSPCC and South Yorkshire police.</a:t>
            </a:r>
          </a:p>
          <a:p>
            <a:r>
              <a:rPr lang="en-GB" sz="1500" dirty="0"/>
              <a:t>In December 2021 we then had the convictions for both Arthur </a:t>
            </a:r>
            <a:r>
              <a:rPr lang="en-GB" sz="1500" dirty="0" err="1"/>
              <a:t>Labinjo</a:t>
            </a:r>
            <a:r>
              <a:rPr lang="en-GB" sz="1500" dirty="0"/>
              <a:t>-Hughes and Star Hobsons murders and it was at this point more details started to be released of the circumstances leading to their deaths. </a:t>
            </a:r>
          </a:p>
          <a:p>
            <a:r>
              <a:rPr lang="en-GB" sz="1500" dirty="0"/>
              <a:t>I started to look deeper into the two cases and questioned if this is something that could have happened within Devon and Cornwall.  I wanted to reduce the likelihood of this, and also minimise the risk of the neglect and abuse that they were exposed to much earlier in their lives prior to their murders. </a:t>
            </a:r>
          </a:p>
          <a:p>
            <a:r>
              <a:rPr lang="en-GB" sz="1500" dirty="0"/>
              <a:t>I wondered what Devon and Cornwall Police response was to Child Neglect and how this could be improved,  but I didn’t want to wait for any  recommendations or learning outcomes of the child safeguarding practices reviews(CSPR), before we started to map our current performance. </a:t>
            </a:r>
          </a:p>
          <a:p>
            <a:r>
              <a:rPr lang="en-GB" sz="1500" dirty="0"/>
              <a:t>Consulted with the Child at Risk(CAR) portfolio lead and presented the circumstances </a:t>
            </a:r>
          </a:p>
          <a:p>
            <a:r>
              <a:rPr lang="en-GB" sz="1500" dirty="0"/>
              <a:t>Support of the CAR portfolio lead,  in early 2022 I Initiated a Deep Dive into our performance and current position as a force in relation to our response to child neglect.  </a:t>
            </a:r>
          </a:p>
          <a:p>
            <a:endParaRPr lang="en-GB" sz="1500" dirty="0"/>
          </a:p>
        </p:txBody>
      </p:sp>
    </p:spTree>
    <p:extLst>
      <p:ext uri="{BB962C8B-B14F-4D97-AF65-F5344CB8AC3E}">
        <p14:creationId xmlns:p14="http://schemas.microsoft.com/office/powerpoint/2010/main" val="135623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AA33D-9995-4298-A1FE-3B4621F9F110}"/>
              </a:ext>
            </a:extLst>
          </p:cNvPr>
          <p:cNvSpPr>
            <a:spLocks noGrp="1"/>
          </p:cNvSpPr>
          <p:nvPr>
            <p:ph type="title"/>
          </p:nvPr>
        </p:nvSpPr>
        <p:spPr>
          <a:xfrm>
            <a:off x="808906" y="463371"/>
            <a:ext cx="7729890" cy="994172"/>
          </a:xfrm>
          <a:solidFill>
            <a:srgbClr val="92D050"/>
          </a:solidFill>
        </p:spPr>
        <p:txBody>
          <a:bodyPr>
            <a:normAutofit/>
          </a:bodyPr>
          <a:lstStyle/>
          <a:p>
            <a:r>
              <a:rPr lang="en-GB" sz="3000">
                <a:solidFill>
                  <a:srgbClr val="FFFFFF"/>
                </a:solidFill>
              </a:rPr>
              <a:t>Activity - Early 2022</a:t>
            </a:r>
          </a:p>
        </p:txBody>
      </p:sp>
      <p:pic>
        <p:nvPicPr>
          <p:cNvPr id="5" name="Picture 4">
            <a:extLst>
              <a:ext uri="{FF2B5EF4-FFF2-40B4-BE49-F238E27FC236}">
                <a16:creationId xmlns:a16="http://schemas.microsoft.com/office/drawing/2014/main" id="{62B0D99C-58D0-4772-B859-E6F3F8535721}"/>
              </a:ext>
            </a:extLst>
          </p:cNvPr>
          <p:cNvPicPr>
            <a:picLocks noChangeAspect="1"/>
          </p:cNvPicPr>
          <p:nvPr/>
        </p:nvPicPr>
        <p:blipFill>
          <a:blip r:embed="rId3"/>
          <a:stretch>
            <a:fillRect/>
          </a:stretch>
        </p:blipFill>
        <p:spPr>
          <a:xfrm>
            <a:off x="353570" y="2361836"/>
            <a:ext cx="3811298" cy="2134327"/>
          </a:xfrm>
          <a:prstGeom prst="rect">
            <a:avLst/>
          </a:prstGeom>
        </p:spPr>
      </p:pic>
      <p:sp>
        <p:nvSpPr>
          <p:cNvPr id="3" name="Content Placeholder 2">
            <a:extLst>
              <a:ext uri="{FF2B5EF4-FFF2-40B4-BE49-F238E27FC236}">
                <a16:creationId xmlns:a16="http://schemas.microsoft.com/office/drawing/2014/main" id="{07ED1C9E-8CF3-42F6-8938-6C80DF4A2C8E}"/>
              </a:ext>
            </a:extLst>
          </p:cNvPr>
          <p:cNvSpPr>
            <a:spLocks noGrp="1"/>
          </p:cNvSpPr>
          <p:nvPr>
            <p:ph idx="1"/>
          </p:nvPr>
        </p:nvSpPr>
        <p:spPr>
          <a:xfrm>
            <a:off x="3971677" y="1735016"/>
            <a:ext cx="4468938" cy="3665442"/>
          </a:xfrm>
        </p:spPr>
        <p:txBody>
          <a:bodyPr>
            <a:normAutofit/>
          </a:bodyPr>
          <a:lstStyle/>
          <a:p>
            <a:r>
              <a:rPr lang="en-GB" sz="1500" dirty="0"/>
              <a:t>SSIH Identified common themes from HMIC reports and CSPR including the voice of the child, being professionally curious and understanding disguised compliance. </a:t>
            </a:r>
          </a:p>
          <a:p>
            <a:r>
              <a:rPr lang="en-GB" sz="1500" dirty="0"/>
              <a:t>Recommendations from rapid review (Plymouth) identified similar themes. </a:t>
            </a:r>
          </a:p>
          <a:p>
            <a:r>
              <a:rPr lang="en-GB" sz="1500" dirty="0"/>
              <a:t>Produced a number of products to raise awareness to officers and staff. Training videos(shared more widely with partners), started the development of the PDA(hand held device) Safeguarding ‘App’. </a:t>
            </a:r>
          </a:p>
          <a:p>
            <a:r>
              <a:rPr lang="en-GB" sz="1500" dirty="0"/>
              <a:t>Alongside this we were looking more deeply into our performance and current situation.  (Deep Dive. )</a:t>
            </a:r>
          </a:p>
        </p:txBody>
      </p:sp>
    </p:spTree>
    <p:extLst>
      <p:ext uri="{BB962C8B-B14F-4D97-AF65-F5344CB8AC3E}">
        <p14:creationId xmlns:p14="http://schemas.microsoft.com/office/powerpoint/2010/main" val="37899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13341-B537-40DF-B9FA-55E77BE4E8EF}"/>
              </a:ext>
            </a:extLst>
          </p:cNvPr>
          <p:cNvSpPr>
            <a:spLocks noGrp="1"/>
          </p:cNvSpPr>
          <p:nvPr>
            <p:ph type="title"/>
          </p:nvPr>
        </p:nvSpPr>
        <p:spPr>
          <a:xfrm>
            <a:off x="351692" y="539262"/>
            <a:ext cx="2954215" cy="4591356"/>
          </a:xfrm>
          <a:solidFill>
            <a:srgbClr val="92D050"/>
          </a:solidFill>
        </p:spPr>
        <p:txBody>
          <a:bodyPr>
            <a:normAutofit/>
          </a:bodyPr>
          <a:lstStyle/>
          <a:p>
            <a:r>
              <a:rPr lang="en-GB" dirty="0">
                <a:solidFill>
                  <a:srgbClr val="FFFFFF"/>
                </a:solidFill>
              </a:rPr>
              <a:t>Deep Dive </a:t>
            </a:r>
          </a:p>
        </p:txBody>
      </p:sp>
      <p:sp>
        <p:nvSpPr>
          <p:cNvPr id="3" name="Content Placeholder 2">
            <a:extLst>
              <a:ext uri="{FF2B5EF4-FFF2-40B4-BE49-F238E27FC236}">
                <a16:creationId xmlns:a16="http://schemas.microsoft.com/office/drawing/2014/main" id="{3B6C7A5E-E871-4FF8-AFED-B579E55F7838}"/>
              </a:ext>
            </a:extLst>
          </p:cNvPr>
          <p:cNvSpPr>
            <a:spLocks noGrp="1"/>
          </p:cNvSpPr>
          <p:nvPr>
            <p:ph idx="1"/>
          </p:nvPr>
        </p:nvSpPr>
        <p:spPr>
          <a:xfrm>
            <a:off x="3734031" y="545077"/>
            <a:ext cx="5058277" cy="4585541"/>
          </a:xfrm>
        </p:spPr>
        <p:txBody>
          <a:bodyPr anchor="ctr">
            <a:normAutofit lnSpcReduction="10000"/>
          </a:bodyPr>
          <a:lstStyle/>
          <a:p>
            <a:r>
              <a:rPr lang="en-GB" sz="1650" dirty="0"/>
              <a:t>National data</a:t>
            </a:r>
          </a:p>
          <a:p>
            <a:r>
              <a:rPr lang="en-GB" sz="1650" dirty="0"/>
              <a:t>Deprivation data</a:t>
            </a:r>
          </a:p>
          <a:p>
            <a:r>
              <a:rPr lang="en-GB" sz="1650" dirty="0"/>
              <a:t>Review of rapid reviews, CSPR and HMIC reports</a:t>
            </a:r>
          </a:p>
          <a:p>
            <a:r>
              <a:rPr lang="en-GB" sz="1650" dirty="0"/>
              <a:t>Local data including crime data integrity and outcomes –Dip sampled</a:t>
            </a:r>
          </a:p>
          <a:p>
            <a:r>
              <a:rPr lang="en-GB" sz="1650" dirty="0"/>
              <a:t>Mapped our activity in relation to Neglect and training through learning and development, looking at what areas and departments provide to support their staff.  CRC, LPA, PPU, L and D, COP</a:t>
            </a:r>
          </a:p>
          <a:p>
            <a:r>
              <a:rPr lang="en-GB" sz="1650" dirty="0"/>
              <a:t>Benchmarking with other force areas and also partnerships including NSPCC and local authorities and charities </a:t>
            </a:r>
          </a:p>
          <a:p>
            <a:r>
              <a:rPr lang="en-GB" sz="1650" dirty="0"/>
              <a:t>GCP2 and SHARRED – awareness and knowledge</a:t>
            </a:r>
          </a:p>
          <a:p>
            <a:r>
              <a:rPr lang="en-GB" sz="1650" b="1" dirty="0"/>
              <a:t>Workshop (December) </a:t>
            </a:r>
            <a:r>
              <a:rPr lang="en-GB" sz="1650" dirty="0"/>
              <a:t>– various departments and staff.</a:t>
            </a:r>
          </a:p>
          <a:p>
            <a:endParaRPr lang="en-GB" sz="1650" dirty="0"/>
          </a:p>
        </p:txBody>
      </p:sp>
    </p:spTree>
    <p:extLst>
      <p:ext uri="{BB962C8B-B14F-4D97-AF65-F5344CB8AC3E}">
        <p14:creationId xmlns:p14="http://schemas.microsoft.com/office/powerpoint/2010/main" val="190218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44D27-FA0C-4DDD-4348-12DD1D9ADB58}"/>
              </a:ext>
            </a:extLst>
          </p:cNvPr>
          <p:cNvSpPr>
            <a:spLocks noGrp="1"/>
          </p:cNvSpPr>
          <p:nvPr>
            <p:ph type="title"/>
          </p:nvPr>
        </p:nvSpPr>
        <p:spPr>
          <a:xfrm>
            <a:off x="457200" y="360726"/>
            <a:ext cx="8229600" cy="746621"/>
          </a:xfrm>
        </p:spPr>
        <p:txBody>
          <a:bodyPr>
            <a:normAutofit/>
          </a:bodyPr>
          <a:lstStyle/>
          <a:p>
            <a:r>
              <a:rPr lang="en-GB" dirty="0"/>
              <a:t>Setting the context locally</a:t>
            </a:r>
          </a:p>
        </p:txBody>
      </p:sp>
      <p:sp>
        <p:nvSpPr>
          <p:cNvPr id="3" name="Content Placeholder 2">
            <a:extLst>
              <a:ext uri="{FF2B5EF4-FFF2-40B4-BE49-F238E27FC236}">
                <a16:creationId xmlns:a16="http://schemas.microsoft.com/office/drawing/2014/main" id="{8071DEA2-4EDC-25A1-2F35-5DBAB3CF6FE3}"/>
              </a:ext>
            </a:extLst>
          </p:cNvPr>
          <p:cNvSpPr>
            <a:spLocks noGrp="1"/>
          </p:cNvSpPr>
          <p:nvPr>
            <p:ph idx="1"/>
          </p:nvPr>
        </p:nvSpPr>
        <p:spPr>
          <a:xfrm>
            <a:off x="457200" y="1172145"/>
            <a:ext cx="8229600" cy="4799954"/>
          </a:xfrm>
        </p:spPr>
        <p:txBody>
          <a:bodyPr>
            <a:normAutofit/>
          </a:bodyPr>
          <a:lstStyle/>
          <a:p>
            <a:r>
              <a:rPr lang="en-GB" sz="3100" dirty="0"/>
              <a:t>Celebrate where you have got to as a partnership – as ever more work to do</a:t>
            </a:r>
          </a:p>
          <a:p>
            <a:pPr marL="0" indent="0">
              <a:buNone/>
            </a:pPr>
            <a:endParaRPr lang="en-GB" sz="3100" dirty="0"/>
          </a:p>
          <a:p>
            <a:pPr marL="342900" marR="0" lvl="0" indent="-342900" algn="l" defTabSz="914400" rtl="0" eaLnBrk="1" fontAlgn="auto" latinLnBrk="0" hangingPunct="1">
              <a:lnSpc>
                <a:spcPct val="100000"/>
              </a:lnSpc>
              <a:spcBef>
                <a:spcPct val="20000"/>
              </a:spcBef>
              <a:spcAft>
                <a:spcPts val="0"/>
              </a:spcAft>
              <a:buClr>
                <a:srgbClr val="A4D55D"/>
              </a:buClr>
              <a:buSzTx/>
              <a:buFont typeface="Arial" pitchFamily="34" charset="0"/>
              <a:buChar char="•"/>
              <a:tabLst/>
              <a:defRPr/>
            </a:pPr>
            <a:r>
              <a:rPr lang="en-GB" sz="3100" dirty="0"/>
              <a:t>Been on a significant and lengthy improvement journey locally – ensuring continuous improvement is critical – the system leading &amp; working together –delivering your ambitions and priorities – how are you doing this?</a:t>
            </a:r>
          </a:p>
          <a:p>
            <a:endParaRPr lang="en-GB" dirty="0"/>
          </a:p>
          <a:p>
            <a:endParaRPr lang="en-GB" dirty="0"/>
          </a:p>
          <a:p>
            <a:endParaRPr lang="en-GB" dirty="0"/>
          </a:p>
        </p:txBody>
      </p:sp>
    </p:spTree>
    <p:extLst>
      <p:ext uri="{BB962C8B-B14F-4D97-AF65-F5344CB8AC3E}">
        <p14:creationId xmlns:p14="http://schemas.microsoft.com/office/powerpoint/2010/main" val="37630506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A3121-E74D-430A-B63B-5A9BC1966176}"/>
              </a:ext>
            </a:extLst>
          </p:cNvPr>
          <p:cNvSpPr>
            <a:spLocks noGrp="1"/>
          </p:cNvSpPr>
          <p:nvPr>
            <p:ph type="title"/>
          </p:nvPr>
        </p:nvSpPr>
        <p:spPr>
          <a:xfrm>
            <a:off x="722738" y="191452"/>
            <a:ext cx="7698523" cy="909077"/>
          </a:xfrm>
          <a:solidFill>
            <a:srgbClr val="92D050"/>
          </a:solidFill>
        </p:spPr>
        <p:txBody>
          <a:bodyPr>
            <a:normAutofit/>
          </a:bodyPr>
          <a:lstStyle/>
          <a:p>
            <a:r>
              <a:rPr lang="en-GB" sz="3000">
                <a:solidFill>
                  <a:srgbClr val="FFFFFF"/>
                </a:solidFill>
              </a:rPr>
              <a:t>FINDINGS</a:t>
            </a:r>
          </a:p>
        </p:txBody>
      </p:sp>
      <p:sp>
        <p:nvSpPr>
          <p:cNvPr id="3" name="Content Placeholder 2">
            <a:extLst>
              <a:ext uri="{FF2B5EF4-FFF2-40B4-BE49-F238E27FC236}">
                <a16:creationId xmlns:a16="http://schemas.microsoft.com/office/drawing/2014/main" id="{8D049F8E-E6CE-45CD-911B-BC3D78A79BDF}"/>
              </a:ext>
            </a:extLst>
          </p:cNvPr>
          <p:cNvSpPr>
            <a:spLocks noGrp="1"/>
          </p:cNvSpPr>
          <p:nvPr>
            <p:ph idx="1"/>
          </p:nvPr>
        </p:nvSpPr>
        <p:spPr>
          <a:xfrm>
            <a:off x="722738" y="1348154"/>
            <a:ext cx="7698523" cy="4489938"/>
          </a:xfrm>
        </p:spPr>
        <p:txBody>
          <a:bodyPr anchor="ctr">
            <a:normAutofit fontScale="92500" lnSpcReduction="10000"/>
          </a:bodyPr>
          <a:lstStyle/>
          <a:p>
            <a:r>
              <a:rPr lang="en-GB" sz="1800" dirty="0"/>
              <a:t>Identified opportunities to better record crime. </a:t>
            </a:r>
          </a:p>
          <a:p>
            <a:r>
              <a:rPr lang="en-GB" sz="1800" dirty="0"/>
              <a:t>Established crime outcomes could be improved. (</a:t>
            </a:r>
            <a:r>
              <a:rPr lang="en-GB" sz="1800" dirty="0" err="1"/>
              <a:t>ie</a:t>
            </a:r>
            <a:r>
              <a:rPr lang="en-GB" sz="1800" dirty="0"/>
              <a:t> positive disposal Community resolution, Charge)</a:t>
            </a:r>
          </a:p>
          <a:p>
            <a:r>
              <a:rPr lang="en-GB" sz="1800" dirty="0"/>
              <a:t>Limited training and awareness was given to relevant staff. </a:t>
            </a:r>
          </a:p>
          <a:p>
            <a:r>
              <a:rPr lang="en-GB" sz="1800" dirty="0"/>
              <a:t>Acknowledged we needed to improve investigation standards - Recognising the signs and identifying supporting evidential material </a:t>
            </a:r>
          </a:p>
          <a:p>
            <a:r>
              <a:rPr lang="en-GB" sz="1800" dirty="0"/>
              <a:t>Considered threshold levels and how they contrast between agencies, including CPS with criminal threshold, and local partnership threshold levels for criminal neglect. </a:t>
            </a:r>
          </a:p>
          <a:p>
            <a:r>
              <a:rPr lang="en-GB" sz="1800" dirty="0"/>
              <a:t>Recognised Control Room  staff have limited assessment tools to support initial reporting – missed opportunities</a:t>
            </a:r>
          </a:p>
          <a:p>
            <a:r>
              <a:rPr lang="en-GB" sz="1800" dirty="0"/>
              <a:t>Aware of other force’s position and how they had introduced mandatory Neglect training for all front line staff</a:t>
            </a:r>
          </a:p>
          <a:p>
            <a:r>
              <a:rPr lang="en-GB" sz="1800" dirty="0"/>
              <a:t>Understanding of the GCP2 product supporting local authorities response to Child Neglect</a:t>
            </a:r>
          </a:p>
          <a:p>
            <a:r>
              <a:rPr lang="en-GB" sz="1800" dirty="0"/>
              <a:t>No college of policing product currently available </a:t>
            </a:r>
          </a:p>
          <a:p>
            <a:endParaRPr lang="en-GB" sz="1800" dirty="0"/>
          </a:p>
        </p:txBody>
      </p:sp>
    </p:spTree>
    <p:extLst>
      <p:ext uri="{BB962C8B-B14F-4D97-AF65-F5344CB8AC3E}">
        <p14:creationId xmlns:p14="http://schemas.microsoft.com/office/powerpoint/2010/main" val="250296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C6648-7729-4BE0-8526-A3A84D00A6A6}"/>
              </a:ext>
            </a:extLst>
          </p:cNvPr>
          <p:cNvSpPr>
            <a:spLocks noGrp="1"/>
          </p:cNvSpPr>
          <p:nvPr>
            <p:ph type="title"/>
          </p:nvPr>
        </p:nvSpPr>
        <p:spPr>
          <a:xfrm>
            <a:off x="581757" y="188453"/>
            <a:ext cx="8084846" cy="1077639"/>
          </a:xfrm>
          <a:solidFill>
            <a:srgbClr val="92D050"/>
          </a:solidFill>
        </p:spPr>
        <p:txBody>
          <a:bodyPr vert="horz" lIns="68580" tIns="34290" rIns="68580" bIns="34290" rtlCol="0" anchor="ctr">
            <a:normAutofit/>
          </a:bodyPr>
          <a:lstStyle/>
          <a:p>
            <a:r>
              <a:rPr lang="en-US" sz="2400" dirty="0">
                <a:solidFill>
                  <a:srgbClr val="FFFFFF"/>
                </a:solidFill>
              </a:rPr>
              <a:t>Specific finding from the workshop with Staff </a:t>
            </a:r>
          </a:p>
        </p:txBody>
      </p:sp>
      <p:pic>
        <p:nvPicPr>
          <p:cNvPr id="5" name="Content Placeholder 4">
            <a:extLst>
              <a:ext uri="{FF2B5EF4-FFF2-40B4-BE49-F238E27FC236}">
                <a16:creationId xmlns:a16="http://schemas.microsoft.com/office/drawing/2014/main" id="{6DC4FD9E-175D-410C-8EC9-DD932DA085C7}"/>
              </a:ext>
            </a:extLst>
          </p:cNvPr>
          <p:cNvPicPr>
            <a:picLocks noGrp="1" noChangeAspect="1"/>
          </p:cNvPicPr>
          <p:nvPr>
            <p:ph idx="1"/>
          </p:nvPr>
        </p:nvPicPr>
        <p:blipFill>
          <a:blip r:embed="rId3"/>
          <a:stretch>
            <a:fillRect/>
          </a:stretch>
        </p:blipFill>
        <p:spPr>
          <a:xfrm>
            <a:off x="581757" y="1266092"/>
            <a:ext cx="8084846" cy="5639178"/>
          </a:xfrm>
          <a:prstGeom prst="rect">
            <a:avLst/>
          </a:prstGeom>
        </p:spPr>
      </p:pic>
    </p:spTree>
    <p:extLst>
      <p:ext uri="{BB962C8B-B14F-4D97-AF65-F5344CB8AC3E}">
        <p14:creationId xmlns:p14="http://schemas.microsoft.com/office/powerpoint/2010/main" val="23175984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8A389-5658-46D7-B6F2-3C898A5358DC}"/>
              </a:ext>
            </a:extLst>
          </p:cNvPr>
          <p:cNvSpPr>
            <a:spLocks noGrp="1"/>
          </p:cNvSpPr>
          <p:nvPr>
            <p:ph type="title"/>
          </p:nvPr>
        </p:nvSpPr>
        <p:spPr>
          <a:xfrm>
            <a:off x="457201" y="679938"/>
            <a:ext cx="3165230" cy="4747847"/>
          </a:xfrm>
          <a:solidFill>
            <a:schemeClr val="bg2"/>
          </a:solidFill>
        </p:spPr>
        <p:txBody>
          <a:bodyPr>
            <a:normAutofit/>
          </a:bodyPr>
          <a:lstStyle/>
          <a:p>
            <a:r>
              <a:rPr lang="en-GB" dirty="0">
                <a:solidFill>
                  <a:srgbClr val="FFFFFF"/>
                </a:solidFill>
              </a:rPr>
              <a:t>Main areas to focus on:</a:t>
            </a:r>
          </a:p>
        </p:txBody>
      </p:sp>
      <p:sp>
        <p:nvSpPr>
          <p:cNvPr id="3" name="Content Placeholder 2">
            <a:extLst>
              <a:ext uri="{FF2B5EF4-FFF2-40B4-BE49-F238E27FC236}">
                <a16:creationId xmlns:a16="http://schemas.microsoft.com/office/drawing/2014/main" id="{8A77B45E-4D5B-4BEF-A80C-3D4754F90FF8}"/>
              </a:ext>
            </a:extLst>
          </p:cNvPr>
          <p:cNvSpPr>
            <a:spLocks noGrp="1"/>
          </p:cNvSpPr>
          <p:nvPr>
            <p:ph idx="1"/>
          </p:nvPr>
        </p:nvSpPr>
        <p:spPr>
          <a:xfrm>
            <a:off x="3734031" y="679938"/>
            <a:ext cx="4823815" cy="4747847"/>
          </a:xfrm>
        </p:spPr>
        <p:txBody>
          <a:bodyPr anchor="ctr">
            <a:normAutofit/>
          </a:bodyPr>
          <a:lstStyle/>
          <a:p>
            <a:r>
              <a:rPr lang="en-GB" sz="2400" dirty="0"/>
              <a:t>Front line staff - Training – awareness and referral process</a:t>
            </a:r>
          </a:p>
          <a:p>
            <a:r>
              <a:rPr lang="en-GB" sz="2400" dirty="0"/>
              <a:t>Support for specialist departments (PPU /Control room – CPD, support material)</a:t>
            </a:r>
          </a:p>
          <a:p>
            <a:endParaRPr lang="en-GB" sz="1800" dirty="0"/>
          </a:p>
        </p:txBody>
      </p:sp>
    </p:spTree>
    <p:extLst>
      <p:ext uri="{BB962C8B-B14F-4D97-AF65-F5344CB8AC3E}">
        <p14:creationId xmlns:p14="http://schemas.microsoft.com/office/powerpoint/2010/main" val="242075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75193-47C2-4C46-940E-9081DA093ECC}"/>
              </a:ext>
            </a:extLst>
          </p:cNvPr>
          <p:cNvSpPr>
            <a:spLocks noGrp="1"/>
          </p:cNvSpPr>
          <p:nvPr>
            <p:ph type="title"/>
          </p:nvPr>
        </p:nvSpPr>
        <p:spPr>
          <a:xfrm>
            <a:off x="608942" y="425914"/>
            <a:ext cx="7698523" cy="909077"/>
          </a:xfrm>
          <a:solidFill>
            <a:srgbClr val="92D050"/>
          </a:solidFill>
        </p:spPr>
        <p:txBody>
          <a:bodyPr>
            <a:normAutofit/>
          </a:bodyPr>
          <a:lstStyle/>
          <a:p>
            <a:r>
              <a:rPr lang="en-GB" sz="3000" dirty="0">
                <a:solidFill>
                  <a:srgbClr val="FFFFFF"/>
                </a:solidFill>
              </a:rPr>
              <a:t>Current position </a:t>
            </a:r>
          </a:p>
        </p:txBody>
      </p:sp>
      <p:sp>
        <p:nvSpPr>
          <p:cNvPr id="24" name="Content Placeholder 2">
            <a:extLst>
              <a:ext uri="{FF2B5EF4-FFF2-40B4-BE49-F238E27FC236}">
                <a16:creationId xmlns:a16="http://schemas.microsoft.com/office/drawing/2014/main" id="{5B44B926-2D3B-4903-84A3-7A3172D21275}"/>
              </a:ext>
            </a:extLst>
          </p:cNvPr>
          <p:cNvSpPr>
            <a:spLocks noGrp="1"/>
          </p:cNvSpPr>
          <p:nvPr>
            <p:ph idx="1"/>
          </p:nvPr>
        </p:nvSpPr>
        <p:spPr>
          <a:xfrm>
            <a:off x="608942" y="1559169"/>
            <a:ext cx="7698523" cy="3841288"/>
          </a:xfrm>
        </p:spPr>
        <p:txBody>
          <a:bodyPr anchor="ctr">
            <a:normAutofit/>
          </a:bodyPr>
          <a:lstStyle/>
          <a:p>
            <a:r>
              <a:rPr lang="en-GB" sz="2000" dirty="0"/>
              <a:t>January 2023 – Business paper submitted to vulnerability business board to seek support for a one day mandatory training package for all front line staff. (around 2000 staff) – This has been supported.</a:t>
            </a:r>
          </a:p>
          <a:p>
            <a:r>
              <a:rPr lang="en-GB" sz="2000" dirty="0"/>
              <a:t>Progress activity documented in the neglect future plan, to address other areas of improvement identified. </a:t>
            </a:r>
          </a:p>
          <a:p>
            <a:r>
              <a:rPr lang="en-GB" sz="2000" dirty="0"/>
              <a:t>‘App’ – developing an ‘App’ for front line staff to support them at incidents via their PDAs(hand held devices), and to reinforce and support the learning from the front line training </a:t>
            </a:r>
          </a:p>
        </p:txBody>
      </p:sp>
    </p:spTree>
    <p:extLst>
      <p:ext uri="{BB962C8B-B14F-4D97-AF65-F5344CB8AC3E}">
        <p14:creationId xmlns:p14="http://schemas.microsoft.com/office/powerpoint/2010/main" val="378263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6971F-4BF9-442B-B8B5-378F6F84D9E4}"/>
              </a:ext>
            </a:extLst>
          </p:cNvPr>
          <p:cNvSpPr>
            <a:spLocks noGrp="1"/>
          </p:cNvSpPr>
          <p:nvPr>
            <p:ph type="title"/>
          </p:nvPr>
        </p:nvSpPr>
        <p:spPr>
          <a:xfrm>
            <a:off x="722738" y="296959"/>
            <a:ext cx="7698523" cy="909077"/>
          </a:xfrm>
          <a:solidFill>
            <a:srgbClr val="92D050"/>
          </a:solidFill>
        </p:spPr>
        <p:txBody>
          <a:bodyPr>
            <a:normAutofit/>
          </a:bodyPr>
          <a:lstStyle/>
          <a:p>
            <a:r>
              <a:rPr lang="en-GB" sz="3000">
                <a:solidFill>
                  <a:srgbClr val="FFFFFF"/>
                </a:solidFill>
              </a:rPr>
              <a:t>Moving forward </a:t>
            </a:r>
          </a:p>
        </p:txBody>
      </p:sp>
      <p:sp>
        <p:nvSpPr>
          <p:cNvPr id="3" name="Content Placeholder 2">
            <a:extLst>
              <a:ext uri="{FF2B5EF4-FFF2-40B4-BE49-F238E27FC236}">
                <a16:creationId xmlns:a16="http://schemas.microsoft.com/office/drawing/2014/main" id="{8ECD93BB-5C37-4A3A-8717-2C931B54E2EA}"/>
              </a:ext>
            </a:extLst>
          </p:cNvPr>
          <p:cNvSpPr>
            <a:spLocks noGrp="1"/>
          </p:cNvSpPr>
          <p:nvPr>
            <p:ph idx="1"/>
          </p:nvPr>
        </p:nvSpPr>
        <p:spPr>
          <a:xfrm>
            <a:off x="722738" y="1547446"/>
            <a:ext cx="7698523" cy="4067908"/>
          </a:xfrm>
        </p:spPr>
        <p:txBody>
          <a:bodyPr anchor="ctr">
            <a:normAutofit fontScale="92500" lnSpcReduction="20000"/>
          </a:bodyPr>
          <a:lstStyle/>
          <a:p>
            <a:r>
              <a:rPr lang="en-GB" sz="1800" dirty="0"/>
              <a:t>Consultation with Learning and development to support the delivery of the frontline training</a:t>
            </a:r>
          </a:p>
          <a:p>
            <a:r>
              <a:rPr lang="en-GB" sz="1800" dirty="0"/>
              <a:t>Continue development of the APP –reinforce the learning and provide support network </a:t>
            </a:r>
          </a:p>
          <a:p>
            <a:r>
              <a:rPr lang="en-GB" sz="1800" dirty="0"/>
              <a:t>Progress the action on the future neglect plan – inter departmental learning and CPD</a:t>
            </a:r>
          </a:p>
          <a:p>
            <a:r>
              <a:rPr lang="en-GB" sz="1800" dirty="0"/>
              <a:t>Force recommendation team: Robustly manage continuous improvement from recommendations.</a:t>
            </a:r>
          </a:p>
          <a:p>
            <a:r>
              <a:rPr lang="en-GB" sz="1800" dirty="0"/>
              <a:t>SSIH to continuously analyse and review CSPR and other strategic reports to identify key learning areas to improve process and practice.  </a:t>
            </a:r>
          </a:p>
          <a:p>
            <a:pPr marL="0" indent="0">
              <a:buNone/>
            </a:pPr>
            <a:r>
              <a:rPr lang="en-GB" sz="1800" dirty="0"/>
              <a:t>-----------------------------------------------------</a:t>
            </a:r>
          </a:p>
          <a:p>
            <a:r>
              <a:rPr lang="en-GB" sz="1800" i="1" dirty="0"/>
              <a:t>Aspirational we would like a partnership approach and be able to deliver a training package to all professionals that may come in contact with children, </a:t>
            </a:r>
            <a:r>
              <a:rPr lang="en-GB" sz="1800" i="1" dirty="0" err="1"/>
              <a:t>ie</a:t>
            </a:r>
            <a:r>
              <a:rPr lang="en-GB" sz="1800" i="1" dirty="0"/>
              <a:t> Housing, Fire, Health, education CYPS. To address the awareness but also the element of criminal neglect and threshold levels for this.  </a:t>
            </a:r>
          </a:p>
          <a:p>
            <a:endParaRPr lang="en-GB" sz="1800" dirty="0"/>
          </a:p>
          <a:p>
            <a:endParaRPr lang="en-GB" sz="1800" dirty="0"/>
          </a:p>
        </p:txBody>
      </p:sp>
    </p:spTree>
    <p:extLst>
      <p:ext uri="{BB962C8B-B14F-4D97-AF65-F5344CB8AC3E}">
        <p14:creationId xmlns:p14="http://schemas.microsoft.com/office/powerpoint/2010/main" val="80990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43260-7962-490B-A2FF-180B4B0F6FE5}"/>
              </a:ext>
            </a:extLst>
          </p:cNvPr>
          <p:cNvSpPr>
            <a:spLocks noGrp="1"/>
          </p:cNvSpPr>
          <p:nvPr>
            <p:ph type="title"/>
          </p:nvPr>
        </p:nvSpPr>
        <p:spPr>
          <a:xfrm>
            <a:off x="363415" y="656492"/>
            <a:ext cx="2882789" cy="4333449"/>
          </a:xfrm>
          <a:solidFill>
            <a:schemeClr val="bg2"/>
          </a:solidFill>
        </p:spPr>
        <p:txBody>
          <a:bodyPr>
            <a:normAutofit/>
          </a:bodyPr>
          <a:lstStyle/>
          <a:p>
            <a:r>
              <a:rPr lang="en-GB">
                <a:solidFill>
                  <a:srgbClr val="FFFFFF"/>
                </a:solidFill>
              </a:rPr>
              <a:t>Outcomes /Summary </a:t>
            </a:r>
          </a:p>
        </p:txBody>
      </p:sp>
      <p:sp>
        <p:nvSpPr>
          <p:cNvPr id="3" name="Content Placeholder 2">
            <a:extLst>
              <a:ext uri="{FF2B5EF4-FFF2-40B4-BE49-F238E27FC236}">
                <a16:creationId xmlns:a16="http://schemas.microsoft.com/office/drawing/2014/main" id="{F92FC52B-C259-44F8-AAC8-20BBB303C006}"/>
              </a:ext>
            </a:extLst>
          </p:cNvPr>
          <p:cNvSpPr>
            <a:spLocks noGrp="1"/>
          </p:cNvSpPr>
          <p:nvPr>
            <p:ph idx="1"/>
          </p:nvPr>
        </p:nvSpPr>
        <p:spPr>
          <a:xfrm>
            <a:off x="3399693" y="650679"/>
            <a:ext cx="5228254" cy="4333448"/>
          </a:xfrm>
        </p:spPr>
        <p:txBody>
          <a:bodyPr anchor="ctr">
            <a:normAutofit fontScale="92500" lnSpcReduction="20000"/>
          </a:bodyPr>
          <a:lstStyle/>
          <a:p>
            <a:pPr>
              <a:buFontTx/>
              <a:buChar char="-"/>
            </a:pPr>
            <a:endParaRPr lang="en-GB" sz="1275" dirty="0"/>
          </a:p>
          <a:p>
            <a:pPr>
              <a:buFontTx/>
              <a:buChar char="-"/>
            </a:pPr>
            <a:r>
              <a:rPr lang="en-GB" sz="1800" b="1" dirty="0"/>
              <a:t>To demonstrate Devon and Cornwall Police activity over the last 2 years in relation to Child Neglect Deep Dive</a:t>
            </a:r>
          </a:p>
          <a:p>
            <a:pPr>
              <a:buFontTx/>
              <a:buChar char="-"/>
            </a:pPr>
            <a:r>
              <a:rPr lang="en-GB" sz="1800" dirty="0"/>
              <a:t>Deep Dive </a:t>
            </a:r>
          </a:p>
          <a:p>
            <a:pPr>
              <a:buFontTx/>
              <a:buChar char="-"/>
            </a:pPr>
            <a:r>
              <a:rPr lang="en-GB" sz="1800" dirty="0"/>
              <a:t>Voice of the child/Professional curiosity training videos</a:t>
            </a:r>
          </a:p>
          <a:p>
            <a:pPr>
              <a:buFontTx/>
              <a:buChar char="-"/>
            </a:pPr>
            <a:r>
              <a:rPr lang="en-GB" sz="1800" dirty="0"/>
              <a:t>Safeguarding APP</a:t>
            </a:r>
          </a:p>
          <a:p>
            <a:pPr>
              <a:buFontTx/>
              <a:buChar char="-"/>
            </a:pPr>
            <a:r>
              <a:rPr lang="en-GB" sz="1800" b="1" dirty="0"/>
              <a:t>Illustrate our current situation, identified areas of learning and improvement &amp; what we have planned moving forward</a:t>
            </a:r>
          </a:p>
          <a:p>
            <a:pPr>
              <a:buFontTx/>
              <a:buChar char="-"/>
            </a:pPr>
            <a:r>
              <a:rPr lang="en-GB" sz="1800" dirty="0"/>
              <a:t>Development of the front line training on Neglect</a:t>
            </a:r>
          </a:p>
          <a:p>
            <a:pPr>
              <a:buFontTx/>
              <a:buChar char="-"/>
            </a:pPr>
            <a:r>
              <a:rPr lang="en-GB" sz="1800" dirty="0"/>
              <a:t>Development and activation of the SG APP</a:t>
            </a:r>
          </a:p>
          <a:p>
            <a:pPr>
              <a:buFontTx/>
              <a:buChar char="-"/>
            </a:pPr>
            <a:r>
              <a:rPr lang="en-GB" sz="1800" dirty="0"/>
              <a:t>Neglect Future plan – to address other areas of improvement identified from the workshop</a:t>
            </a:r>
          </a:p>
          <a:p>
            <a:endParaRPr lang="en-GB" sz="1275" dirty="0"/>
          </a:p>
        </p:txBody>
      </p:sp>
    </p:spTree>
    <p:extLst>
      <p:ext uri="{BB962C8B-B14F-4D97-AF65-F5344CB8AC3E}">
        <p14:creationId xmlns:p14="http://schemas.microsoft.com/office/powerpoint/2010/main" val="83650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3486C-62B1-4E88-98C5-E3E6C47260C6}"/>
              </a:ext>
            </a:extLst>
          </p:cNvPr>
          <p:cNvSpPr>
            <a:spLocks noGrp="1"/>
          </p:cNvSpPr>
          <p:nvPr>
            <p:ph type="title"/>
          </p:nvPr>
        </p:nvSpPr>
        <p:spPr>
          <a:xfrm>
            <a:off x="755679" y="1348318"/>
            <a:ext cx="3394289" cy="3817901"/>
          </a:xfrm>
          <a:solidFill>
            <a:schemeClr val="bg2"/>
          </a:solidFill>
        </p:spPr>
        <p:txBody>
          <a:bodyPr>
            <a:normAutofit/>
          </a:bodyPr>
          <a:lstStyle/>
          <a:p>
            <a:r>
              <a:rPr lang="en-GB" dirty="0">
                <a:solidFill>
                  <a:srgbClr val="FFFFFF"/>
                </a:solidFill>
              </a:rPr>
              <a:t>Thank you </a:t>
            </a:r>
          </a:p>
        </p:txBody>
      </p:sp>
      <p:pic>
        <p:nvPicPr>
          <p:cNvPr id="7" name="Content Placeholder 6">
            <a:extLst>
              <a:ext uri="{FF2B5EF4-FFF2-40B4-BE49-F238E27FC236}">
                <a16:creationId xmlns:a16="http://schemas.microsoft.com/office/drawing/2014/main" id="{2645D1D0-2936-45FE-9CB0-2D939C2D23F0}"/>
              </a:ext>
            </a:extLst>
          </p:cNvPr>
          <p:cNvPicPr>
            <a:picLocks noGrp="1" noChangeAspect="1"/>
          </p:cNvPicPr>
          <p:nvPr>
            <p:ph idx="1"/>
          </p:nvPr>
        </p:nvPicPr>
        <p:blipFill>
          <a:blip r:embed="rId2"/>
          <a:stretch>
            <a:fillRect/>
          </a:stretch>
        </p:blipFill>
        <p:spPr>
          <a:xfrm>
            <a:off x="4402336" y="1348318"/>
            <a:ext cx="3985985" cy="3817902"/>
          </a:xfrm>
        </p:spPr>
      </p:pic>
    </p:spTree>
    <p:extLst>
      <p:ext uri="{BB962C8B-B14F-4D97-AF65-F5344CB8AC3E}">
        <p14:creationId xmlns:p14="http://schemas.microsoft.com/office/powerpoint/2010/main" val="27101691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B0DC3FC-0A5B-7D7A-53B5-526DC2D9A6EF}"/>
              </a:ext>
            </a:extLst>
          </p:cNvPr>
          <p:cNvSpPr>
            <a:spLocks noGrp="1"/>
          </p:cNvSpPr>
          <p:nvPr>
            <p:ph type="subTitle" idx="1"/>
          </p:nvPr>
        </p:nvSpPr>
        <p:spPr>
          <a:xfrm>
            <a:off x="925082" y="2057090"/>
            <a:ext cx="6858000" cy="1099774"/>
          </a:xfrm>
        </p:spPr>
        <p:txBody>
          <a:bodyPr>
            <a:noAutofit/>
          </a:bodyPr>
          <a:lstStyle/>
          <a:p>
            <a:r>
              <a:rPr lang="en-GB" sz="2800" b="1" dirty="0"/>
              <a:t>A Family perspective</a:t>
            </a:r>
          </a:p>
          <a:p>
            <a:endParaRPr lang="en-GB" sz="2800" dirty="0"/>
          </a:p>
          <a:p>
            <a:r>
              <a:rPr lang="en-GB" sz="2800" dirty="0"/>
              <a:t>Bruce Bell, Public Health Consultant, Torbay Council</a:t>
            </a:r>
          </a:p>
        </p:txBody>
      </p:sp>
      <p:pic>
        <p:nvPicPr>
          <p:cNvPr id="2050" name="Picture 2">
            <a:extLst>
              <a:ext uri="{FF2B5EF4-FFF2-40B4-BE49-F238E27FC236}">
                <a16:creationId xmlns:a16="http://schemas.microsoft.com/office/drawing/2014/main" id="{E7B993E5-16C6-A870-3FBF-91D3DE3738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817" y="4251023"/>
            <a:ext cx="6914531" cy="2606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3603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D5BFE1-FB45-F906-4472-C81E4C1682EB}"/>
              </a:ext>
            </a:extLst>
          </p:cNvPr>
          <p:cNvSpPr>
            <a:spLocks noGrp="1"/>
          </p:cNvSpPr>
          <p:nvPr>
            <p:ph type="title"/>
          </p:nvPr>
        </p:nvSpPr>
        <p:spPr/>
        <p:txBody>
          <a:bodyPr>
            <a:normAutofit/>
          </a:bodyPr>
          <a:lstStyle/>
          <a:p>
            <a:r>
              <a:rPr lang="en-GB" dirty="0"/>
              <a:t>Alcohol Consumption</a:t>
            </a:r>
          </a:p>
        </p:txBody>
      </p:sp>
      <p:sp>
        <p:nvSpPr>
          <p:cNvPr id="3" name="Text Placeholder 2">
            <a:extLst>
              <a:ext uri="{FF2B5EF4-FFF2-40B4-BE49-F238E27FC236}">
                <a16:creationId xmlns:a16="http://schemas.microsoft.com/office/drawing/2014/main" id="{89A2154B-AE28-4B7F-7CA8-E141DD5D9CC9}"/>
              </a:ext>
            </a:extLst>
          </p:cNvPr>
          <p:cNvSpPr>
            <a:spLocks noGrp="1"/>
          </p:cNvSpPr>
          <p:nvPr>
            <p:ph type="body" idx="1"/>
          </p:nvPr>
        </p:nvSpPr>
        <p:spPr/>
        <p:txBody>
          <a:bodyPr/>
          <a:lstStyle/>
          <a:p>
            <a:endParaRPr lang="en-GB"/>
          </a:p>
        </p:txBody>
      </p:sp>
      <p:pic>
        <p:nvPicPr>
          <p:cNvPr id="6" name="Picture 4" descr="A drunk asleep homeless man on street lying on a bench, person on ...">
            <a:extLst>
              <a:ext uri="{FF2B5EF4-FFF2-40B4-BE49-F238E27FC236}">
                <a16:creationId xmlns:a16="http://schemas.microsoft.com/office/drawing/2014/main" id="{067C10F3-8A7C-E6A8-F7AD-29A4E469C4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9278" y="1139428"/>
            <a:ext cx="3436143" cy="22895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fter Black Eye Friday chaos, drinkers head back to pubs and clubs for ...">
            <a:extLst>
              <a:ext uri="{FF2B5EF4-FFF2-40B4-BE49-F238E27FC236}">
                <a16:creationId xmlns:a16="http://schemas.microsoft.com/office/drawing/2014/main" id="{36260F45-F293-12B2-E5FF-BBB89D2A781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413" y="1139428"/>
            <a:ext cx="3436143" cy="2289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791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A6E10-5A4E-EE56-B451-7B9DD7E9EF32}"/>
              </a:ext>
            </a:extLst>
          </p:cNvPr>
          <p:cNvSpPr>
            <a:spLocks noGrp="1"/>
          </p:cNvSpPr>
          <p:nvPr>
            <p:ph type="title"/>
          </p:nvPr>
        </p:nvSpPr>
        <p:spPr/>
        <p:txBody>
          <a:bodyPr>
            <a:normAutofit fontScale="90000"/>
          </a:bodyPr>
          <a:lstStyle/>
          <a:p>
            <a:r>
              <a:rPr lang="en-GB" dirty="0"/>
              <a:t>The dynamics of drinking in Britain</a:t>
            </a:r>
          </a:p>
        </p:txBody>
      </p:sp>
      <p:sp>
        <p:nvSpPr>
          <p:cNvPr id="4" name="Rectangle: Rounded Corners 3">
            <a:extLst>
              <a:ext uri="{FF2B5EF4-FFF2-40B4-BE49-F238E27FC236}">
                <a16:creationId xmlns:a16="http://schemas.microsoft.com/office/drawing/2014/main" id="{0CCD2856-11D6-11D7-78DE-4BC760E9C041}"/>
              </a:ext>
            </a:extLst>
          </p:cNvPr>
          <p:cNvSpPr/>
          <p:nvPr/>
        </p:nvSpPr>
        <p:spPr>
          <a:xfrm>
            <a:off x="628651" y="1586339"/>
            <a:ext cx="2529804" cy="147302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Who consumes alcohol?</a:t>
            </a:r>
          </a:p>
        </p:txBody>
      </p:sp>
      <p:pic>
        <p:nvPicPr>
          <p:cNvPr id="18" name="Picture 17">
            <a:extLst>
              <a:ext uri="{FF2B5EF4-FFF2-40B4-BE49-F238E27FC236}">
                <a16:creationId xmlns:a16="http://schemas.microsoft.com/office/drawing/2014/main" id="{87AC3D93-9051-3A53-CD90-D94363B80957}"/>
              </a:ext>
            </a:extLst>
          </p:cNvPr>
          <p:cNvPicPr>
            <a:picLocks noChangeAspect="1"/>
          </p:cNvPicPr>
          <p:nvPr/>
        </p:nvPicPr>
        <p:blipFill rotWithShape="1">
          <a:blip r:embed="rId3">
            <a:extLst>
              <a:ext uri="{28A0092B-C50C-407E-A947-70E740481C1C}">
                <a14:useLocalDpi xmlns:a14="http://schemas.microsoft.com/office/drawing/2010/main" val="0"/>
              </a:ext>
            </a:extLst>
          </a:blip>
          <a:srcRect t="21686" r="23180" b="19956"/>
          <a:stretch/>
        </p:blipFill>
        <p:spPr bwMode="auto">
          <a:xfrm>
            <a:off x="628649" y="3881413"/>
            <a:ext cx="2574792" cy="1801743"/>
          </a:xfrm>
          <a:prstGeom prst="rect">
            <a:avLst/>
          </a:prstGeom>
          <a:ln>
            <a:noFill/>
          </a:ln>
          <a:extLst>
            <a:ext uri="{53640926-AAD7-44D8-BBD7-CCE9431645EC}">
              <a14:shadowObscured xmlns:a14="http://schemas.microsoft.com/office/drawing/2010/main"/>
            </a:ext>
          </a:extLst>
        </p:spPr>
      </p:pic>
      <p:sp>
        <p:nvSpPr>
          <p:cNvPr id="19" name="TextBox 18">
            <a:extLst>
              <a:ext uri="{FF2B5EF4-FFF2-40B4-BE49-F238E27FC236}">
                <a16:creationId xmlns:a16="http://schemas.microsoft.com/office/drawing/2014/main" id="{7DE81F18-ADC7-C55B-6103-9B7515B78658}"/>
              </a:ext>
            </a:extLst>
          </p:cNvPr>
          <p:cNvSpPr txBox="1"/>
          <p:nvPr/>
        </p:nvSpPr>
        <p:spPr>
          <a:xfrm>
            <a:off x="672806" y="3180331"/>
            <a:ext cx="2529805" cy="830997"/>
          </a:xfrm>
          <a:prstGeom prst="rect">
            <a:avLst/>
          </a:prstGeom>
          <a:noFill/>
        </p:spPr>
        <p:txBody>
          <a:bodyPr wrap="square">
            <a:spAutoFit/>
          </a:bodyPr>
          <a:lstStyle/>
          <a:p>
            <a:pPr algn="l"/>
            <a:r>
              <a:rPr lang="en-GB" sz="1600" dirty="0">
                <a:latin typeface="Arial" panose="020B0604020202020204" pitchFamily="34" charset="0"/>
                <a:cs typeface="Times New Roman" panose="02020603050405020304" pitchFamily="18" charset="0"/>
              </a:rPr>
              <a:t>Percentage adults reporting abstinence by age, 2005 and 2017</a:t>
            </a:r>
            <a:r>
              <a:rPr lang="en-GB" sz="1200" dirty="0">
                <a:latin typeface="Arial" panose="020B0604020202020204" pitchFamily="34" charset="0"/>
                <a:cs typeface="Times New Roman" panose="02020603050405020304" pitchFamily="18" charset="0"/>
              </a:rPr>
              <a:t>.</a:t>
            </a:r>
          </a:p>
        </p:txBody>
      </p:sp>
    </p:spTree>
    <p:extLst>
      <p:ext uri="{BB962C8B-B14F-4D97-AF65-F5344CB8AC3E}">
        <p14:creationId xmlns:p14="http://schemas.microsoft.com/office/powerpoint/2010/main" val="2428950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3F53C-2B67-45A3-C189-D701F4DE19B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AA3E8BC-77AD-8350-ECA8-FE026CCAAFD9}"/>
              </a:ext>
            </a:extLst>
          </p:cNvPr>
          <p:cNvSpPr>
            <a:spLocks noGrp="1"/>
          </p:cNvSpPr>
          <p:nvPr>
            <p:ph idx="1"/>
          </p:nvPr>
        </p:nvSpPr>
        <p:spPr/>
        <p:txBody>
          <a:bodyPr/>
          <a:lstStyle/>
          <a:p>
            <a:r>
              <a:rPr lang="en-GB" dirty="0"/>
              <a:t>GOVERNANCE AND INTERDEPENDENCY DIAGRAM TO FOLLOW FROM NANCY</a:t>
            </a:r>
          </a:p>
        </p:txBody>
      </p:sp>
    </p:spTree>
    <p:extLst>
      <p:ext uri="{BB962C8B-B14F-4D97-AF65-F5344CB8AC3E}">
        <p14:creationId xmlns:p14="http://schemas.microsoft.com/office/powerpoint/2010/main" val="30647433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A6E10-5A4E-EE56-B451-7B9DD7E9EF32}"/>
              </a:ext>
            </a:extLst>
          </p:cNvPr>
          <p:cNvSpPr>
            <a:spLocks noGrp="1"/>
          </p:cNvSpPr>
          <p:nvPr>
            <p:ph type="title"/>
          </p:nvPr>
        </p:nvSpPr>
        <p:spPr/>
        <p:txBody>
          <a:bodyPr>
            <a:normAutofit fontScale="90000"/>
          </a:bodyPr>
          <a:lstStyle/>
          <a:p>
            <a:r>
              <a:rPr lang="en-GB" dirty="0"/>
              <a:t>The dynamics of drinking in Britain</a:t>
            </a:r>
          </a:p>
        </p:txBody>
      </p:sp>
      <p:sp>
        <p:nvSpPr>
          <p:cNvPr id="4" name="Rectangle: Rounded Corners 3">
            <a:extLst>
              <a:ext uri="{FF2B5EF4-FFF2-40B4-BE49-F238E27FC236}">
                <a16:creationId xmlns:a16="http://schemas.microsoft.com/office/drawing/2014/main" id="{0CCD2856-11D6-11D7-78DE-4BC760E9C041}"/>
              </a:ext>
            </a:extLst>
          </p:cNvPr>
          <p:cNvSpPr/>
          <p:nvPr/>
        </p:nvSpPr>
        <p:spPr>
          <a:xfrm>
            <a:off x="628650" y="2230379"/>
            <a:ext cx="2529805" cy="82898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t>Who consumes alcohol?</a:t>
            </a:r>
          </a:p>
        </p:txBody>
      </p:sp>
      <p:sp>
        <p:nvSpPr>
          <p:cNvPr id="5" name="Content Placeholder 4">
            <a:extLst>
              <a:ext uri="{FF2B5EF4-FFF2-40B4-BE49-F238E27FC236}">
                <a16:creationId xmlns:a16="http://schemas.microsoft.com/office/drawing/2014/main" id="{CAC39262-D789-776F-5814-1441138439CE}"/>
              </a:ext>
            </a:extLst>
          </p:cNvPr>
          <p:cNvSpPr>
            <a:spLocks noGrp="1"/>
          </p:cNvSpPr>
          <p:nvPr>
            <p:ph idx="1"/>
          </p:nvPr>
        </p:nvSpPr>
        <p:spPr>
          <a:xfrm>
            <a:off x="3307098" y="1410272"/>
            <a:ext cx="2678449" cy="14298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marL="0" indent="0" algn="ctr">
              <a:buNone/>
            </a:pPr>
            <a:r>
              <a:rPr lang="en-GB" dirty="0"/>
              <a:t>The types of alcohol being drunk</a:t>
            </a:r>
          </a:p>
        </p:txBody>
      </p:sp>
      <p:pic>
        <p:nvPicPr>
          <p:cNvPr id="9" name="Content Placeholder 5" descr="A picture containing chart">
            <a:extLst>
              <a:ext uri="{FF2B5EF4-FFF2-40B4-BE49-F238E27FC236}">
                <a16:creationId xmlns:a16="http://schemas.microsoft.com/office/drawing/2014/main" id="{8C29A5C8-19F9-6D0E-D356-B8FF871273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97590" y="3816575"/>
            <a:ext cx="2687957" cy="1914380"/>
          </a:xfrm>
          <a:prstGeom prst="rect">
            <a:avLst/>
          </a:prstGeom>
          <a:noFill/>
        </p:spPr>
      </p:pic>
      <p:sp>
        <p:nvSpPr>
          <p:cNvPr id="11" name="TextBox 10">
            <a:extLst>
              <a:ext uri="{FF2B5EF4-FFF2-40B4-BE49-F238E27FC236}">
                <a16:creationId xmlns:a16="http://schemas.microsoft.com/office/drawing/2014/main" id="{9A6236D7-7E2D-A73B-0137-A4433CCD113C}"/>
              </a:ext>
            </a:extLst>
          </p:cNvPr>
          <p:cNvSpPr txBox="1"/>
          <p:nvPr/>
        </p:nvSpPr>
        <p:spPr>
          <a:xfrm>
            <a:off x="3307098" y="3013501"/>
            <a:ext cx="2529805" cy="830997"/>
          </a:xfrm>
          <a:prstGeom prst="rect">
            <a:avLst/>
          </a:prstGeom>
          <a:noFill/>
        </p:spPr>
        <p:txBody>
          <a:bodyPr wrap="square">
            <a:spAutoFit/>
          </a:bodyPr>
          <a:lstStyle/>
          <a:p>
            <a:r>
              <a:rPr lang="en-GB" sz="1600" dirty="0">
                <a:latin typeface="Arial" panose="020B0604020202020204" pitchFamily="34" charset="0"/>
                <a:ea typeface="Times New Roman" panose="02020603050405020304" pitchFamily="18" charset="0"/>
                <a:cs typeface="Times New Roman" panose="02020603050405020304" pitchFamily="18" charset="0"/>
              </a:rPr>
              <a:t>Changes in sales between 2001/02 to 2021/22.</a:t>
            </a:r>
            <a:endParaRPr lang="en-GB" sz="1600" dirty="0"/>
          </a:p>
        </p:txBody>
      </p:sp>
      <p:pic>
        <p:nvPicPr>
          <p:cNvPr id="18" name="Picture 17">
            <a:extLst>
              <a:ext uri="{FF2B5EF4-FFF2-40B4-BE49-F238E27FC236}">
                <a16:creationId xmlns:a16="http://schemas.microsoft.com/office/drawing/2014/main" id="{87AC3D93-9051-3A53-CD90-D94363B80957}"/>
              </a:ext>
            </a:extLst>
          </p:cNvPr>
          <p:cNvPicPr>
            <a:picLocks noChangeAspect="1"/>
          </p:cNvPicPr>
          <p:nvPr/>
        </p:nvPicPr>
        <p:blipFill rotWithShape="1">
          <a:blip r:embed="rId4">
            <a:extLst>
              <a:ext uri="{28A0092B-C50C-407E-A947-70E740481C1C}">
                <a14:useLocalDpi xmlns:a14="http://schemas.microsoft.com/office/drawing/2010/main" val="0"/>
              </a:ext>
            </a:extLst>
          </a:blip>
          <a:srcRect t="21686" r="23180" b="19956"/>
          <a:stretch/>
        </p:blipFill>
        <p:spPr bwMode="auto">
          <a:xfrm>
            <a:off x="583662" y="3618912"/>
            <a:ext cx="2574792" cy="1801743"/>
          </a:xfrm>
          <a:prstGeom prst="rect">
            <a:avLst/>
          </a:prstGeom>
          <a:ln>
            <a:noFill/>
          </a:ln>
          <a:extLst>
            <a:ext uri="{53640926-AAD7-44D8-BBD7-CCE9431645EC}">
              <a14:shadowObscured xmlns:a14="http://schemas.microsoft.com/office/drawing/2010/main"/>
            </a:ext>
          </a:extLst>
        </p:spPr>
      </p:pic>
      <p:sp>
        <p:nvSpPr>
          <p:cNvPr id="19" name="TextBox 18">
            <a:extLst>
              <a:ext uri="{FF2B5EF4-FFF2-40B4-BE49-F238E27FC236}">
                <a16:creationId xmlns:a16="http://schemas.microsoft.com/office/drawing/2014/main" id="{7DE81F18-ADC7-C55B-6103-9B7515B78658}"/>
              </a:ext>
            </a:extLst>
          </p:cNvPr>
          <p:cNvSpPr txBox="1"/>
          <p:nvPr/>
        </p:nvSpPr>
        <p:spPr>
          <a:xfrm>
            <a:off x="672806" y="3180331"/>
            <a:ext cx="2529805" cy="646331"/>
          </a:xfrm>
          <a:prstGeom prst="rect">
            <a:avLst/>
          </a:prstGeom>
          <a:noFill/>
        </p:spPr>
        <p:txBody>
          <a:bodyPr wrap="square">
            <a:spAutoFit/>
          </a:bodyPr>
          <a:lstStyle/>
          <a:p>
            <a:pPr algn="l"/>
            <a:r>
              <a:rPr lang="en-GB" sz="1200" dirty="0">
                <a:latin typeface="Arial" panose="020B0604020202020204" pitchFamily="34" charset="0"/>
                <a:cs typeface="Times New Roman" panose="02020603050405020304" pitchFamily="18" charset="0"/>
              </a:rPr>
              <a:t>Percentage adults reporting abstinence by age, 2005 and 2017.</a:t>
            </a:r>
          </a:p>
        </p:txBody>
      </p:sp>
    </p:spTree>
    <p:extLst>
      <p:ext uri="{BB962C8B-B14F-4D97-AF65-F5344CB8AC3E}">
        <p14:creationId xmlns:p14="http://schemas.microsoft.com/office/powerpoint/2010/main" val="13222500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A6E10-5A4E-EE56-B451-7B9DD7E9EF32}"/>
              </a:ext>
            </a:extLst>
          </p:cNvPr>
          <p:cNvSpPr>
            <a:spLocks noGrp="1"/>
          </p:cNvSpPr>
          <p:nvPr>
            <p:ph type="title"/>
          </p:nvPr>
        </p:nvSpPr>
        <p:spPr/>
        <p:txBody>
          <a:bodyPr>
            <a:normAutofit fontScale="90000"/>
          </a:bodyPr>
          <a:lstStyle/>
          <a:p>
            <a:r>
              <a:rPr lang="en-GB" dirty="0"/>
              <a:t>The dynamics of drinking in Britain</a:t>
            </a:r>
          </a:p>
        </p:txBody>
      </p:sp>
      <p:sp>
        <p:nvSpPr>
          <p:cNvPr id="4" name="Rectangle: Rounded Corners 3">
            <a:extLst>
              <a:ext uri="{FF2B5EF4-FFF2-40B4-BE49-F238E27FC236}">
                <a16:creationId xmlns:a16="http://schemas.microsoft.com/office/drawing/2014/main" id="{0CCD2856-11D6-11D7-78DE-4BC760E9C041}"/>
              </a:ext>
            </a:extLst>
          </p:cNvPr>
          <p:cNvSpPr/>
          <p:nvPr/>
        </p:nvSpPr>
        <p:spPr>
          <a:xfrm>
            <a:off x="628650" y="2230379"/>
            <a:ext cx="2529805" cy="82898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t>Who consumes alcohol?</a:t>
            </a:r>
          </a:p>
        </p:txBody>
      </p:sp>
      <p:sp>
        <p:nvSpPr>
          <p:cNvPr id="5" name="Content Placeholder 4">
            <a:extLst>
              <a:ext uri="{FF2B5EF4-FFF2-40B4-BE49-F238E27FC236}">
                <a16:creationId xmlns:a16="http://schemas.microsoft.com/office/drawing/2014/main" id="{CAC39262-D789-776F-5814-1441138439CE}"/>
              </a:ext>
            </a:extLst>
          </p:cNvPr>
          <p:cNvSpPr>
            <a:spLocks noGrp="1"/>
          </p:cNvSpPr>
          <p:nvPr>
            <p:ph idx="1"/>
          </p:nvPr>
        </p:nvSpPr>
        <p:spPr>
          <a:xfrm>
            <a:off x="3307098" y="2226469"/>
            <a:ext cx="2529805" cy="8328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marL="0" indent="0" algn="ctr">
              <a:buNone/>
            </a:pPr>
            <a:r>
              <a:rPr lang="en-GB" dirty="0"/>
              <a:t>The types of alcohol being drunk</a:t>
            </a:r>
          </a:p>
        </p:txBody>
      </p:sp>
      <p:sp>
        <p:nvSpPr>
          <p:cNvPr id="8" name="Content Placeholder 4">
            <a:extLst>
              <a:ext uri="{FF2B5EF4-FFF2-40B4-BE49-F238E27FC236}">
                <a16:creationId xmlns:a16="http://schemas.microsoft.com/office/drawing/2014/main" id="{9097C61E-ABE4-B299-24BA-5A8036BA4AA5}"/>
              </a:ext>
            </a:extLst>
          </p:cNvPr>
          <p:cNvSpPr txBox="1">
            <a:spLocks/>
          </p:cNvSpPr>
          <p:nvPr/>
        </p:nvSpPr>
        <p:spPr>
          <a:xfrm>
            <a:off x="5985547" y="1787402"/>
            <a:ext cx="2529804" cy="127195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GB" sz="2100" dirty="0"/>
              <a:t>Where people drink alcohol</a:t>
            </a:r>
          </a:p>
        </p:txBody>
      </p:sp>
      <p:pic>
        <p:nvPicPr>
          <p:cNvPr id="9" name="Content Placeholder 5" descr="A picture containing chart">
            <a:extLst>
              <a:ext uri="{FF2B5EF4-FFF2-40B4-BE49-F238E27FC236}">
                <a16:creationId xmlns:a16="http://schemas.microsoft.com/office/drawing/2014/main" id="{8C29A5C8-19F9-6D0E-D356-B8FF871273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07098" y="3618912"/>
            <a:ext cx="2529805" cy="1801743"/>
          </a:xfrm>
          <a:prstGeom prst="rect">
            <a:avLst/>
          </a:prstGeom>
          <a:noFill/>
        </p:spPr>
      </p:pic>
      <p:sp>
        <p:nvSpPr>
          <p:cNvPr id="11" name="TextBox 10">
            <a:extLst>
              <a:ext uri="{FF2B5EF4-FFF2-40B4-BE49-F238E27FC236}">
                <a16:creationId xmlns:a16="http://schemas.microsoft.com/office/drawing/2014/main" id="{9A6236D7-7E2D-A73B-0137-A4433CCD113C}"/>
              </a:ext>
            </a:extLst>
          </p:cNvPr>
          <p:cNvSpPr txBox="1"/>
          <p:nvPr/>
        </p:nvSpPr>
        <p:spPr>
          <a:xfrm>
            <a:off x="3307098" y="3180331"/>
            <a:ext cx="2529805" cy="461665"/>
          </a:xfrm>
          <a:prstGeom prst="rect">
            <a:avLst/>
          </a:prstGeom>
          <a:noFill/>
        </p:spPr>
        <p:txBody>
          <a:bodyPr wrap="square">
            <a:spAutoFit/>
          </a:bodyPr>
          <a:lstStyle/>
          <a:p>
            <a:r>
              <a:rPr lang="en-GB" sz="1200" dirty="0">
                <a:latin typeface="Arial" panose="020B0604020202020204" pitchFamily="34" charset="0"/>
                <a:ea typeface="Times New Roman" panose="02020603050405020304" pitchFamily="18" charset="0"/>
                <a:cs typeface="Times New Roman" panose="02020603050405020304" pitchFamily="18" charset="0"/>
              </a:rPr>
              <a:t>Changes in sales between 2001/02 to 2021/22</a:t>
            </a:r>
            <a:endParaRPr lang="en-GB" sz="1200" dirty="0"/>
          </a:p>
        </p:txBody>
      </p:sp>
      <p:pic>
        <p:nvPicPr>
          <p:cNvPr id="1026" name="Picture 2" descr="Pub - Free food and restaurant icons">
            <a:extLst>
              <a:ext uri="{FF2B5EF4-FFF2-40B4-BE49-F238E27FC236}">
                <a16:creationId xmlns:a16="http://schemas.microsoft.com/office/drawing/2014/main" id="{74391975-A997-4898-7934-253C16EC32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5546" y="3812427"/>
            <a:ext cx="1271958" cy="12719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state Agent &amp; Lettings Agent in Cornwall | Millerson.com">
            <a:extLst>
              <a:ext uri="{FF2B5EF4-FFF2-40B4-BE49-F238E27FC236}">
                <a16:creationId xmlns:a16="http://schemas.microsoft.com/office/drawing/2014/main" id="{62736A83-6759-0609-7A04-73775B67E6D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03361" y="3915017"/>
            <a:ext cx="1179458" cy="1179458"/>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Right 11">
            <a:extLst>
              <a:ext uri="{FF2B5EF4-FFF2-40B4-BE49-F238E27FC236}">
                <a16:creationId xmlns:a16="http://schemas.microsoft.com/office/drawing/2014/main" id="{B982887D-2E55-8034-5946-F16DF7F06276}"/>
              </a:ext>
            </a:extLst>
          </p:cNvPr>
          <p:cNvSpPr/>
          <p:nvPr/>
        </p:nvSpPr>
        <p:spPr>
          <a:xfrm>
            <a:off x="7216516" y="4066348"/>
            <a:ext cx="320879" cy="27054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TextBox 12">
            <a:extLst>
              <a:ext uri="{FF2B5EF4-FFF2-40B4-BE49-F238E27FC236}">
                <a16:creationId xmlns:a16="http://schemas.microsoft.com/office/drawing/2014/main" id="{FE3DF909-6FC8-9FB0-E01C-8692E0F32D9F}"/>
              </a:ext>
            </a:extLst>
          </p:cNvPr>
          <p:cNvSpPr txBox="1"/>
          <p:nvPr/>
        </p:nvSpPr>
        <p:spPr>
          <a:xfrm>
            <a:off x="6045876" y="3240966"/>
            <a:ext cx="1100302" cy="523220"/>
          </a:xfrm>
          <a:prstGeom prst="rect">
            <a:avLst/>
          </a:prstGeom>
          <a:noFill/>
        </p:spPr>
        <p:txBody>
          <a:bodyPr wrap="square">
            <a:spAutoFit/>
          </a:bodyPr>
          <a:lstStyle/>
          <a:p>
            <a:r>
              <a:rPr lang="en-GB" sz="1400" dirty="0">
                <a:latin typeface="Arial" panose="020B0604020202020204" pitchFamily="34" charset="0"/>
                <a:ea typeface="Times New Roman" panose="02020603050405020304" pitchFamily="18" charset="0"/>
                <a:cs typeface="Times New Roman" panose="02020603050405020304" pitchFamily="18" charset="0"/>
              </a:rPr>
              <a:t>Licensed premises</a:t>
            </a:r>
            <a:endParaRPr lang="en-GB" sz="1400" dirty="0"/>
          </a:p>
        </p:txBody>
      </p:sp>
      <p:sp>
        <p:nvSpPr>
          <p:cNvPr id="14" name="TextBox 13">
            <a:extLst>
              <a:ext uri="{FF2B5EF4-FFF2-40B4-BE49-F238E27FC236}">
                <a16:creationId xmlns:a16="http://schemas.microsoft.com/office/drawing/2014/main" id="{A6B721D7-564C-ACAB-E749-C4A4CC713B78}"/>
              </a:ext>
            </a:extLst>
          </p:cNvPr>
          <p:cNvSpPr txBox="1"/>
          <p:nvPr/>
        </p:nvSpPr>
        <p:spPr>
          <a:xfrm>
            <a:off x="7703585" y="3333300"/>
            <a:ext cx="856753" cy="307777"/>
          </a:xfrm>
          <a:prstGeom prst="rect">
            <a:avLst/>
          </a:prstGeom>
          <a:noFill/>
        </p:spPr>
        <p:txBody>
          <a:bodyPr wrap="square">
            <a:spAutoFit/>
          </a:bodyPr>
          <a:lstStyle/>
          <a:p>
            <a:r>
              <a:rPr lang="en-GB" sz="1400" dirty="0">
                <a:latin typeface="Arial" panose="020B0604020202020204" pitchFamily="34" charset="0"/>
                <a:ea typeface="Times New Roman" panose="02020603050405020304" pitchFamily="18" charset="0"/>
                <a:cs typeface="Times New Roman" panose="02020603050405020304" pitchFamily="18" charset="0"/>
              </a:rPr>
              <a:t>Home</a:t>
            </a:r>
            <a:endParaRPr lang="en-GB" sz="1400" dirty="0"/>
          </a:p>
        </p:txBody>
      </p:sp>
      <p:pic>
        <p:nvPicPr>
          <p:cNvPr id="18" name="Picture 17">
            <a:extLst>
              <a:ext uri="{FF2B5EF4-FFF2-40B4-BE49-F238E27FC236}">
                <a16:creationId xmlns:a16="http://schemas.microsoft.com/office/drawing/2014/main" id="{87AC3D93-9051-3A53-CD90-D94363B80957}"/>
              </a:ext>
            </a:extLst>
          </p:cNvPr>
          <p:cNvPicPr>
            <a:picLocks noChangeAspect="1"/>
          </p:cNvPicPr>
          <p:nvPr/>
        </p:nvPicPr>
        <p:blipFill rotWithShape="1">
          <a:blip r:embed="rId6">
            <a:extLst>
              <a:ext uri="{28A0092B-C50C-407E-A947-70E740481C1C}">
                <a14:useLocalDpi xmlns:a14="http://schemas.microsoft.com/office/drawing/2010/main" val="0"/>
              </a:ext>
            </a:extLst>
          </a:blip>
          <a:srcRect t="21686" r="23180" b="19956"/>
          <a:stretch/>
        </p:blipFill>
        <p:spPr bwMode="auto">
          <a:xfrm>
            <a:off x="583662" y="3618912"/>
            <a:ext cx="2574792" cy="1801743"/>
          </a:xfrm>
          <a:prstGeom prst="rect">
            <a:avLst/>
          </a:prstGeom>
          <a:ln>
            <a:noFill/>
          </a:ln>
          <a:extLst>
            <a:ext uri="{53640926-AAD7-44D8-BBD7-CCE9431645EC}">
              <a14:shadowObscured xmlns:a14="http://schemas.microsoft.com/office/drawing/2010/main"/>
            </a:ext>
          </a:extLst>
        </p:spPr>
      </p:pic>
      <p:sp>
        <p:nvSpPr>
          <p:cNvPr id="19" name="TextBox 18">
            <a:extLst>
              <a:ext uri="{FF2B5EF4-FFF2-40B4-BE49-F238E27FC236}">
                <a16:creationId xmlns:a16="http://schemas.microsoft.com/office/drawing/2014/main" id="{7DE81F18-ADC7-C55B-6103-9B7515B78658}"/>
              </a:ext>
            </a:extLst>
          </p:cNvPr>
          <p:cNvSpPr txBox="1"/>
          <p:nvPr/>
        </p:nvSpPr>
        <p:spPr>
          <a:xfrm>
            <a:off x="672806" y="3180331"/>
            <a:ext cx="2529805" cy="461665"/>
          </a:xfrm>
          <a:prstGeom prst="rect">
            <a:avLst/>
          </a:prstGeom>
          <a:noFill/>
        </p:spPr>
        <p:txBody>
          <a:bodyPr wrap="square">
            <a:spAutoFit/>
          </a:bodyPr>
          <a:lstStyle/>
          <a:p>
            <a:pPr algn="l"/>
            <a:r>
              <a:rPr lang="en-GB" sz="1200" dirty="0">
                <a:latin typeface="Arial" panose="020B0604020202020204" pitchFamily="34" charset="0"/>
                <a:cs typeface="Times New Roman" panose="02020603050405020304" pitchFamily="18" charset="0"/>
              </a:rPr>
              <a:t>Percentage adults reporting abstinence by age, 2005 and 2017</a:t>
            </a:r>
          </a:p>
        </p:txBody>
      </p:sp>
    </p:spTree>
    <p:extLst>
      <p:ext uri="{BB962C8B-B14F-4D97-AF65-F5344CB8AC3E}">
        <p14:creationId xmlns:p14="http://schemas.microsoft.com/office/powerpoint/2010/main" val="15953472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E35BCA-01E6-B763-1E55-0CAB25E920F4}"/>
              </a:ext>
            </a:extLst>
          </p:cNvPr>
          <p:cNvSpPr>
            <a:spLocks noGrp="1"/>
          </p:cNvSpPr>
          <p:nvPr>
            <p:ph type="title"/>
          </p:nvPr>
        </p:nvSpPr>
        <p:spPr/>
        <p:txBody>
          <a:bodyPr>
            <a:normAutofit fontScale="90000"/>
          </a:bodyPr>
          <a:lstStyle/>
          <a:p>
            <a:r>
              <a:rPr lang="en-GB" dirty="0"/>
              <a:t>The impact of Covid on alcohol consumption</a:t>
            </a:r>
          </a:p>
        </p:txBody>
      </p:sp>
      <p:sp>
        <p:nvSpPr>
          <p:cNvPr id="5" name="Text Placeholder 4">
            <a:extLst>
              <a:ext uri="{FF2B5EF4-FFF2-40B4-BE49-F238E27FC236}">
                <a16:creationId xmlns:a16="http://schemas.microsoft.com/office/drawing/2014/main" id="{68A5B9A3-5779-9046-7EAA-B0A941B67FAD}"/>
              </a:ext>
            </a:extLst>
          </p:cNvPr>
          <p:cNvSpPr>
            <a:spLocks noGrp="1"/>
          </p:cNvSpPr>
          <p:nvPr>
            <p:ph type="body" idx="1"/>
          </p:nvPr>
        </p:nvSpPr>
        <p:spPr/>
        <p:txBody>
          <a:bodyPr/>
          <a:lstStyle/>
          <a:p>
            <a:r>
              <a:rPr lang="en-GB" dirty="0"/>
              <a:t>During the Pandemic</a:t>
            </a:r>
          </a:p>
        </p:txBody>
      </p:sp>
      <p:sp>
        <p:nvSpPr>
          <p:cNvPr id="6" name="Content Placeholder 5">
            <a:extLst>
              <a:ext uri="{FF2B5EF4-FFF2-40B4-BE49-F238E27FC236}">
                <a16:creationId xmlns:a16="http://schemas.microsoft.com/office/drawing/2014/main" id="{BB7F41AC-3BCE-24FA-F27F-70E2342A5BA2}"/>
              </a:ext>
            </a:extLst>
          </p:cNvPr>
          <p:cNvSpPr>
            <a:spLocks noGrp="1"/>
          </p:cNvSpPr>
          <p:nvPr>
            <p:ph sz="half" idx="2"/>
          </p:nvPr>
        </p:nvSpPr>
        <p:spPr/>
        <p:txBody>
          <a:bodyPr/>
          <a:lstStyle/>
          <a:p>
            <a:endParaRPr lang="en-GB" dirty="0"/>
          </a:p>
        </p:txBody>
      </p:sp>
      <p:sp>
        <p:nvSpPr>
          <p:cNvPr id="7" name="Text Placeholder 6">
            <a:extLst>
              <a:ext uri="{FF2B5EF4-FFF2-40B4-BE49-F238E27FC236}">
                <a16:creationId xmlns:a16="http://schemas.microsoft.com/office/drawing/2014/main" id="{95C82860-5F96-3C24-6912-012F89BB123D}"/>
              </a:ext>
            </a:extLst>
          </p:cNvPr>
          <p:cNvSpPr>
            <a:spLocks noGrp="1"/>
          </p:cNvSpPr>
          <p:nvPr>
            <p:ph type="body" sz="quarter" idx="3"/>
          </p:nvPr>
        </p:nvSpPr>
        <p:spPr/>
        <p:txBody>
          <a:bodyPr/>
          <a:lstStyle/>
          <a:p>
            <a:endParaRPr lang="en-GB"/>
          </a:p>
        </p:txBody>
      </p:sp>
      <p:sp>
        <p:nvSpPr>
          <p:cNvPr id="8" name="Content Placeholder 7">
            <a:extLst>
              <a:ext uri="{FF2B5EF4-FFF2-40B4-BE49-F238E27FC236}">
                <a16:creationId xmlns:a16="http://schemas.microsoft.com/office/drawing/2014/main" id="{C59F0B0A-9F68-7520-6010-FFA9ABA5D02C}"/>
              </a:ext>
            </a:extLst>
          </p:cNvPr>
          <p:cNvSpPr>
            <a:spLocks noGrp="1"/>
          </p:cNvSpPr>
          <p:nvPr>
            <p:ph sz="quarter" idx="4"/>
          </p:nvPr>
        </p:nvSpPr>
        <p:spPr/>
        <p:txBody>
          <a:bodyPr/>
          <a:lstStyle/>
          <a:p>
            <a:endParaRPr lang="en-GB"/>
          </a:p>
        </p:txBody>
      </p:sp>
      <p:grpSp>
        <p:nvGrpSpPr>
          <p:cNvPr id="9" name="Group 8">
            <a:extLst>
              <a:ext uri="{FF2B5EF4-FFF2-40B4-BE49-F238E27FC236}">
                <a16:creationId xmlns:a16="http://schemas.microsoft.com/office/drawing/2014/main" id="{234ECADD-80AC-54B1-7AF4-2C5D93811AE5}"/>
              </a:ext>
            </a:extLst>
          </p:cNvPr>
          <p:cNvGrpSpPr/>
          <p:nvPr/>
        </p:nvGrpSpPr>
        <p:grpSpPr>
          <a:xfrm>
            <a:off x="627460" y="3507234"/>
            <a:ext cx="6207094" cy="1143000"/>
            <a:chOff x="836612" y="3533311"/>
            <a:chExt cx="5160963" cy="1198487"/>
          </a:xfrm>
        </p:grpSpPr>
        <p:sp>
          <p:nvSpPr>
            <p:cNvPr id="10" name="Rectangle 9">
              <a:extLst>
                <a:ext uri="{FF2B5EF4-FFF2-40B4-BE49-F238E27FC236}">
                  <a16:creationId xmlns:a16="http://schemas.microsoft.com/office/drawing/2014/main" id="{FDD0AC67-5B26-D863-2B78-61C48AD9F972}"/>
                </a:ext>
              </a:extLst>
            </p:cNvPr>
            <p:cNvSpPr/>
            <p:nvPr/>
          </p:nvSpPr>
          <p:spPr>
            <a:xfrm>
              <a:off x="836612" y="3533314"/>
              <a:ext cx="1349406" cy="119848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500" b="1" dirty="0">
                  <a:solidFill>
                    <a:schemeClr val="tx1"/>
                  </a:solidFill>
                </a:rPr>
                <a:t>Reduced or stopped drinking.</a:t>
              </a:r>
            </a:p>
          </p:txBody>
        </p:sp>
        <p:sp>
          <p:nvSpPr>
            <p:cNvPr id="11" name="Rectangle 10">
              <a:extLst>
                <a:ext uri="{FF2B5EF4-FFF2-40B4-BE49-F238E27FC236}">
                  <a16:creationId xmlns:a16="http://schemas.microsoft.com/office/drawing/2014/main" id="{26AFE511-1EC3-9647-1112-B16B6270A886}"/>
                </a:ext>
              </a:extLst>
            </p:cNvPr>
            <p:cNvSpPr/>
            <p:nvPr/>
          </p:nvSpPr>
          <p:spPr>
            <a:xfrm>
              <a:off x="4648169" y="3533311"/>
              <a:ext cx="1349406" cy="119848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chemeClr val="tx1"/>
                  </a:solidFill>
                </a:rPr>
                <a:t>Increased alcohol intake.</a:t>
              </a:r>
            </a:p>
          </p:txBody>
        </p:sp>
        <p:sp>
          <p:nvSpPr>
            <p:cNvPr id="12" name="Rectangle 11">
              <a:extLst>
                <a:ext uri="{FF2B5EF4-FFF2-40B4-BE49-F238E27FC236}">
                  <a16:creationId xmlns:a16="http://schemas.microsoft.com/office/drawing/2014/main" id="{4BE26D72-56C5-3BCC-9AC2-6BBAEB83EE06}"/>
                </a:ext>
              </a:extLst>
            </p:cNvPr>
            <p:cNvSpPr/>
            <p:nvPr/>
          </p:nvSpPr>
          <p:spPr>
            <a:xfrm>
              <a:off x="2186017" y="3533313"/>
              <a:ext cx="2462151" cy="119848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500" b="1" dirty="0">
                  <a:solidFill>
                    <a:schemeClr val="tx1"/>
                  </a:solidFill>
                </a:rPr>
                <a:t>No change in consumption.</a:t>
              </a:r>
            </a:p>
          </p:txBody>
        </p:sp>
      </p:grpSp>
    </p:spTree>
    <p:extLst>
      <p:ext uri="{BB962C8B-B14F-4D97-AF65-F5344CB8AC3E}">
        <p14:creationId xmlns:p14="http://schemas.microsoft.com/office/powerpoint/2010/main" val="29191909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9">
            <a:extLst>
              <a:ext uri="{FF2B5EF4-FFF2-40B4-BE49-F238E27FC236}">
                <a16:creationId xmlns:a16="http://schemas.microsoft.com/office/drawing/2014/main" id="{C6C47BC7-1E5D-032D-3D7F-A45CDBF5FF91}"/>
              </a:ext>
            </a:extLst>
          </p:cNvPr>
          <p:cNvGraphicFramePr>
            <a:graphicFrameLocks noGrp="1"/>
          </p:cNvGraphicFramePr>
          <p:nvPr>
            <p:ph sz="quarter" idx="4"/>
            <p:extLst>
              <p:ext uri="{D42A27DB-BD31-4B8C-83A1-F6EECF244321}">
                <p14:modId xmlns:p14="http://schemas.microsoft.com/office/powerpoint/2010/main" val="2393127093"/>
              </p:ext>
            </p:extLst>
          </p:nvPr>
        </p:nvGraphicFramePr>
        <p:xfrm>
          <a:off x="4753109" y="2758285"/>
          <a:ext cx="4296298" cy="1576718"/>
        </p:xfrm>
        <a:graphic>
          <a:graphicData uri="http://schemas.openxmlformats.org/drawingml/2006/table">
            <a:tbl>
              <a:tblPr firstRow="1" bandRow="1">
                <a:tableStyleId>{5940675A-B579-460E-94D1-54222C63F5DA}</a:tableStyleId>
              </a:tblPr>
              <a:tblGrid>
                <a:gridCol w="2148149">
                  <a:extLst>
                    <a:ext uri="{9D8B030D-6E8A-4147-A177-3AD203B41FA5}">
                      <a16:colId xmlns:a16="http://schemas.microsoft.com/office/drawing/2014/main" val="20760432"/>
                    </a:ext>
                  </a:extLst>
                </a:gridCol>
                <a:gridCol w="2148149">
                  <a:extLst>
                    <a:ext uri="{9D8B030D-6E8A-4147-A177-3AD203B41FA5}">
                      <a16:colId xmlns:a16="http://schemas.microsoft.com/office/drawing/2014/main" val="2668383596"/>
                    </a:ext>
                  </a:extLst>
                </a:gridCol>
              </a:tblGrid>
              <a:tr h="1576718">
                <a:tc>
                  <a:txBody>
                    <a:bodyPr/>
                    <a:lstStyle/>
                    <a:p>
                      <a:endParaRPr lang="en-GB" sz="1800" dirty="0"/>
                    </a:p>
                  </a:txBody>
                  <a:tcPr marL="68580" marR="68580" marT="34290" marB="3429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a:effectLst/>
                          <a:latin typeface="Arial" panose="020B0604020202020204" pitchFamily="34" charset="0"/>
                          <a:ea typeface="Arial" panose="020B0604020202020204" pitchFamily="34" charset="0"/>
                          <a:cs typeface="Arial" panose="020B0604020202020204" pitchFamily="34" charset="0"/>
                        </a:rPr>
                        <a:t>Will return to pre-pandemic levels of drinking quite quickly.</a:t>
                      </a:r>
                      <a:endParaRPr lang="en-GB" sz="1800" dirty="0"/>
                    </a:p>
                  </a:txBody>
                  <a:tcPr marL="68580" marR="68580" marT="34290" marB="3429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7763953"/>
                  </a:ext>
                </a:extLst>
              </a:tr>
            </a:tbl>
          </a:graphicData>
        </a:graphic>
      </p:graphicFrame>
      <p:sp>
        <p:nvSpPr>
          <p:cNvPr id="2" name="Title 1">
            <a:extLst>
              <a:ext uri="{FF2B5EF4-FFF2-40B4-BE49-F238E27FC236}">
                <a16:creationId xmlns:a16="http://schemas.microsoft.com/office/drawing/2014/main" id="{3F0148A3-9717-1EC7-A534-E0AECA429E74}"/>
              </a:ext>
            </a:extLst>
          </p:cNvPr>
          <p:cNvSpPr>
            <a:spLocks noGrp="1"/>
          </p:cNvSpPr>
          <p:nvPr>
            <p:ph type="title"/>
          </p:nvPr>
        </p:nvSpPr>
        <p:spPr/>
        <p:txBody>
          <a:bodyPr>
            <a:normAutofit fontScale="90000"/>
          </a:bodyPr>
          <a:lstStyle/>
          <a:p>
            <a:r>
              <a:rPr lang="en-GB" dirty="0"/>
              <a:t>The impact of Covid on alcohol consumption</a:t>
            </a:r>
          </a:p>
        </p:txBody>
      </p:sp>
      <p:sp>
        <p:nvSpPr>
          <p:cNvPr id="4" name="Text Placeholder 3">
            <a:extLst>
              <a:ext uri="{FF2B5EF4-FFF2-40B4-BE49-F238E27FC236}">
                <a16:creationId xmlns:a16="http://schemas.microsoft.com/office/drawing/2014/main" id="{2EA2D66D-F14D-BA4C-D3D9-10925EA05694}"/>
              </a:ext>
            </a:extLst>
          </p:cNvPr>
          <p:cNvSpPr>
            <a:spLocks noGrp="1"/>
          </p:cNvSpPr>
          <p:nvPr>
            <p:ph type="body" idx="1"/>
          </p:nvPr>
        </p:nvSpPr>
        <p:spPr/>
        <p:txBody>
          <a:bodyPr/>
          <a:lstStyle/>
          <a:p>
            <a:r>
              <a:rPr lang="en-GB" dirty="0"/>
              <a:t>During the Pandemic</a:t>
            </a:r>
          </a:p>
        </p:txBody>
      </p:sp>
      <p:sp>
        <p:nvSpPr>
          <p:cNvPr id="5" name="Content Placeholder 4">
            <a:extLst>
              <a:ext uri="{FF2B5EF4-FFF2-40B4-BE49-F238E27FC236}">
                <a16:creationId xmlns:a16="http://schemas.microsoft.com/office/drawing/2014/main" id="{C22935ED-48DB-5D60-8388-80EEA636691C}"/>
              </a:ext>
            </a:extLst>
          </p:cNvPr>
          <p:cNvSpPr>
            <a:spLocks noGrp="1"/>
          </p:cNvSpPr>
          <p:nvPr>
            <p:ph sz="half" idx="2"/>
          </p:nvPr>
        </p:nvSpPr>
        <p:spPr/>
        <p:txBody>
          <a:bodyPr/>
          <a:lstStyle/>
          <a:p>
            <a:endParaRPr lang="en-GB" dirty="0"/>
          </a:p>
        </p:txBody>
      </p:sp>
      <p:sp>
        <p:nvSpPr>
          <p:cNvPr id="6" name="Text Placeholder 5">
            <a:extLst>
              <a:ext uri="{FF2B5EF4-FFF2-40B4-BE49-F238E27FC236}">
                <a16:creationId xmlns:a16="http://schemas.microsoft.com/office/drawing/2014/main" id="{893F6BB9-6540-2195-E91E-0FC1B00C83C8}"/>
              </a:ext>
            </a:extLst>
          </p:cNvPr>
          <p:cNvSpPr>
            <a:spLocks noGrp="1"/>
          </p:cNvSpPr>
          <p:nvPr>
            <p:ph type="body" sz="quarter" idx="3"/>
          </p:nvPr>
        </p:nvSpPr>
        <p:spPr/>
        <p:txBody>
          <a:bodyPr/>
          <a:lstStyle/>
          <a:p>
            <a:r>
              <a:rPr lang="en-GB" dirty="0"/>
              <a:t>Future Forecasts</a:t>
            </a:r>
          </a:p>
        </p:txBody>
      </p:sp>
      <p:grpSp>
        <p:nvGrpSpPr>
          <p:cNvPr id="73" name="Group 72">
            <a:extLst>
              <a:ext uri="{FF2B5EF4-FFF2-40B4-BE49-F238E27FC236}">
                <a16:creationId xmlns:a16="http://schemas.microsoft.com/office/drawing/2014/main" id="{706BD390-6B97-EF27-1537-DF4C4EB1C464}"/>
              </a:ext>
            </a:extLst>
          </p:cNvPr>
          <p:cNvGrpSpPr/>
          <p:nvPr/>
        </p:nvGrpSpPr>
        <p:grpSpPr>
          <a:xfrm>
            <a:off x="94593" y="3507234"/>
            <a:ext cx="4403589" cy="946525"/>
            <a:chOff x="836612" y="3533311"/>
            <a:chExt cx="5160963" cy="1198487"/>
          </a:xfrm>
        </p:grpSpPr>
        <p:sp>
          <p:nvSpPr>
            <p:cNvPr id="9" name="Rectangle 8">
              <a:extLst>
                <a:ext uri="{FF2B5EF4-FFF2-40B4-BE49-F238E27FC236}">
                  <a16:creationId xmlns:a16="http://schemas.microsoft.com/office/drawing/2014/main" id="{86A12F66-C231-B46A-79A1-BEB02B8E32C8}"/>
                </a:ext>
              </a:extLst>
            </p:cNvPr>
            <p:cNvSpPr/>
            <p:nvPr/>
          </p:nvSpPr>
          <p:spPr>
            <a:xfrm>
              <a:off x="836612" y="3533314"/>
              <a:ext cx="1349406" cy="119848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500" b="1" dirty="0">
                  <a:solidFill>
                    <a:schemeClr val="tx1"/>
                  </a:solidFill>
                </a:rPr>
                <a:t>Reduced or stopped drinking.</a:t>
              </a:r>
            </a:p>
          </p:txBody>
        </p:sp>
        <p:sp>
          <p:nvSpPr>
            <p:cNvPr id="11" name="Rectangle 10">
              <a:extLst>
                <a:ext uri="{FF2B5EF4-FFF2-40B4-BE49-F238E27FC236}">
                  <a16:creationId xmlns:a16="http://schemas.microsoft.com/office/drawing/2014/main" id="{FE64D913-F41E-69EB-8E88-B4C2C049A0C2}"/>
                </a:ext>
              </a:extLst>
            </p:cNvPr>
            <p:cNvSpPr/>
            <p:nvPr/>
          </p:nvSpPr>
          <p:spPr>
            <a:xfrm>
              <a:off x="4648169" y="3533311"/>
              <a:ext cx="1349406" cy="119848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chemeClr val="tx1"/>
                  </a:solidFill>
                </a:rPr>
                <a:t>Increased alcohol intake.</a:t>
              </a:r>
            </a:p>
          </p:txBody>
        </p:sp>
        <p:sp>
          <p:nvSpPr>
            <p:cNvPr id="12" name="Rectangle 11">
              <a:extLst>
                <a:ext uri="{FF2B5EF4-FFF2-40B4-BE49-F238E27FC236}">
                  <a16:creationId xmlns:a16="http://schemas.microsoft.com/office/drawing/2014/main" id="{D8390B07-C3BD-ACAD-F9A8-CA1706731C0B}"/>
                </a:ext>
              </a:extLst>
            </p:cNvPr>
            <p:cNvSpPr/>
            <p:nvPr/>
          </p:nvSpPr>
          <p:spPr>
            <a:xfrm>
              <a:off x="2186017" y="3533313"/>
              <a:ext cx="2462151" cy="119848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500" b="1" dirty="0">
                  <a:solidFill>
                    <a:schemeClr val="tx1"/>
                  </a:solidFill>
                </a:rPr>
                <a:t>No change in consumption.</a:t>
              </a:r>
            </a:p>
          </p:txBody>
        </p:sp>
      </p:grpSp>
      <p:sp>
        <p:nvSpPr>
          <p:cNvPr id="71" name="TextBox 70">
            <a:extLst>
              <a:ext uri="{FF2B5EF4-FFF2-40B4-BE49-F238E27FC236}">
                <a16:creationId xmlns:a16="http://schemas.microsoft.com/office/drawing/2014/main" id="{25D7B5DE-D1ED-083D-DBC7-9D59963A9064}"/>
              </a:ext>
            </a:extLst>
          </p:cNvPr>
          <p:cNvSpPr txBox="1"/>
          <p:nvPr/>
        </p:nvSpPr>
        <p:spPr>
          <a:xfrm>
            <a:off x="4629151" y="2746801"/>
            <a:ext cx="1942313" cy="300082"/>
          </a:xfrm>
          <a:prstGeom prst="rect">
            <a:avLst/>
          </a:prstGeom>
          <a:noFill/>
        </p:spPr>
        <p:txBody>
          <a:bodyPr wrap="square" rtlCol="0">
            <a:spAutoFit/>
          </a:bodyPr>
          <a:lstStyle/>
          <a:p>
            <a:pPr algn="ctr"/>
            <a:r>
              <a:rPr lang="en-GB" sz="1350" dirty="0"/>
              <a:t>Lower risk drinkers</a:t>
            </a:r>
          </a:p>
        </p:txBody>
      </p:sp>
      <p:grpSp>
        <p:nvGrpSpPr>
          <p:cNvPr id="68" name="Group 67">
            <a:extLst>
              <a:ext uri="{FF2B5EF4-FFF2-40B4-BE49-F238E27FC236}">
                <a16:creationId xmlns:a16="http://schemas.microsoft.com/office/drawing/2014/main" id="{982CECC7-5BC0-F7CD-DF42-2BACB5E41C84}"/>
              </a:ext>
            </a:extLst>
          </p:cNvPr>
          <p:cNvGrpSpPr/>
          <p:nvPr/>
        </p:nvGrpSpPr>
        <p:grpSpPr>
          <a:xfrm>
            <a:off x="4572000" y="3058367"/>
            <a:ext cx="2592661" cy="1660850"/>
            <a:chOff x="2967853" y="1751372"/>
            <a:chExt cx="5802923" cy="2812134"/>
          </a:xfrm>
        </p:grpSpPr>
        <p:sp>
          <p:nvSpPr>
            <p:cNvPr id="69" name="Freeform 17">
              <a:extLst>
                <a:ext uri="{FF2B5EF4-FFF2-40B4-BE49-F238E27FC236}">
                  <a16:creationId xmlns:a16="http://schemas.microsoft.com/office/drawing/2014/main" id="{780E42CF-A761-74A3-F69E-C0FC5B49210F}"/>
                </a:ext>
              </a:extLst>
            </p:cNvPr>
            <p:cNvSpPr>
              <a:spLocks/>
            </p:cNvSpPr>
            <p:nvPr/>
          </p:nvSpPr>
          <p:spPr bwMode="auto">
            <a:xfrm>
              <a:off x="8023848" y="3354354"/>
              <a:ext cx="746928" cy="634871"/>
            </a:xfrm>
            <a:custGeom>
              <a:avLst/>
              <a:gdLst>
                <a:gd name="T0" fmla="*/ 1863 w 1863"/>
                <a:gd name="T1" fmla="*/ 0 h 2009"/>
                <a:gd name="T2" fmla="*/ 1545 w 1863"/>
                <a:gd name="T3" fmla="*/ 2009 h 2009"/>
                <a:gd name="T4" fmla="*/ 0 w 1863"/>
                <a:gd name="T5" fmla="*/ 1507 h 2009"/>
                <a:gd name="T6" fmla="*/ 238 w 1863"/>
                <a:gd name="T7" fmla="*/ 0 h 2009"/>
                <a:gd name="T8" fmla="*/ 1863 w 1863"/>
                <a:gd name="T9" fmla="*/ 0 h 2009"/>
              </a:gdLst>
              <a:ahLst/>
              <a:cxnLst>
                <a:cxn ang="0">
                  <a:pos x="T0" y="T1"/>
                </a:cxn>
                <a:cxn ang="0">
                  <a:pos x="T2" y="T3"/>
                </a:cxn>
                <a:cxn ang="0">
                  <a:pos x="T4" y="T5"/>
                </a:cxn>
                <a:cxn ang="0">
                  <a:pos x="T6" y="T7"/>
                </a:cxn>
                <a:cxn ang="0">
                  <a:pos x="T8" y="T9"/>
                </a:cxn>
              </a:cxnLst>
              <a:rect l="0" t="0" r="r" b="b"/>
              <a:pathLst>
                <a:path w="1863" h="2009">
                  <a:moveTo>
                    <a:pt x="1863" y="0"/>
                  </a:moveTo>
                  <a:cubicBezTo>
                    <a:pt x="1863" y="683"/>
                    <a:pt x="1756" y="1360"/>
                    <a:pt x="1545" y="2009"/>
                  </a:cubicBezTo>
                  <a:lnTo>
                    <a:pt x="0" y="1507"/>
                  </a:lnTo>
                  <a:cubicBezTo>
                    <a:pt x="158" y="1020"/>
                    <a:pt x="238" y="512"/>
                    <a:pt x="238" y="0"/>
                  </a:cubicBezTo>
                  <a:lnTo>
                    <a:pt x="1863" y="0"/>
                  </a:lnTo>
                  <a:close/>
                </a:path>
              </a:pathLst>
            </a:custGeom>
            <a:noFill/>
            <a:ln w="190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70" name="Freeform 19">
              <a:extLst>
                <a:ext uri="{FF2B5EF4-FFF2-40B4-BE49-F238E27FC236}">
                  <a16:creationId xmlns:a16="http://schemas.microsoft.com/office/drawing/2014/main" id="{EF53E777-6E91-7DCD-D443-3EF7068714E2}"/>
                </a:ext>
              </a:extLst>
            </p:cNvPr>
            <p:cNvSpPr>
              <a:spLocks/>
            </p:cNvSpPr>
            <p:nvPr/>
          </p:nvSpPr>
          <p:spPr bwMode="auto">
            <a:xfrm>
              <a:off x="5486640" y="3305619"/>
              <a:ext cx="901003" cy="732340"/>
            </a:xfrm>
            <a:custGeom>
              <a:avLst/>
              <a:gdLst>
                <a:gd name="T0" fmla="*/ 2238 w 2238"/>
                <a:gd name="T1" fmla="*/ 502 h 2314"/>
                <a:gd name="T2" fmla="*/ 1315 w 2238"/>
                <a:gd name="T3" fmla="*/ 2314 h 2314"/>
                <a:gd name="T4" fmla="*/ 0 w 2238"/>
                <a:gd name="T5" fmla="*/ 1359 h 2314"/>
                <a:gd name="T6" fmla="*/ 693 w 2238"/>
                <a:gd name="T7" fmla="*/ 0 h 2314"/>
                <a:gd name="T8" fmla="*/ 2238 w 2238"/>
                <a:gd name="T9" fmla="*/ 502 h 2314"/>
              </a:gdLst>
              <a:ahLst/>
              <a:cxnLst>
                <a:cxn ang="0">
                  <a:pos x="T0" y="T1"/>
                </a:cxn>
                <a:cxn ang="0">
                  <a:pos x="T2" y="T3"/>
                </a:cxn>
                <a:cxn ang="0">
                  <a:pos x="T4" y="T5"/>
                </a:cxn>
                <a:cxn ang="0">
                  <a:pos x="T6" y="T7"/>
                </a:cxn>
                <a:cxn ang="0">
                  <a:pos x="T8" y="T9"/>
                </a:cxn>
              </a:cxnLst>
              <a:rect l="0" t="0" r="r" b="b"/>
              <a:pathLst>
                <a:path w="2238" h="2314">
                  <a:moveTo>
                    <a:pt x="2238" y="502"/>
                  </a:moveTo>
                  <a:cubicBezTo>
                    <a:pt x="2028" y="1151"/>
                    <a:pt x="1716" y="1762"/>
                    <a:pt x="1315" y="2314"/>
                  </a:cubicBezTo>
                  <a:lnTo>
                    <a:pt x="0" y="1359"/>
                  </a:lnTo>
                  <a:cubicBezTo>
                    <a:pt x="301" y="945"/>
                    <a:pt x="535" y="486"/>
                    <a:pt x="693" y="0"/>
                  </a:cubicBezTo>
                  <a:lnTo>
                    <a:pt x="2238" y="502"/>
                  </a:lnTo>
                  <a:close/>
                </a:path>
              </a:pathLst>
            </a:custGeom>
            <a:noFill/>
            <a:ln w="190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72" name="Freeform 33">
              <a:extLst>
                <a:ext uri="{FF2B5EF4-FFF2-40B4-BE49-F238E27FC236}">
                  <a16:creationId xmlns:a16="http://schemas.microsoft.com/office/drawing/2014/main" id="{3568A7B7-9143-D67A-4CB2-85446821CEBC}"/>
                </a:ext>
              </a:extLst>
            </p:cNvPr>
            <p:cNvSpPr>
              <a:spLocks/>
            </p:cNvSpPr>
            <p:nvPr/>
          </p:nvSpPr>
          <p:spPr bwMode="auto">
            <a:xfrm>
              <a:off x="3672913" y="3831166"/>
              <a:ext cx="901003" cy="732340"/>
            </a:xfrm>
            <a:custGeom>
              <a:avLst/>
              <a:gdLst>
                <a:gd name="T0" fmla="*/ 1846 w 4476"/>
                <a:gd name="T1" fmla="*/ 4629 h 4629"/>
                <a:gd name="T2" fmla="*/ 0 w 4476"/>
                <a:gd name="T3" fmla="*/ 1005 h 4629"/>
                <a:gd name="T4" fmla="*/ 3091 w 4476"/>
                <a:gd name="T5" fmla="*/ 0 h 4629"/>
                <a:gd name="T6" fmla="*/ 4476 w 4476"/>
                <a:gd name="T7" fmla="*/ 2718 h 4629"/>
                <a:gd name="T8" fmla="*/ 1846 w 4476"/>
                <a:gd name="T9" fmla="*/ 4629 h 4629"/>
              </a:gdLst>
              <a:ahLst/>
              <a:cxnLst>
                <a:cxn ang="0">
                  <a:pos x="T0" y="T1"/>
                </a:cxn>
                <a:cxn ang="0">
                  <a:pos x="T2" y="T3"/>
                </a:cxn>
                <a:cxn ang="0">
                  <a:pos x="T4" y="T5"/>
                </a:cxn>
                <a:cxn ang="0">
                  <a:pos x="T6" y="T7"/>
                </a:cxn>
                <a:cxn ang="0">
                  <a:pos x="T8" y="T9"/>
                </a:cxn>
              </a:cxnLst>
              <a:rect l="0" t="0" r="r" b="b"/>
              <a:pathLst>
                <a:path w="4476" h="4629">
                  <a:moveTo>
                    <a:pt x="1846" y="4629"/>
                  </a:moveTo>
                  <a:cubicBezTo>
                    <a:pt x="1044" y="3525"/>
                    <a:pt x="421" y="2302"/>
                    <a:pt x="0" y="1005"/>
                  </a:cubicBezTo>
                  <a:lnTo>
                    <a:pt x="3091" y="0"/>
                  </a:lnTo>
                  <a:cubicBezTo>
                    <a:pt x="3407" y="973"/>
                    <a:pt x="3874" y="1891"/>
                    <a:pt x="4476" y="2718"/>
                  </a:cubicBezTo>
                  <a:lnTo>
                    <a:pt x="1846" y="4629"/>
                  </a:lnTo>
                  <a:close/>
                </a:path>
              </a:pathLst>
            </a:custGeom>
            <a:noFill/>
            <a:ln w="190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74" name="Freeform 35">
              <a:extLst>
                <a:ext uri="{FF2B5EF4-FFF2-40B4-BE49-F238E27FC236}">
                  <a16:creationId xmlns:a16="http://schemas.microsoft.com/office/drawing/2014/main" id="{EB1E6BF4-43CC-F1F3-F318-7E0B0D4B6913}"/>
                </a:ext>
              </a:extLst>
            </p:cNvPr>
            <p:cNvSpPr>
              <a:spLocks/>
            </p:cNvSpPr>
            <p:nvPr/>
          </p:nvSpPr>
          <p:spPr bwMode="auto">
            <a:xfrm>
              <a:off x="3545634" y="3354354"/>
              <a:ext cx="750277" cy="634871"/>
            </a:xfrm>
            <a:custGeom>
              <a:avLst/>
              <a:gdLst>
                <a:gd name="T0" fmla="*/ 637 w 3728"/>
                <a:gd name="T1" fmla="*/ 4018 h 4018"/>
                <a:gd name="T2" fmla="*/ 0 w 3728"/>
                <a:gd name="T3" fmla="*/ 0 h 4018"/>
                <a:gd name="T4" fmla="*/ 3250 w 3728"/>
                <a:gd name="T5" fmla="*/ 0 h 4018"/>
                <a:gd name="T6" fmla="*/ 3728 w 3728"/>
                <a:gd name="T7" fmla="*/ 3013 h 4018"/>
                <a:gd name="T8" fmla="*/ 637 w 3728"/>
                <a:gd name="T9" fmla="*/ 4018 h 4018"/>
              </a:gdLst>
              <a:ahLst/>
              <a:cxnLst>
                <a:cxn ang="0">
                  <a:pos x="T0" y="T1"/>
                </a:cxn>
                <a:cxn ang="0">
                  <a:pos x="T2" y="T3"/>
                </a:cxn>
                <a:cxn ang="0">
                  <a:pos x="T4" y="T5"/>
                </a:cxn>
                <a:cxn ang="0">
                  <a:pos x="T6" y="T7"/>
                </a:cxn>
                <a:cxn ang="0">
                  <a:pos x="T8" y="T9"/>
                </a:cxn>
              </a:cxnLst>
              <a:rect l="0" t="0" r="r" b="b"/>
              <a:pathLst>
                <a:path w="3728" h="4018">
                  <a:moveTo>
                    <a:pt x="637" y="4018"/>
                  </a:moveTo>
                  <a:cubicBezTo>
                    <a:pt x="215" y="2720"/>
                    <a:pt x="0" y="1365"/>
                    <a:pt x="0" y="0"/>
                  </a:cubicBezTo>
                  <a:lnTo>
                    <a:pt x="3250" y="0"/>
                  </a:lnTo>
                  <a:cubicBezTo>
                    <a:pt x="3250" y="1024"/>
                    <a:pt x="3412" y="2040"/>
                    <a:pt x="3728" y="3013"/>
                  </a:cubicBezTo>
                  <a:lnTo>
                    <a:pt x="637" y="4018"/>
                  </a:lnTo>
                  <a:close/>
                </a:path>
              </a:pathLst>
            </a:custGeom>
            <a:noFill/>
            <a:ln w="190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grpSp>
          <p:nvGrpSpPr>
            <p:cNvPr id="75" name="Group 74">
              <a:extLst>
                <a:ext uri="{FF2B5EF4-FFF2-40B4-BE49-F238E27FC236}">
                  <a16:creationId xmlns:a16="http://schemas.microsoft.com/office/drawing/2014/main" id="{1C45E68F-2D37-190D-1386-B4981C2EF536}"/>
                </a:ext>
              </a:extLst>
            </p:cNvPr>
            <p:cNvGrpSpPr/>
            <p:nvPr/>
          </p:nvGrpSpPr>
          <p:grpSpPr>
            <a:xfrm>
              <a:off x="2967853" y="1751372"/>
              <a:ext cx="5225142" cy="2057401"/>
              <a:chOff x="3545634" y="1296955"/>
              <a:chExt cx="5225142" cy="2057401"/>
            </a:xfrm>
          </p:grpSpPr>
          <p:sp>
            <p:nvSpPr>
              <p:cNvPr id="79" name="Freeform 6">
                <a:extLst>
                  <a:ext uri="{FF2B5EF4-FFF2-40B4-BE49-F238E27FC236}">
                    <a16:creationId xmlns:a16="http://schemas.microsoft.com/office/drawing/2014/main" id="{130C8E62-FC1F-A194-88A3-3FB4A7AE2E92}"/>
                  </a:ext>
                </a:extLst>
              </p:cNvPr>
              <p:cNvSpPr>
                <a:spLocks/>
              </p:cNvSpPr>
              <p:nvPr/>
            </p:nvSpPr>
            <p:spPr bwMode="auto">
              <a:xfrm>
                <a:off x="6158205" y="1296955"/>
                <a:ext cx="807219" cy="590087"/>
              </a:xfrm>
              <a:custGeom>
                <a:avLst/>
                <a:gdLst>
                  <a:gd name="T0" fmla="*/ 0 w 4018"/>
                  <a:gd name="T1" fmla="*/ 0 h 3728"/>
                  <a:gd name="T2" fmla="*/ 4018 w 4018"/>
                  <a:gd name="T3" fmla="*/ 637 h 3728"/>
                  <a:gd name="T4" fmla="*/ 3013 w 4018"/>
                  <a:gd name="T5" fmla="*/ 3728 h 3728"/>
                  <a:gd name="T6" fmla="*/ 0 w 4018"/>
                  <a:gd name="T7" fmla="*/ 3250 h 3728"/>
                  <a:gd name="T8" fmla="*/ 0 w 4018"/>
                  <a:gd name="T9" fmla="*/ 0 h 3728"/>
                </a:gdLst>
                <a:ahLst/>
                <a:cxnLst>
                  <a:cxn ang="0">
                    <a:pos x="T0" y="T1"/>
                  </a:cxn>
                  <a:cxn ang="0">
                    <a:pos x="T2" y="T3"/>
                  </a:cxn>
                  <a:cxn ang="0">
                    <a:pos x="T4" y="T5"/>
                  </a:cxn>
                  <a:cxn ang="0">
                    <a:pos x="T6" y="T7"/>
                  </a:cxn>
                  <a:cxn ang="0">
                    <a:pos x="T8" y="T9"/>
                  </a:cxn>
                </a:cxnLst>
                <a:rect l="0" t="0" r="r" b="b"/>
                <a:pathLst>
                  <a:path w="4018" h="3728">
                    <a:moveTo>
                      <a:pt x="0" y="0"/>
                    </a:moveTo>
                    <a:cubicBezTo>
                      <a:pt x="1365" y="0"/>
                      <a:pt x="2720" y="215"/>
                      <a:pt x="4018" y="637"/>
                    </a:cubicBezTo>
                    <a:lnTo>
                      <a:pt x="3013" y="3728"/>
                    </a:lnTo>
                    <a:cubicBezTo>
                      <a:pt x="2040" y="3412"/>
                      <a:pt x="1024" y="3250"/>
                      <a:pt x="0" y="3250"/>
                    </a:cubicBezTo>
                    <a:lnTo>
                      <a:pt x="0" y="0"/>
                    </a:lnTo>
                    <a:close/>
                  </a:path>
                </a:pathLst>
              </a:custGeom>
              <a:solidFill>
                <a:srgbClr val="FFC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80" name="Freeform 7">
                <a:extLst>
                  <a:ext uri="{FF2B5EF4-FFF2-40B4-BE49-F238E27FC236}">
                    <a16:creationId xmlns:a16="http://schemas.microsoft.com/office/drawing/2014/main" id="{C61E31B3-1DCA-208A-3A23-998A42491CBA}"/>
                  </a:ext>
                </a:extLst>
              </p:cNvPr>
              <p:cNvSpPr>
                <a:spLocks/>
              </p:cNvSpPr>
              <p:nvPr/>
            </p:nvSpPr>
            <p:spPr bwMode="auto">
              <a:xfrm>
                <a:off x="6158205" y="1296955"/>
                <a:ext cx="807219" cy="590087"/>
              </a:xfrm>
              <a:custGeom>
                <a:avLst/>
                <a:gdLst>
                  <a:gd name="T0" fmla="*/ 0 w 4018"/>
                  <a:gd name="T1" fmla="*/ 0 h 3728"/>
                  <a:gd name="T2" fmla="*/ 4018 w 4018"/>
                  <a:gd name="T3" fmla="*/ 637 h 3728"/>
                  <a:gd name="T4" fmla="*/ 3013 w 4018"/>
                  <a:gd name="T5" fmla="*/ 3728 h 3728"/>
                  <a:gd name="T6" fmla="*/ 0 w 4018"/>
                  <a:gd name="T7" fmla="*/ 3250 h 3728"/>
                  <a:gd name="T8" fmla="*/ 0 w 4018"/>
                  <a:gd name="T9" fmla="*/ 0 h 3728"/>
                </a:gdLst>
                <a:ahLst/>
                <a:cxnLst>
                  <a:cxn ang="0">
                    <a:pos x="T0" y="T1"/>
                  </a:cxn>
                  <a:cxn ang="0">
                    <a:pos x="T2" y="T3"/>
                  </a:cxn>
                  <a:cxn ang="0">
                    <a:pos x="T4" y="T5"/>
                  </a:cxn>
                  <a:cxn ang="0">
                    <a:pos x="T6" y="T7"/>
                  </a:cxn>
                  <a:cxn ang="0">
                    <a:pos x="T8" y="T9"/>
                  </a:cxn>
                </a:cxnLst>
                <a:rect l="0" t="0" r="r" b="b"/>
                <a:pathLst>
                  <a:path w="4018" h="3728">
                    <a:moveTo>
                      <a:pt x="0" y="0"/>
                    </a:moveTo>
                    <a:cubicBezTo>
                      <a:pt x="1365" y="0"/>
                      <a:pt x="2720" y="215"/>
                      <a:pt x="4018" y="637"/>
                    </a:cubicBezTo>
                    <a:lnTo>
                      <a:pt x="3013" y="3728"/>
                    </a:lnTo>
                    <a:cubicBezTo>
                      <a:pt x="2040" y="3412"/>
                      <a:pt x="1024" y="3250"/>
                      <a:pt x="0" y="3250"/>
                    </a:cubicBezTo>
                    <a:lnTo>
                      <a:pt x="0" y="0"/>
                    </a:lnTo>
                    <a:close/>
                  </a:path>
                </a:pathLst>
              </a:custGeom>
              <a:noFill/>
              <a:ln w="190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81" name="Freeform 8">
                <a:extLst>
                  <a:ext uri="{FF2B5EF4-FFF2-40B4-BE49-F238E27FC236}">
                    <a16:creationId xmlns:a16="http://schemas.microsoft.com/office/drawing/2014/main" id="{0620C009-2954-300E-D5BE-57EE6D8761B5}"/>
                  </a:ext>
                </a:extLst>
              </p:cNvPr>
              <p:cNvSpPr>
                <a:spLocks/>
              </p:cNvSpPr>
              <p:nvPr/>
            </p:nvSpPr>
            <p:spPr bwMode="auto">
              <a:xfrm>
                <a:off x="6764454" y="1399692"/>
                <a:ext cx="931147" cy="705996"/>
              </a:xfrm>
              <a:custGeom>
                <a:avLst/>
                <a:gdLst>
                  <a:gd name="T0" fmla="*/ 1005 w 4629"/>
                  <a:gd name="T1" fmla="*/ 0 h 4476"/>
                  <a:gd name="T2" fmla="*/ 4629 w 4629"/>
                  <a:gd name="T3" fmla="*/ 1846 h 4476"/>
                  <a:gd name="T4" fmla="*/ 2718 w 4629"/>
                  <a:gd name="T5" fmla="*/ 4476 h 4476"/>
                  <a:gd name="T6" fmla="*/ 0 w 4629"/>
                  <a:gd name="T7" fmla="*/ 3091 h 4476"/>
                  <a:gd name="T8" fmla="*/ 1005 w 4629"/>
                  <a:gd name="T9" fmla="*/ 0 h 4476"/>
                </a:gdLst>
                <a:ahLst/>
                <a:cxnLst>
                  <a:cxn ang="0">
                    <a:pos x="T0" y="T1"/>
                  </a:cxn>
                  <a:cxn ang="0">
                    <a:pos x="T2" y="T3"/>
                  </a:cxn>
                  <a:cxn ang="0">
                    <a:pos x="T4" y="T5"/>
                  </a:cxn>
                  <a:cxn ang="0">
                    <a:pos x="T6" y="T7"/>
                  </a:cxn>
                  <a:cxn ang="0">
                    <a:pos x="T8" y="T9"/>
                  </a:cxn>
                </a:cxnLst>
                <a:rect l="0" t="0" r="r" b="b"/>
                <a:pathLst>
                  <a:path w="4629" h="4476">
                    <a:moveTo>
                      <a:pt x="1005" y="0"/>
                    </a:moveTo>
                    <a:cubicBezTo>
                      <a:pt x="2302" y="421"/>
                      <a:pt x="3525" y="1044"/>
                      <a:pt x="4629" y="1846"/>
                    </a:cubicBezTo>
                    <a:lnTo>
                      <a:pt x="2718" y="4476"/>
                    </a:lnTo>
                    <a:cubicBezTo>
                      <a:pt x="1891" y="3874"/>
                      <a:pt x="973" y="3407"/>
                      <a:pt x="0" y="3091"/>
                    </a:cubicBezTo>
                    <a:lnTo>
                      <a:pt x="1005" y="0"/>
                    </a:lnTo>
                    <a:close/>
                  </a:path>
                </a:pathLst>
              </a:custGeom>
              <a:solidFill>
                <a:srgbClr val="FFC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82" name="Freeform 9">
                <a:extLst>
                  <a:ext uri="{FF2B5EF4-FFF2-40B4-BE49-F238E27FC236}">
                    <a16:creationId xmlns:a16="http://schemas.microsoft.com/office/drawing/2014/main" id="{7D28B08A-3481-5E23-794C-8BC02FA8C290}"/>
                  </a:ext>
                </a:extLst>
              </p:cNvPr>
              <p:cNvSpPr>
                <a:spLocks/>
              </p:cNvSpPr>
              <p:nvPr/>
            </p:nvSpPr>
            <p:spPr bwMode="auto">
              <a:xfrm>
                <a:off x="6764454" y="1399692"/>
                <a:ext cx="931147" cy="705996"/>
              </a:xfrm>
              <a:custGeom>
                <a:avLst/>
                <a:gdLst>
                  <a:gd name="T0" fmla="*/ 1005 w 4629"/>
                  <a:gd name="T1" fmla="*/ 0 h 4476"/>
                  <a:gd name="T2" fmla="*/ 4629 w 4629"/>
                  <a:gd name="T3" fmla="*/ 1846 h 4476"/>
                  <a:gd name="T4" fmla="*/ 2718 w 4629"/>
                  <a:gd name="T5" fmla="*/ 4476 h 4476"/>
                  <a:gd name="T6" fmla="*/ 0 w 4629"/>
                  <a:gd name="T7" fmla="*/ 3091 h 4476"/>
                  <a:gd name="T8" fmla="*/ 1005 w 4629"/>
                  <a:gd name="T9" fmla="*/ 0 h 4476"/>
                </a:gdLst>
                <a:ahLst/>
                <a:cxnLst>
                  <a:cxn ang="0">
                    <a:pos x="T0" y="T1"/>
                  </a:cxn>
                  <a:cxn ang="0">
                    <a:pos x="T2" y="T3"/>
                  </a:cxn>
                  <a:cxn ang="0">
                    <a:pos x="T4" y="T5"/>
                  </a:cxn>
                  <a:cxn ang="0">
                    <a:pos x="T6" y="T7"/>
                  </a:cxn>
                  <a:cxn ang="0">
                    <a:pos x="T8" y="T9"/>
                  </a:cxn>
                </a:cxnLst>
                <a:rect l="0" t="0" r="r" b="b"/>
                <a:pathLst>
                  <a:path w="4629" h="4476">
                    <a:moveTo>
                      <a:pt x="1005" y="0"/>
                    </a:moveTo>
                    <a:cubicBezTo>
                      <a:pt x="2302" y="421"/>
                      <a:pt x="3525" y="1044"/>
                      <a:pt x="4629" y="1846"/>
                    </a:cubicBezTo>
                    <a:lnTo>
                      <a:pt x="2718" y="4476"/>
                    </a:lnTo>
                    <a:cubicBezTo>
                      <a:pt x="1891" y="3874"/>
                      <a:pt x="973" y="3407"/>
                      <a:pt x="0" y="3091"/>
                    </a:cubicBezTo>
                    <a:lnTo>
                      <a:pt x="1005" y="0"/>
                    </a:lnTo>
                    <a:close/>
                  </a:path>
                </a:pathLst>
              </a:custGeom>
              <a:noFill/>
              <a:ln w="190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83" name="Freeform 10">
                <a:extLst>
                  <a:ext uri="{FF2B5EF4-FFF2-40B4-BE49-F238E27FC236}">
                    <a16:creationId xmlns:a16="http://schemas.microsoft.com/office/drawing/2014/main" id="{80BA52A0-CB5E-20C3-EAA1-A41511813957}"/>
                  </a:ext>
                </a:extLst>
              </p:cNvPr>
              <p:cNvSpPr>
                <a:spLocks/>
              </p:cNvSpPr>
              <p:nvPr/>
            </p:nvSpPr>
            <p:spPr bwMode="auto">
              <a:xfrm>
                <a:off x="7310416" y="1692102"/>
                <a:ext cx="961293" cy="756049"/>
              </a:xfrm>
              <a:custGeom>
                <a:avLst/>
                <a:gdLst>
                  <a:gd name="T0" fmla="*/ 955 w 2393"/>
                  <a:gd name="T1" fmla="*/ 0 h 2393"/>
                  <a:gd name="T2" fmla="*/ 2393 w 2393"/>
                  <a:gd name="T3" fmla="*/ 1438 h 2393"/>
                  <a:gd name="T4" fmla="*/ 1078 w 2393"/>
                  <a:gd name="T5" fmla="*/ 2393 h 2393"/>
                  <a:gd name="T6" fmla="*/ 0 w 2393"/>
                  <a:gd name="T7" fmla="*/ 1315 h 2393"/>
                  <a:gd name="T8" fmla="*/ 955 w 2393"/>
                  <a:gd name="T9" fmla="*/ 0 h 2393"/>
                </a:gdLst>
                <a:ahLst/>
                <a:cxnLst>
                  <a:cxn ang="0">
                    <a:pos x="T0" y="T1"/>
                  </a:cxn>
                  <a:cxn ang="0">
                    <a:pos x="T2" y="T3"/>
                  </a:cxn>
                  <a:cxn ang="0">
                    <a:pos x="T4" y="T5"/>
                  </a:cxn>
                  <a:cxn ang="0">
                    <a:pos x="T6" y="T7"/>
                  </a:cxn>
                  <a:cxn ang="0">
                    <a:pos x="T8" y="T9"/>
                  </a:cxn>
                </a:cxnLst>
                <a:rect l="0" t="0" r="r" b="b"/>
                <a:pathLst>
                  <a:path w="2393" h="2393">
                    <a:moveTo>
                      <a:pt x="955" y="0"/>
                    </a:moveTo>
                    <a:cubicBezTo>
                      <a:pt x="1507" y="401"/>
                      <a:pt x="1992" y="886"/>
                      <a:pt x="2393" y="1438"/>
                    </a:cubicBezTo>
                    <a:lnTo>
                      <a:pt x="1078" y="2393"/>
                    </a:lnTo>
                    <a:cubicBezTo>
                      <a:pt x="778" y="1979"/>
                      <a:pt x="414" y="1615"/>
                      <a:pt x="0" y="1315"/>
                    </a:cubicBezTo>
                    <a:lnTo>
                      <a:pt x="955" y="0"/>
                    </a:lnTo>
                    <a:close/>
                  </a:path>
                </a:pathLst>
              </a:custGeom>
              <a:solidFill>
                <a:srgbClr val="C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84" name="Freeform 11">
                <a:extLst>
                  <a:ext uri="{FF2B5EF4-FFF2-40B4-BE49-F238E27FC236}">
                    <a16:creationId xmlns:a16="http://schemas.microsoft.com/office/drawing/2014/main" id="{C9481E05-03B0-C835-7041-290971BE8C4F}"/>
                  </a:ext>
                </a:extLst>
              </p:cNvPr>
              <p:cNvSpPr>
                <a:spLocks/>
              </p:cNvSpPr>
              <p:nvPr/>
            </p:nvSpPr>
            <p:spPr bwMode="auto">
              <a:xfrm>
                <a:off x="7310416" y="1692102"/>
                <a:ext cx="961293" cy="756049"/>
              </a:xfrm>
              <a:custGeom>
                <a:avLst/>
                <a:gdLst>
                  <a:gd name="T0" fmla="*/ 955 w 2393"/>
                  <a:gd name="T1" fmla="*/ 0 h 2393"/>
                  <a:gd name="T2" fmla="*/ 2393 w 2393"/>
                  <a:gd name="T3" fmla="*/ 1438 h 2393"/>
                  <a:gd name="T4" fmla="*/ 1078 w 2393"/>
                  <a:gd name="T5" fmla="*/ 2393 h 2393"/>
                  <a:gd name="T6" fmla="*/ 0 w 2393"/>
                  <a:gd name="T7" fmla="*/ 1315 h 2393"/>
                  <a:gd name="T8" fmla="*/ 955 w 2393"/>
                  <a:gd name="T9" fmla="*/ 0 h 2393"/>
                </a:gdLst>
                <a:ahLst/>
                <a:cxnLst>
                  <a:cxn ang="0">
                    <a:pos x="T0" y="T1"/>
                  </a:cxn>
                  <a:cxn ang="0">
                    <a:pos x="T2" y="T3"/>
                  </a:cxn>
                  <a:cxn ang="0">
                    <a:pos x="T4" y="T5"/>
                  </a:cxn>
                  <a:cxn ang="0">
                    <a:pos x="T6" y="T7"/>
                  </a:cxn>
                  <a:cxn ang="0">
                    <a:pos x="T8" y="T9"/>
                  </a:cxn>
                </a:cxnLst>
                <a:rect l="0" t="0" r="r" b="b"/>
                <a:pathLst>
                  <a:path w="2393" h="2393">
                    <a:moveTo>
                      <a:pt x="955" y="0"/>
                    </a:moveTo>
                    <a:cubicBezTo>
                      <a:pt x="1507" y="401"/>
                      <a:pt x="1992" y="886"/>
                      <a:pt x="2393" y="1438"/>
                    </a:cubicBezTo>
                    <a:lnTo>
                      <a:pt x="1078" y="2393"/>
                    </a:lnTo>
                    <a:cubicBezTo>
                      <a:pt x="778" y="1979"/>
                      <a:pt x="414" y="1615"/>
                      <a:pt x="0" y="1315"/>
                    </a:cubicBezTo>
                    <a:lnTo>
                      <a:pt x="955" y="0"/>
                    </a:lnTo>
                    <a:close/>
                  </a:path>
                </a:pathLst>
              </a:custGeom>
              <a:noFill/>
              <a:ln w="190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85" name="Freeform 12">
                <a:extLst>
                  <a:ext uri="{FF2B5EF4-FFF2-40B4-BE49-F238E27FC236}">
                    <a16:creationId xmlns:a16="http://schemas.microsoft.com/office/drawing/2014/main" id="{004F169A-BD45-63B6-65F9-5B60147492E4}"/>
                  </a:ext>
                </a:extLst>
              </p:cNvPr>
              <p:cNvSpPr>
                <a:spLocks/>
              </p:cNvSpPr>
              <p:nvPr/>
            </p:nvSpPr>
            <p:spPr bwMode="auto">
              <a:xfrm>
                <a:off x="7742494" y="2145204"/>
                <a:ext cx="901003" cy="732340"/>
              </a:xfrm>
              <a:custGeom>
                <a:avLst/>
                <a:gdLst>
                  <a:gd name="T0" fmla="*/ 1315 w 2238"/>
                  <a:gd name="T1" fmla="*/ 0 h 2314"/>
                  <a:gd name="T2" fmla="*/ 2238 w 2238"/>
                  <a:gd name="T3" fmla="*/ 1812 h 2314"/>
                  <a:gd name="T4" fmla="*/ 693 w 2238"/>
                  <a:gd name="T5" fmla="*/ 2314 h 2314"/>
                  <a:gd name="T6" fmla="*/ 0 w 2238"/>
                  <a:gd name="T7" fmla="*/ 955 h 2314"/>
                  <a:gd name="T8" fmla="*/ 1315 w 2238"/>
                  <a:gd name="T9" fmla="*/ 0 h 2314"/>
                </a:gdLst>
                <a:ahLst/>
                <a:cxnLst>
                  <a:cxn ang="0">
                    <a:pos x="T0" y="T1"/>
                  </a:cxn>
                  <a:cxn ang="0">
                    <a:pos x="T2" y="T3"/>
                  </a:cxn>
                  <a:cxn ang="0">
                    <a:pos x="T4" y="T5"/>
                  </a:cxn>
                  <a:cxn ang="0">
                    <a:pos x="T6" y="T7"/>
                  </a:cxn>
                  <a:cxn ang="0">
                    <a:pos x="T8" y="T9"/>
                  </a:cxn>
                </a:cxnLst>
                <a:rect l="0" t="0" r="r" b="b"/>
                <a:pathLst>
                  <a:path w="2238" h="2314">
                    <a:moveTo>
                      <a:pt x="1315" y="0"/>
                    </a:moveTo>
                    <a:cubicBezTo>
                      <a:pt x="1716" y="552"/>
                      <a:pt x="2028" y="1163"/>
                      <a:pt x="2238" y="1812"/>
                    </a:cubicBezTo>
                    <a:lnTo>
                      <a:pt x="693" y="2314"/>
                    </a:lnTo>
                    <a:cubicBezTo>
                      <a:pt x="535" y="1827"/>
                      <a:pt x="301" y="1369"/>
                      <a:pt x="0" y="955"/>
                    </a:cubicBezTo>
                    <a:lnTo>
                      <a:pt x="1315" y="0"/>
                    </a:lnTo>
                    <a:close/>
                  </a:path>
                </a:pathLst>
              </a:custGeom>
              <a:solidFill>
                <a:srgbClr val="C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86" name="Freeform 13">
                <a:extLst>
                  <a:ext uri="{FF2B5EF4-FFF2-40B4-BE49-F238E27FC236}">
                    <a16:creationId xmlns:a16="http://schemas.microsoft.com/office/drawing/2014/main" id="{C63DEB7C-F3CC-6C21-9C6C-EA873452E72A}"/>
                  </a:ext>
                </a:extLst>
              </p:cNvPr>
              <p:cNvSpPr>
                <a:spLocks/>
              </p:cNvSpPr>
              <p:nvPr/>
            </p:nvSpPr>
            <p:spPr bwMode="auto">
              <a:xfrm>
                <a:off x="7742494" y="2145204"/>
                <a:ext cx="901003" cy="732340"/>
              </a:xfrm>
              <a:custGeom>
                <a:avLst/>
                <a:gdLst>
                  <a:gd name="T0" fmla="*/ 1315 w 2238"/>
                  <a:gd name="T1" fmla="*/ 0 h 2314"/>
                  <a:gd name="T2" fmla="*/ 2238 w 2238"/>
                  <a:gd name="T3" fmla="*/ 1812 h 2314"/>
                  <a:gd name="T4" fmla="*/ 693 w 2238"/>
                  <a:gd name="T5" fmla="*/ 2314 h 2314"/>
                  <a:gd name="T6" fmla="*/ 0 w 2238"/>
                  <a:gd name="T7" fmla="*/ 955 h 2314"/>
                  <a:gd name="T8" fmla="*/ 1315 w 2238"/>
                  <a:gd name="T9" fmla="*/ 0 h 2314"/>
                </a:gdLst>
                <a:ahLst/>
                <a:cxnLst>
                  <a:cxn ang="0">
                    <a:pos x="T0" y="T1"/>
                  </a:cxn>
                  <a:cxn ang="0">
                    <a:pos x="T2" y="T3"/>
                  </a:cxn>
                  <a:cxn ang="0">
                    <a:pos x="T4" y="T5"/>
                  </a:cxn>
                  <a:cxn ang="0">
                    <a:pos x="T6" y="T7"/>
                  </a:cxn>
                  <a:cxn ang="0">
                    <a:pos x="T8" y="T9"/>
                  </a:cxn>
                </a:cxnLst>
                <a:rect l="0" t="0" r="r" b="b"/>
                <a:pathLst>
                  <a:path w="2238" h="2314">
                    <a:moveTo>
                      <a:pt x="1315" y="0"/>
                    </a:moveTo>
                    <a:cubicBezTo>
                      <a:pt x="1716" y="552"/>
                      <a:pt x="2028" y="1163"/>
                      <a:pt x="2238" y="1812"/>
                    </a:cubicBezTo>
                    <a:lnTo>
                      <a:pt x="693" y="2314"/>
                    </a:lnTo>
                    <a:cubicBezTo>
                      <a:pt x="535" y="1827"/>
                      <a:pt x="301" y="1369"/>
                      <a:pt x="0" y="955"/>
                    </a:cubicBezTo>
                    <a:lnTo>
                      <a:pt x="1315" y="0"/>
                    </a:lnTo>
                    <a:close/>
                  </a:path>
                </a:pathLst>
              </a:custGeom>
              <a:noFill/>
              <a:ln w="190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87" name="Freeform 14">
                <a:extLst>
                  <a:ext uri="{FF2B5EF4-FFF2-40B4-BE49-F238E27FC236}">
                    <a16:creationId xmlns:a16="http://schemas.microsoft.com/office/drawing/2014/main" id="{98B6FDD7-6DE4-4646-1B11-44685D353383}"/>
                  </a:ext>
                </a:extLst>
              </p:cNvPr>
              <p:cNvSpPr>
                <a:spLocks/>
              </p:cNvSpPr>
              <p:nvPr/>
            </p:nvSpPr>
            <p:spPr bwMode="auto">
              <a:xfrm>
                <a:off x="8023848" y="2719485"/>
                <a:ext cx="746928" cy="634871"/>
              </a:xfrm>
              <a:custGeom>
                <a:avLst/>
                <a:gdLst>
                  <a:gd name="T0" fmla="*/ 1545 w 1863"/>
                  <a:gd name="T1" fmla="*/ 0 h 2008"/>
                  <a:gd name="T2" fmla="*/ 1863 w 1863"/>
                  <a:gd name="T3" fmla="*/ 2008 h 2008"/>
                  <a:gd name="T4" fmla="*/ 238 w 1863"/>
                  <a:gd name="T5" fmla="*/ 2008 h 2008"/>
                  <a:gd name="T6" fmla="*/ 0 w 1863"/>
                  <a:gd name="T7" fmla="*/ 502 h 2008"/>
                  <a:gd name="T8" fmla="*/ 1545 w 1863"/>
                  <a:gd name="T9" fmla="*/ 0 h 2008"/>
                </a:gdLst>
                <a:ahLst/>
                <a:cxnLst>
                  <a:cxn ang="0">
                    <a:pos x="T0" y="T1"/>
                  </a:cxn>
                  <a:cxn ang="0">
                    <a:pos x="T2" y="T3"/>
                  </a:cxn>
                  <a:cxn ang="0">
                    <a:pos x="T4" y="T5"/>
                  </a:cxn>
                  <a:cxn ang="0">
                    <a:pos x="T6" y="T7"/>
                  </a:cxn>
                  <a:cxn ang="0">
                    <a:pos x="T8" y="T9"/>
                  </a:cxn>
                </a:cxnLst>
                <a:rect l="0" t="0" r="r" b="b"/>
                <a:pathLst>
                  <a:path w="1863" h="2008">
                    <a:moveTo>
                      <a:pt x="1545" y="0"/>
                    </a:moveTo>
                    <a:cubicBezTo>
                      <a:pt x="1756" y="649"/>
                      <a:pt x="1863" y="1326"/>
                      <a:pt x="1863" y="2008"/>
                    </a:cubicBezTo>
                    <a:lnTo>
                      <a:pt x="238" y="2008"/>
                    </a:lnTo>
                    <a:cubicBezTo>
                      <a:pt x="238" y="1497"/>
                      <a:pt x="158" y="989"/>
                      <a:pt x="0" y="502"/>
                    </a:cubicBezTo>
                    <a:lnTo>
                      <a:pt x="1545" y="0"/>
                    </a:lnTo>
                    <a:close/>
                  </a:path>
                </a:pathLst>
              </a:custGeom>
              <a:solidFill>
                <a:srgbClr val="C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88" name="Freeform 15">
                <a:extLst>
                  <a:ext uri="{FF2B5EF4-FFF2-40B4-BE49-F238E27FC236}">
                    <a16:creationId xmlns:a16="http://schemas.microsoft.com/office/drawing/2014/main" id="{18087BFD-0CAB-E62C-D24B-21CAEEB21D8C}"/>
                  </a:ext>
                </a:extLst>
              </p:cNvPr>
              <p:cNvSpPr>
                <a:spLocks/>
              </p:cNvSpPr>
              <p:nvPr/>
            </p:nvSpPr>
            <p:spPr bwMode="auto">
              <a:xfrm>
                <a:off x="8023848" y="2719485"/>
                <a:ext cx="746928" cy="634871"/>
              </a:xfrm>
              <a:custGeom>
                <a:avLst/>
                <a:gdLst>
                  <a:gd name="T0" fmla="*/ 1545 w 1863"/>
                  <a:gd name="T1" fmla="*/ 0 h 2008"/>
                  <a:gd name="T2" fmla="*/ 1863 w 1863"/>
                  <a:gd name="T3" fmla="*/ 2008 h 2008"/>
                  <a:gd name="T4" fmla="*/ 238 w 1863"/>
                  <a:gd name="T5" fmla="*/ 2008 h 2008"/>
                  <a:gd name="T6" fmla="*/ 0 w 1863"/>
                  <a:gd name="T7" fmla="*/ 502 h 2008"/>
                  <a:gd name="T8" fmla="*/ 1545 w 1863"/>
                  <a:gd name="T9" fmla="*/ 0 h 2008"/>
                </a:gdLst>
                <a:ahLst/>
                <a:cxnLst>
                  <a:cxn ang="0">
                    <a:pos x="T0" y="T1"/>
                  </a:cxn>
                  <a:cxn ang="0">
                    <a:pos x="T2" y="T3"/>
                  </a:cxn>
                  <a:cxn ang="0">
                    <a:pos x="T4" y="T5"/>
                  </a:cxn>
                  <a:cxn ang="0">
                    <a:pos x="T6" y="T7"/>
                  </a:cxn>
                  <a:cxn ang="0">
                    <a:pos x="T8" y="T9"/>
                  </a:cxn>
                </a:cxnLst>
                <a:rect l="0" t="0" r="r" b="b"/>
                <a:pathLst>
                  <a:path w="1863" h="2008">
                    <a:moveTo>
                      <a:pt x="1545" y="0"/>
                    </a:moveTo>
                    <a:cubicBezTo>
                      <a:pt x="1756" y="649"/>
                      <a:pt x="1863" y="1326"/>
                      <a:pt x="1863" y="2008"/>
                    </a:cubicBezTo>
                    <a:lnTo>
                      <a:pt x="238" y="2008"/>
                    </a:lnTo>
                    <a:cubicBezTo>
                      <a:pt x="238" y="1497"/>
                      <a:pt x="158" y="989"/>
                      <a:pt x="0" y="502"/>
                    </a:cubicBezTo>
                    <a:lnTo>
                      <a:pt x="1545" y="0"/>
                    </a:lnTo>
                    <a:close/>
                  </a:path>
                </a:pathLst>
              </a:custGeom>
              <a:noFill/>
              <a:ln w="190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89" name="Freeform 36">
                <a:extLst>
                  <a:ext uri="{FF2B5EF4-FFF2-40B4-BE49-F238E27FC236}">
                    <a16:creationId xmlns:a16="http://schemas.microsoft.com/office/drawing/2014/main" id="{9E483BFD-0803-6F0B-E9CE-2666D482DB14}"/>
                  </a:ext>
                </a:extLst>
              </p:cNvPr>
              <p:cNvSpPr>
                <a:spLocks/>
              </p:cNvSpPr>
              <p:nvPr/>
            </p:nvSpPr>
            <p:spPr bwMode="auto">
              <a:xfrm>
                <a:off x="3545634" y="2719485"/>
                <a:ext cx="750277" cy="634871"/>
              </a:xfrm>
              <a:custGeom>
                <a:avLst/>
                <a:gdLst>
                  <a:gd name="T0" fmla="*/ 0 w 3728"/>
                  <a:gd name="T1" fmla="*/ 4017 h 4017"/>
                  <a:gd name="T2" fmla="*/ 637 w 3728"/>
                  <a:gd name="T3" fmla="*/ 0 h 4017"/>
                  <a:gd name="T4" fmla="*/ 3728 w 3728"/>
                  <a:gd name="T5" fmla="*/ 1005 h 4017"/>
                  <a:gd name="T6" fmla="*/ 3250 w 3728"/>
                  <a:gd name="T7" fmla="*/ 4017 h 4017"/>
                  <a:gd name="T8" fmla="*/ 0 w 3728"/>
                  <a:gd name="T9" fmla="*/ 4017 h 4017"/>
                </a:gdLst>
                <a:ahLst/>
                <a:cxnLst>
                  <a:cxn ang="0">
                    <a:pos x="T0" y="T1"/>
                  </a:cxn>
                  <a:cxn ang="0">
                    <a:pos x="T2" y="T3"/>
                  </a:cxn>
                  <a:cxn ang="0">
                    <a:pos x="T4" y="T5"/>
                  </a:cxn>
                  <a:cxn ang="0">
                    <a:pos x="T6" y="T7"/>
                  </a:cxn>
                  <a:cxn ang="0">
                    <a:pos x="T8" y="T9"/>
                  </a:cxn>
                </a:cxnLst>
                <a:rect l="0" t="0" r="r" b="b"/>
                <a:pathLst>
                  <a:path w="3728" h="4017">
                    <a:moveTo>
                      <a:pt x="0" y="4017"/>
                    </a:moveTo>
                    <a:cubicBezTo>
                      <a:pt x="0" y="2653"/>
                      <a:pt x="215" y="1298"/>
                      <a:pt x="637" y="0"/>
                    </a:cubicBezTo>
                    <a:lnTo>
                      <a:pt x="3728" y="1005"/>
                    </a:lnTo>
                    <a:cubicBezTo>
                      <a:pt x="3412" y="1978"/>
                      <a:pt x="3250" y="2994"/>
                      <a:pt x="3250" y="4017"/>
                    </a:cubicBezTo>
                    <a:lnTo>
                      <a:pt x="0" y="4017"/>
                    </a:lnTo>
                    <a:close/>
                  </a:path>
                </a:pathLst>
              </a:custGeom>
              <a:solidFill>
                <a:srgbClr val="70AD4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90" name="Freeform 37">
                <a:extLst>
                  <a:ext uri="{FF2B5EF4-FFF2-40B4-BE49-F238E27FC236}">
                    <a16:creationId xmlns:a16="http://schemas.microsoft.com/office/drawing/2014/main" id="{1DAB55EE-43EB-6B31-81E3-F4C832FE5A89}"/>
                  </a:ext>
                </a:extLst>
              </p:cNvPr>
              <p:cNvSpPr>
                <a:spLocks/>
              </p:cNvSpPr>
              <p:nvPr/>
            </p:nvSpPr>
            <p:spPr bwMode="auto">
              <a:xfrm>
                <a:off x="3545634" y="2719485"/>
                <a:ext cx="750277" cy="634871"/>
              </a:xfrm>
              <a:custGeom>
                <a:avLst/>
                <a:gdLst>
                  <a:gd name="T0" fmla="*/ 0 w 3728"/>
                  <a:gd name="T1" fmla="*/ 4017 h 4017"/>
                  <a:gd name="T2" fmla="*/ 637 w 3728"/>
                  <a:gd name="T3" fmla="*/ 0 h 4017"/>
                  <a:gd name="T4" fmla="*/ 3728 w 3728"/>
                  <a:gd name="T5" fmla="*/ 1005 h 4017"/>
                  <a:gd name="T6" fmla="*/ 3250 w 3728"/>
                  <a:gd name="T7" fmla="*/ 4017 h 4017"/>
                  <a:gd name="T8" fmla="*/ 0 w 3728"/>
                  <a:gd name="T9" fmla="*/ 4017 h 4017"/>
                </a:gdLst>
                <a:ahLst/>
                <a:cxnLst>
                  <a:cxn ang="0">
                    <a:pos x="T0" y="T1"/>
                  </a:cxn>
                  <a:cxn ang="0">
                    <a:pos x="T2" y="T3"/>
                  </a:cxn>
                  <a:cxn ang="0">
                    <a:pos x="T4" y="T5"/>
                  </a:cxn>
                  <a:cxn ang="0">
                    <a:pos x="T6" y="T7"/>
                  </a:cxn>
                  <a:cxn ang="0">
                    <a:pos x="T8" y="T9"/>
                  </a:cxn>
                </a:cxnLst>
                <a:rect l="0" t="0" r="r" b="b"/>
                <a:pathLst>
                  <a:path w="3728" h="4017">
                    <a:moveTo>
                      <a:pt x="0" y="4017"/>
                    </a:moveTo>
                    <a:cubicBezTo>
                      <a:pt x="0" y="2653"/>
                      <a:pt x="215" y="1298"/>
                      <a:pt x="637" y="0"/>
                    </a:cubicBezTo>
                    <a:lnTo>
                      <a:pt x="3728" y="1005"/>
                    </a:lnTo>
                    <a:cubicBezTo>
                      <a:pt x="3412" y="1978"/>
                      <a:pt x="3250" y="2994"/>
                      <a:pt x="3250" y="4017"/>
                    </a:cubicBezTo>
                    <a:lnTo>
                      <a:pt x="0" y="4017"/>
                    </a:lnTo>
                    <a:close/>
                  </a:path>
                </a:pathLst>
              </a:custGeom>
              <a:noFill/>
              <a:ln w="190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91" name="Freeform 38">
                <a:extLst>
                  <a:ext uri="{FF2B5EF4-FFF2-40B4-BE49-F238E27FC236}">
                    <a16:creationId xmlns:a16="http://schemas.microsoft.com/office/drawing/2014/main" id="{492D98F7-BED3-DF12-9935-FB71FC2ADE73}"/>
                  </a:ext>
                </a:extLst>
              </p:cNvPr>
              <p:cNvSpPr>
                <a:spLocks/>
              </p:cNvSpPr>
              <p:nvPr/>
            </p:nvSpPr>
            <p:spPr bwMode="auto">
              <a:xfrm>
                <a:off x="3672913" y="2145204"/>
                <a:ext cx="901003" cy="732340"/>
              </a:xfrm>
              <a:custGeom>
                <a:avLst/>
                <a:gdLst>
                  <a:gd name="T0" fmla="*/ 0 w 4476"/>
                  <a:gd name="T1" fmla="*/ 3624 h 4629"/>
                  <a:gd name="T2" fmla="*/ 1846 w 4476"/>
                  <a:gd name="T3" fmla="*/ 0 h 4629"/>
                  <a:gd name="T4" fmla="*/ 4476 w 4476"/>
                  <a:gd name="T5" fmla="*/ 1911 h 4629"/>
                  <a:gd name="T6" fmla="*/ 3091 w 4476"/>
                  <a:gd name="T7" fmla="*/ 4629 h 4629"/>
                  <a:gd name="T8" fmla="*/ 0 w 4476"/>
                  <a:gd name="T9" fmla="*/ 3624 h 4629"/>
                </a:gdLst>
                <a:ahLst/>
                <a:cxnLst>
                  <a:cxn ang="0">
                    <a:pos x="T0" y="T1"/>
                  </a:cxn>
                  <a:cxn ang="0">
                    <a:pos x="T2" y="T3"/>
                  </a:cxn>
                  <a:cxn ang="0">
                    <a:pos x="T4" y="T5"/>
                  </a:cxn>
                  <a:cxn ang="0">
                    <a:pos x="T6" y="T7"/>
                  </a:cxn>
                  <a:cxn ang="0">
                    <a:pos x="T8" y="T9"/>
                  </a:cxn>
                </a:cxnLst>
                <a:rect l="0" t="0" r="r" b="b"/>
                <a:pathLst>
                  <a:path w="4476" h="4629">
                    <a:moveTo>
                      <a:pt x="0" y="3624"/>
                    </a:moveTo>
                    <a:cubicBezTo>
                      <a:pt x="421" y="2327"/>
                      <a:pt x="1044" y="1104"/>
                      <a:pt x="1846" y="0"/>
                    </a:cubicBezTo>
                    <a:lnTo>
                      <a:pt x="4476" y="1911"/>
                    </a:lnTo>
                    <a:cubicBezTo>
                      <a:pt x="3874" y="2738"/>
                      <a:pt x="3407" y="3655"/>
                      <a:pt x="3091" y="4629"/>
                    </a:cubicBezTo>
                    <a:lnTo>
                      <a:pt x="0" y="3624"/>
                    </a:lnTo>
                    <a:close/>
                  </a:path>
                </a:pathLst>
              </a:custGeom>
              <a:solidFill>
                <a:srgbClr val="70AD4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92" name="Freeform 39">
                <a:extLst>
                  <a:ext uri="{FF2B5EF4-FFF2-40B4-BE49-F238E27FC236}">
                    <a16:creationId xmlns:a16="http://schemas.microsoft.com/office/drawing/2014/main" id="{AD3B7E12-5900-AE97-9C24-9F9432AB81EE}"/>
                  </a:ext>
                </a:extLst>
              </p:cNvPr>
              <p:cNvSpPr>
                <a:spLocks/>
              </p:cNvSpPr>
              <p:nvPr/>
            </p:nvSpPr>
            <p:spPr bwMode="auto">
              <a:xfrm>
                <a:off x="3672913" y="2145204"/>
                <a:ext cx="901003" cy="732340"/>
              </a:xfrm>
              <a:custGeom>
                <a:avLst/>
                <a:gdLst>
                  <a:gd name="T0" fmla="*/ 0 w 4476"/>
                  <a:gd name="T1" fmla="*/ 3624 h 4629"/>
                  <a:gd name="T2" fmla="*/ 1846 w 4476"/>
                  <a:gd name="T3" fmla="*/ 0 h 4629"/>
                  <a:gd name="T4" fmla="*/ 4476 w 4476"/>
                  <a:gd name="T5" fmla="*/ 1911 h 4629"/>
                  <a:gd name="T6" fmla="*/ 3091 w 4476"/>
                  <a:gd name="T7" fmla="*/ 4629 h 4629"/>
                  <a:gd name="T8" fmla="*/ 0 w 4476"/>
                  <a:gd name="T9" fmla="*/ 3624 h 4629"/>
                </a:gdLst>
                <a:ahLst/>
                <a:cxnLst>
                  <a:cxn ang="0">
                    <a:pos x="T0" y="T1"/>
                  </a:cxn>
                  <a:cxn ang="0">
                    <a:pos x="T2" y="T3"/>
                  </a:cxn>
                  <a:cxn ang="0">
                    <a:pos x="T4" y="T5"/>
                  </a:cxn>
                  <a:cxn ang="0">
                    <a:pos x="T6" y="T7"/>
                  </a:cxn>
                  <a:cxn ang="0">
                    <a:pos x="T8" y="T9"/>
                  </a:cxn>
                </a:cxnLst>
                <a:rect l="0" t="0" r="r" b="b"/>
                <a:pathLst>
                  <a:path w="4476" h="4629">
                    <a:moveTo>
                      <a:pt x="0" y="3624"/>
                    </a:moveTo>
                    <a:cubicBezTo>
                      <a:pt x="421" y="2327"/>
                      <a:pt x="1044" y="1104"/>
                      <a:pt x="1846" y="0"/>
                    </a:cubicBezTo>
                    <a:lnTo>
                      <a:pt x="4476" y="1911"/>
                    </a:lnTo>
                    <a:cubicBezTo>
                      <a:pt x="3874" y="2738"/>
                      <a:pt x="3407" y="3655"/>
                      <a:pt x="3091" y="4629"/>
                    </a:cubicBezTo>
                    <a:lnTo>
                      <a:pt x="0" y="3624"/>
                    </a:lnTo>
                    <a:close/>
                  </a:path>
                </a:pathLst>
              </a:custGeom>
              <a:noFill/>
              <a:ln w="190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93" name="Freeform 40">
                <a:extLst>
                  <a:ext uri="{FF2B5EF4-FFF2-40B4-BE49-F238E27FC236}">
                    <a16:creationId xmlns:a16="http://schemas.microsoft.com/office/drawing/2014/main" id="{28D08FC1-A118-D153-DB04-BD747B395C24}"/>
                  </a:ext>
                </a:extLst>
              </p:cNvPr>
              <p:cNvSpPr>
                <a:spLocks/>
              </p:cNvSpPr>
              <p:nvPr/>
            </p:nvSpPr>
            <p:spPr bwMode="auto">
              <a:xfrm>
                <a:off x="4044701" y="1689467"/>
                <a:ext cx="961293" cy="758683"/>
              </a:xfrm>
              <a:custGeom>
                <a:avLst/>
                <a:gdLst>
                  <a:gd name="T0" fmla="*/ 0 w 4787"/>
                  <a:gd name="T1" fmla="*/ 2876 h 4787"/>
                  <a:gd name="T2" fmla="*/ 2876 w 4787"/>
                  <a:gd name="T3" fmla="*/ 0 h 4787"/>
                  <a:gd name="T4" fmla="*/ 4787 w 4787"/>
                  <a:gd name="T5" fmla="*/ 2630 h 4787"/>
                  <a:gd name="T6" fmla="*/ 2630 w 4787"/>
                  <a:gd name="T7" fmla="*/ 4787 h 4787"/>
                  <a:gd name="T8" fmla="*/ 0 w 4787"/>
                  <a:gd name="T9" fmla="*/ 2876 h 4787"/>
                </a:gdLst>
                <a:ahLst/>
                <a:cxnLst>
                  <a:cxn ang="0">
                    <a:pos x="T0" y="T1"/>
                  </a:cxn>
                  <a:cxn ang="0">
                    <a:pos x="T2" y="T3"/>
                  </a:cxn>
                  <a:cxn ang="0">
                    <a:pos x="T4" y="T5"/>
                  </a:cxn>
                  <a:cxn ang="0">
                    <a:pos x="T6" y="T7"/>
                  </a:cxn>
                  <a:cxn ang="0">
                    <a:pos x="T8" y="T9"/>
                  </a:cxn>
                </a:cxnLst>
                <a:rect l="0" t="0" r="r" b="b"/>
                <a:pathLst>
                  <a:path w="4787" h="4787">
                    <a:moveTo>
                      <a:pt x="0" y="2876"/>
                    </a:moveTo>
                    <a:cubicBezTo>
                      <a:pt x="802" y="1773"/>
                      <a:pt x="1773" y="802"/>
                      <a:pt x="2876" y="0"/>
                    </a:cubicBezTo>
                    <a:lnTo>
                      <a:pt x="4787" y="2630"/>
                    </a:lnTo>
                    <a:cubicBezTo>
                      <a:pt x="3959" y="3231"/>
                      <a:pt x="3231" y="3959"/>
                      <a:pt x="2630" y="4787"/>
                    </a:cubicBezTo>
                    <a:lnTo>
                      <a:pt x="0" y="2876"/>
                    </a:lnTo>
                    <a:close/>
                  </a:path>
                </a:pathLst>
              </a:custGeom>
              <a:solidFill>
                <a:srgbClr val="70AD4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94" name="Freeform 41">
                <a:extLst>
                  <a:ext uri="{FF2B5EF4-FFF2-40B4-BE49-F238E27FC236}">
                    <a16:creationId xmlns:a16="http://schemas.microsoft.com/office/drawing/2014/main" id="{6CA317C9-2C88-91E7-A615-6F93C9711630}"/>
                  </a:ext>
                </a:extLst>
              </p:cNvPr>
              <p:cNvSpPr>
                <a:spLocks/>
              </p:cNvSpPr>
              <p:nvPr/>
            </p:nvSpPr>
            <p:spPr bwMode="auto">
              <a:xfrm>
                <a:off x="4044701" y="1689467"/>
                <a:ext cx="961293" cy="758683"/>
              </a:xfrm>
              <a:custGeom>
                <a:avLst/>
                <a:gdLst>
                  <a:gd name="T0" fmla="*/ 0 w 4787"/>
                  <a:gd name="T1" fmla="*/ 2876 h 4787"/>
                  <a:gd name="T2" fmla="*/ 2876 w 4787"/>
                  <a:gd name="T3" fmla="*/ 0 h 4787"/>
                  <a:gd name="T4" fmla="*/ 4787 w 4787"/>
                  <a:gd name="T5" fmla="*/ 2630 h 4787"/>
                  <a:gd name="T6" fmla="*/ 2630 w 4787"/>
                  <a:gd name="T7" fmla="*/ 4787 h 4787"/>
                  <a:gd name="T8" fmla="*/ 0 w 4787"/>
                  <a:gd name="T9" fmla="*/ 2876 h 4787"/>
                </a:gdLst>
                <a:ahLst/>
                <a:cxnLst>
                  <a:cxn ang="0">
                    <a:pos x="T0" y="T1"/>
                  </a:cxn>
                  <a:cxn ang="0">
                    <a:pos x="T2" y="T3"/>
                  </a:cxn>
                  <a:cxn ang="0">
                    <a:pos x="T4" y="T5"/>
                  </a:cxn>
                  <a:cxn ang="0">
                    <a:pos x="T6" y="T7"/>
                  </a:cxn>
                  <a:cxn ang="0">
                    <a:pos x="T8" y="T9"/>
                  </a:cxn>
                </a:cxnLst>
                <a:rect l="0" t="0" r="r" b="b"/>
                <a:pathLst>
                  <a:path w="4787" h="4787">
                    <a:moveTo>
                      <a:pt x="0" y="2876"/>
                    </a:moveTo>
                    <a:cubicBezTo>
                      <a:pt x="802" y="1773"/>
                      <a:pt x="1773" y="802"/>
                      <a:pt x="2876" y="0"/>
                    </a:cubicBezTo>
                    <a:lnTo>
                      <a:pt x="4787" y="2630"/>
                    </a:lnTo>
                    <a:cubicBezTo>
                      <a:pt x="3959" y="3231"/>
                      <a:pt x="3231" y="3959"/>
                      <a:pt x="2630" y="4787"/>
                    </a:cubicBezTo>
                    <a:lnTo>
                      <a:pt x="0" y="2876"/>
                    </a:lnTo>
                    <a:close/>
                  </a:path>
                </a:pathLst>
              </a:custGeom>
              <a:noFill/>
              <a:ln w="190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95" name="Freeform 42">
                <a:extLst>
                  <a:ext uri="{FF2B5EF4-FFF2-40B4-BE49-F238E27FC236}">
                    <a16:creationId xmlns:a16="http://schemas.microsoft.com/office/drawing/2014/main" id="{BE6E4B15-EAE2-FF2C-59B9-24EB77871790}"/>
                  </a:ext>
                </a:extLst>
              </p:cNvPr>
              <p:cNvSpPr>
                <a:spLocks/>
              </p:cNvSpPr>
              <p:nvPr/>
            </p:nvSpPr>
            <p:spPr bwMode="auto">
              <a:xfrm>
                <a:off x="4624157" y="1399692"/>
                <a:ext cx="927799" cy="705996"/>
              </a:xfrm>
              <a:custGeom>
                <a:avLst/>
                <a:gdLst>
                  <a:gd name="T0" fmla="*/ 0 w 4629"/>
                  <a:gd name="T1" fmla="*/ 1846 h 4476"/>
                  <a:gd name="T2" fmla="*/ 3624 w 4629"/>
                  <a:gd name="T3" fmla="*/ 0 h 4476"/>
                  <a:gd name="T4" fmla="*/ 4629 w 4629"/>
                  <a:gd name="T5" fmla="*/ 3091 h 4476"/>
                  <a:gd name="T6" fmla="*/ 1911 w 4629"/>
                  <a:gd name="T7" fmla="*/ 4476 h 4476"/>
                  <a:gd name="T8" fmla="*/ 0 w 4629"/>
                  <a:gd name="T9" fmla="*/ 1846 h 4476"/>
                </a:gdLst>
                <a:ahLst/>
                <a:cxnLst>
                  <a:cxn ang="0">
                    <a:pos x="T0" y="T1"/>
                  </a:cxn>
                  <a:cxn ang="0">
                    <a:pos x="T2" y="T3"/>
                  </a:cxn>
                  <a:cxn ang="0">
                    <a:pos x="T4" y="T5"/>
                  </a:cxn>
                  <a:cxn ang="0">
                    <a:pos x="T6" y="T7"/>
                  </a:cxn>
                  <a:cxn ang="0">
                    <a:pos x="T8" y="T9"/>
                  </a:cxn>
                </a:cxnLst>
                <a:rect l="0" t="0" r="r" b="b"/>
                <a:pathLst>
                  <a:path w="4629" h="4476">
                    <a:moveTo>
                      <a:pt x="0" y="1846"/>
                    </a:moveTo>
                    <a:cubicBezTo>
                      <a:pt x="1104" y="1044"/>
                      <a:pt x="2327" y="421"/>
                      <a:pt x="3624" y="0"/>
                    </a:cubicBezTo>
                    <a:lnTo>
                      <a:pt x="4629" y="3091"/>
                    </a:lnTo>
                    <a:cubicBezTo>
                      <a:pt x="3656" y="3407"/>
                      <a:pt x="2738" y="3874"/>
                      <a:pt x="1911" y="4476"/>
                    </a:cubicBezTo>
                    <a:lnTo>
                      <a:pt x="0" y="1846"/>
                    </a:lnTo>
                    <a:close/>
                  </a:path>
                </a:pathLst>
              </a:custGeom>
              <a:solidFill>
                <a:srgbClr val="FFC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96" name="Freeform 43">
                <a:extLst>
                  <a:ext uri="{FF2B5EF4-FFF2-40B4-BE49-F238E27FC236}">
                    <a16:creationId xmlns:a16="http://schemas.microsoft.com/office/drawing/2014/main" id="{6C4F34BE-2BDC-E546-E12E-444C7F43B628}"/>
                  </a:ext>
                </a:extLst>
              </p:cNvPr>
              <p:cNvSpPr>
                <a:spLocks/>
              </p:cNvSpPr>
              <p:nvPr/>
            </p:nvSpPr>
            <p:spPr bwMode="auto">
              <a:xfrm>
                <a:off x="4624157" y="1399692"/>
                <a:ext cx="927799" cy="705996"/>
              </a:xfrm>
              <a:custGeom>
                <a:avLst/>
                <a:gdLst>
                  <a:gd name="T0" fmla="*/ 0 w 4629"/>
                  <a:gd name="T1" fmla="*/ 1846 h 4476"/>
                  <a:gd name="T2" fmla="*/ 3624 w 4629"/>
                  <a:gd name="T3" fmla="*/ 0 h 4476"/>
                  <a:gd name="T4" fmla="*/ 4629 w 4629"/>
                  <a:gd name="T5" fmla="*/ 3091 h 4476"/>
                  <a:gd name="T6" fmla="*/ 1911 w 4629"/>
                  <a:gd name="T7" fmla="*/ 4476 h 4476"/>
                  <a:gd name="T8" fmla="*/ 0 w 4629"/>
                  <a:gd name="T9" fmla="*/ 1846 h 4476"/>
                </a:gdLst>
                <a:ahLst/>
                <a:cxnLst>
                  <a:cxn ang="0">
                    <a:pos x="T0" y="T1"/>
                  </a:cxn>
                  <a:cxn ang="0">
                    <a:pos x="T2" y="T3"/>
                  </a:cxn>
                  <a:cxn ang="0">
                    <a:pos x="T4" y="T5"/>
                  </a:cxn>
                  <a:cxn ang="0">
                    <a:pos x="T6" y="T7"/>
                  </a:cxn>
                  <a:cxn ang="0">
                    <a:pos x="T8" y="T9"/>
                  </a:cxn>
                </a:cxnLst>
                <a:rect l="0" t="0" r="r" b="b"/>
                <a:pathLst>
                  <a:path w="4629" h="4476">
                    <a:moveTo>
                      <a:pt x="0" y="1846"/>
                    </a:moveTo>
                    <a:cubicBezTo>
                      <a:pt x="1104" y="1044"/>
                      <a:pt x="2327" y="421"/>
                      <a:pt x="3624" y="0"/>
                    </a:cubicBezTo>
                    <a:lnTo>
                      <a:pt x="4629" y="3091"/>
                    </a:lnTo>
                    <a:cubicBezTo>
                      <a:pt x="3656" y="3407"/>
                      <a:pt x="2738" y="3874"/>
                      <a:pt x="1911" y="4476"/>
                    </a:cubicBezTo>
                    <a:lnTo>
                      <a:pt x="0" y="1846"/>
                    </a:lnTo>
                    <a:close/>
                  </a:path>
                </a:pathLst>
              </a:custGeom>
              <a:noFill/>
              <a:ln w="190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97" name="Freeform 44">
                <a:extLst>
                  <a:ext uri="{FF2B5EF4-FFF2-40B4-BE49-F238E27FC236}">
                    <a16:creationId xmlns:a16="http://schemas.microsoft.com/office/drawing/2014/main" id="{77A7B23B-D3A6-F6A0-B8F0-3116764975F2}"/>
                  </a:ext>
                </a:extLst>
              </p:cNvPr>
              <p:cNvSpPr>
                <a:spLocks/>
              </p:cNvSpPr>
              <p:nvPr/>
            </p:nvSpPr>
            <p:spPr bwMode="auto">
              <a:xfrm>
                <a:off x="5350986" y="1296955"/>
                <a:ext cx="807219" cy="590087"/>
              </a:xfrm>
              <a:custGeom>
                <a:avLst/>
                <a:gdLst>
                  <a:gd name="T0" fmla="*/ 0 w 4017"/>
                  <a:gd name="T1" fmla="*/ 637 h 3728"/>
                  <a:gd name="T2" fmla="*/ 4017 w 4017"/>
                  <a:gd name="T3" fmla="*/ 0 h 3728"/>
                  <a:gd name="T4" fmla="*/ 4017 w 4017"/>
                  <a:gd name="T5" fmla="*/ 3250 h 3728"/>
                  <a:gd name="T6" fmla="*/ 1005 w 4017"/>
                  <a:gd name="T7" fmla="*/ 3728 h 3728"/>
                  <a:gd name="T8" fmla="*/ 0 w 4017"/>
                  <a:gd name="T9" fmla="*/ 637 h 3728"/>
                </a:gdLst>
                <a:ahLst/>
                <a:cxnLst>
                  <a:cxn ang="0">
                    <a:pos x="T0" y="T1"/>
                  </a:cxn>
                  <a:cxn ang="0">
                    <a:pos x="T2" y="T3"/>
                  </a:cxn>
                  <a:cxn ang="0">
                    <a:pos x="T4" y="T5"/>
                  </a:cxn>
                  <a:cxn ang="0">
                    <a:pos x="T6" y="T7"/>
                  </a:cxn>
                  <a:cxn ang="0">
                    <a:pos x="T8" y="T9"/>
                  </a:cxn>
                </a:cxnLst>
                <a:rect l="0" t="0" r="r" b="b"/>
                <a:pathLst>
                  <a:path w="4017" h="3728">
                    <a:moveTo>
                      <a:pt x="0" y="637"/>
                    </a:moveTo>
                    <a:cubicBezTo>
                      <a:pt x="1298" y="215"/>
                      <a:pt x="2653" y="0"/>
                      <a:pt x="4017" y="0"/>
                    </a:cubicBezTo>
                    <a:lnTo>
                      <a:pt x="4017" y="3250"/>
                    </a:lnTo>
                    <a:cubicBezTo>
                      <a:pt x="2994" y="3250"/>
                      <a:pt x="1978" y="3412"/>
                      <a:pt x="1005" y="3728"/>
                    </a:cubicBezTo>
                    <a:lnTo>
                      <a:pt x="0" y="637"/>
                    </a:lnTo>
                    <a:close/>
                  </a:path>
                </a:pathLst>
              </a:custGeom>
              <a:solidFill>
                <a:srgbClr val="FFC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98" name="Freeform 45">
                <a:extLst>
                  <a:ext uri="{FF2B5EF4-FFF2-40B4-BE49-F238E27FC236}">
                    <a16:creationId xmlns:a16="http://schemas.microsoft.com/office/drawing/2014/main" id="{15B10314-387C-D0DC-C384-D6E0626CA2D3}"/>
                  </a:ext>
                </a:extLst>
              </p:cNvPr>
              <p:cNvSpPr>
                <a:spLocks/>
              </p:cNvSpPr>
              <p:nvPr/>
            </p:nvSpPr>
            <p:spPr bwMode="auto">
              <a:xfrm>
                <a:off x="5350986" y="1296955"/>
                <a:ext cx="807219" cy="590087"/>
              </a:xfrm>
              <a:custGeom>
                <a:avLst/>
                <a:gdLst>
                  <a:gd name="T0" fmla="*/ 0 w 4017"/>
                  <a:gd name="T1" fmla="*/ 637 h 3728"/>
                  <a:gd name="T2" fmla="*/ 4017 w 4017"/>
                  <a:gd name="T3" fmla="*/ 0 h 3728"/>
                  <a:gd name="T4" fmla="*/ 4017 w 4017"/>
                  <a:gd name="T5" fmla="*/ 3250 h 3728"/>
                  <a:gd name="T6" fmla="*/ 1005 w 4017"/>
                  <a:gd name="T7" fmla="*/ 3728 h 3728"/>
                  <a:gd name="T8" fmla="*/ 0 w 4017"/>
                  <a:gd name="T9" fmla="*/ 637 h 3728"/>
                </a:gdLst>
                <a:ahLst/>
                <a:cxnLst>
                  <a:cxn ang="0">
                    <a:pos x="T0" y="T1"/>
                  </a:cxn>
                  <a:cxn ang="0">
                    <a:pos x="T2" y="T3"/>
                  </a:cxn>
                  <a:cxn ang="0">
                    <a:pos x="T4" y="T5"/>
                  </a:cxn>
                  <a:cxn ang="0">
                    <a:pos x="T6" y="T7"/>
                  </a:cxn>
                  <a:cxn ang="0">
                    <a:pos x="T8" y="T9"/>
                  </a:cxn>
                </a:cxnLst>
                <a:rect l="0" t="0" r="r" b="b"/>
                <a:pathLst>
                  <a:path w="4017" h="3728">
                    <a:moveTo>
                      <a:pt x="0" y="637"/>
                    </a:moveTo>
                    <a:cubicBezTo>
                      <a:pt x="1298" y="215"/>
                      <a:pt x="2653" y="0"/>
                      <a:pt x="4017" y="0"/>
                    </a:cubicBezTo>
                    <a:lnTo>
                      <a:pt x="4017" y="3250"/>
                    </a:lnTo>
                    <a:cubicBezTo>
                      <a:pt x="2994" y="3250"/>
                      <a:pt x="1978" y="3412"/>
                      <a:pt x="1005" y="3728"/>
                    </a:cubicBezTo>
                    <a:lnTo>
                      <a:pt x="0" y="637"/>
                    </a:lnTo>
                    <a:close/>
                  </a:path>
                </a:pathLst>
              </a:custGeom>
              <a:noFill/>
              <a:ln w="190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grpSp>
        <p:grpSp>
          <p:nvGrpSpPr>
            <p:cNvPr id="76" name="Group 75">
              <a:extLst>
                <a:ext uri="{FF2B5EF4-FFF2-40B4-BE49-F238E27FC236}">
                  <a16:creationId xmlns:a16="http://schemas.microsoft.com/office/drawing/2014/main" id="{D7F05A63-C7F3-A7EC-C27B-C6676CAE2505}"/>
                </a:ext>
              </a:extLst>
            </p:cNvPr>
            <p:cNvGrpSpPr/>
            <p:nvPr/>
          </p:nvGrpSpPr>
          <p:grpSpPr>
            <a:xfrm rot="12374076">
              <a:off x="3462390" y="3659295"/>
              <a:ext cx="4202587" cy="234454"/>
              <a:chOff x="3474466" y="3660831"/>
              <a:chExt cx="4202587" cy="234454"/>
            </a:xfrm>
          </p:grpSpPr>
          <p:sp>
            <p:nvSpPr>
              <p:cNvPr id="77" name="Isosceles Triangle 76">
                <a:extLst>
                  <a:ext uri="{FF2B5EF4-FFF2-40B4-BE49-F238E27FC236}">
                    <a16:creationId xmlns:a16="http://schemas.microsoft.com/office/drawing/2014/main" id="{7C4EACCC-5412-389C-AD7B-041EE64BB28A}"/>
                  </a:ext>
                </a:extLst>
              </p:cNvPr>
              <p:cNvSpPr/>
              <p:nvPr/>
            </p:nvSpPr>
            <p:spPr>
              <a:xfrm rot="5400000">
                <a:off x="6513067" y="2731298"/>
                <a:ext cx="234454" cy="2093519"/>
              </a:xfrm>
              <a:prstGeom prst="triangl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8" name="Isosceles Triangle 77">
                <a:extLst>
                  <a:ext uri="{FF2B5EF4-FFF2-40B4-BE49-F238E27FC236}">
                    <a16:creationId xmlns:a16="http://schemas.microsoft.com/office/drawing/2014/main" id="{DD0F017B-FE36-9A96-90B4-52B4A1923A21}"/>
                  </a:ext>
                </a:extLst>
              </p:cNvPr>
              <p:cNvSpPr/>
              <p:nvPr/>
            </p:nvSpPr>
            <p:spPr>
              <a:xfrm rot="16200000" flipH="1">
                <a:off x="4403999" y="2731298"/>
                <a:ext cx="234454" cy="2093519"/>
              </a:xfrm>
              <a:prstGeom prst="triangl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7004570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073E8CE9-6FB1-239E-A781-BF5E0192A057}"/>
              </a:ext>
            </a:extLst>
          </p:cNvPr>
          <p:cNvGrpSpPr/>
          <p:nvPr/>
        </p:nvGrpSpPr>
        <p:grpSpPr>
          <a:xfrm>
            <a:off x="4484297" y="4360004"/>
            <a:ext cx="2559535" cy="1572881"/>
            <a:chOff x="2967853" y="1751372"/>
            <a:chExt cx="5802923" cy="2684023"/>
          </a:xfrm>
        </p:grpSpPr>
        <p:sp>
          <p:nvSpPr>
            <p:cNvPr id="159" name="Freeform 17">
              <a:extLst>
                <a:ext uri="{FF2B5EF4-FFF2-40B4-BE49-F238E27FC236}">
                  <a16:creationId xmlns:a16="http://schemas.microsoft.com/office/drawing/2014/main" id="{5455E9CA-31A3-A753-DA44-813879423E6A}"/>
                </a:ext>
              </a:extLst>
            </p:cNvPr>
            <p:cNvSpPr>
              <a:spLocks/>
            </p:cNvSpPr>
            <p:nvPr/>
          </p:nvSpPr>
          <p:spPr bwMode="auto">
            <a:xfrm>
              <a:off x="8023848" y="3354354"/>
              <a:ext cx="746928" cy="634871"/>
            </a:xfrm>
            <a:custGeom>
              <a:avLst/>
              <a:gdLst>
                <a:gd name="T0" fmla="*/ 1863 w 1863"/>
                <a:gd name="T1" fmla="*/ 0 h 2009"/>
                <a:gd name="T2" fmla="*/ 1545 w 1863"/>
                <a:gd name="T3" fmla="*/ 2009 h 2009"/>
                <a:gd name="T4" fmla="*/ 0 w 1863"/>
                <a:gd name="T5" fmla="*/ 1507 h 2009"/>
                <a:gd name="T6" fmla="*/ 238 w 1863"/>
                <a:gd name="T7" fmla="*/ 0 h 2009"/>
                <a:gd name="T8" fmla="*/ 1863 w 1863"/>
                <a:gd name="T9" fmla="*/ 0 h 2009"/>
              </a:gdLst>
              <a:ahLst/>
              <a:cxnLst>
                <a:cxn ang="0">
                  <a:pos x="T0" y="T1"/>
                </a:cxn>
                <a:cxn ang="0">
                  <a:pos x="T2" y="T3"/>
                </a:cxn>
                <a:cxn ang="0">
                  <a:pos x="T4" y="T5"/>
                </a:cxn>
                <a:cxn ang="0">
                  <a:pos x="T6" y="T7"/>
                </a:cxn>
                <a:cxn ang="0">
                  <a:pos x="T8" y="T9"/>
                </a:cxn>
              </a:cxnLst>
              <a:rect l="0" t="0" r="r" b="b"/>
              <a:pathLst>
                <a:path w="1863" h="2009">
                  <a:moveTo>
                    <a:pt x="1863" y="0"/>
                  </a:moveTo>
                  <a:cubicBezTo>
                    <a:pt x="1863" y="683"/>
                    <a:pt x="1756" y="1360"/>
                    <a:pt x="1545" y="2009"/>
                  </a:cubicBezTo>
                  <a:lnTo>
                    <a:pt x="0" y="1507"/>
                  </a:lnTo>
                  <a:cubicBezTo>
                    <a:pt x="158" y="1020"/>
                    <a:pt x="238" y="512"/>
                    <a:pt x="238" y="0"/>
                  </a:cubicBezTo>
                  <a:lnTo>
                    <a:pt x="1863" y="0"/>
                  </a:lnTo>
                  <a:close/>
                </a:path>
              </a:pathLst>
            </a:custGeom>
            <a:noFill/>
            <a:ln w="190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160" name="Freeform 19">
              <a:extLst>
                <a:ext uri="{FF2B5EF4-FFF2-40B4-BE49-F238E27FC236}">
                  <a16:creationId xmlns:a16="http://schemas.microsoft.com/office/drawing/2014/main" id="{5801BCD4-06F9-9D58-0DDA-0098C70C03FD}"/>
                </a:ext>
              </a:extLst>
            </p:cNvPr>
            <p:cNvSpPr>
              <a:spLocks/>
            </p:cNvSpPr>
            <p:nvPr/>
          </p:nvSpPr>
          <p:spPr bwMode="auto">
            <a:xfrm>
              <a:off x="5486640" y="3305619"/>
              <a:ext cx="901003" cy="732340"/>
            </a:xfrm>
            <a:custGeom>
              <a:avLst/>
              <a:gdLst>
                <a:gd name="T0" fmla="*/ 2238 w 2238"/>
                <a:gd name="T1" fmla="*/ 502 h 2314"/>
                <a:gd name="T2" fmla="*/ 1315 w 2238"/>
                <a:gd name="T3" fmla="*/ 2314 h 2314"/>
                <a:gd name="T4" fmla="*/ 0 w 2238"/>
                <a:gd name="T5" fmla="*/ 1359 h 2314"/>
                <a:gd name="T6" fmla="*/ 693 w 2238"/>
                <a:gd name="T7" fmla="*/ 0 h 2314"/>
                <a:gd name="T8" fmla="*/ 2238 w 2238"/>
                <a:gd name="T9" fmla="*/ 502 h 2314"/>
              </a:gdLst>
              <a:ahLst/>
              <a:cxnLst>
                <a:cxn ang="0">
                  <a:pos x="T0" y="T1"/>
                </a:cxn>
                <a:cxn ang="0">
                  <a:pos x="T2" y="T3"/>
                </a:cxn>
                <a:cxn ang="0">
                  <a:pos x="T4" y="T5"/>
                </a:cxn>
                <a:cxn ang="0">
                  <a:pos x="T6" y="T7"/>
                </a:cxn>
                <a:cxn ang="0">
                  <a:pos x="T8" y="T9"/>
                </a:cxn>
              </a:cxnLst>
              <a:rect l="0" t="0" r="r" b="b"/>
              <a:pathLst>
                <a:path w="2238" h="2314">
                  <a:moveTo>
                    <a:pt x="2238" y="502"/>
                  </a:moveTo>
                  <a:cubicBezTo>
                    <a:pt x="2028" y="1151"/>
                    <a:pt x="1716" y="1762"/>
                    <a:pt x="1315" y="2314"/>
                  </a:cubicBezTo>
                  <a:lnTo>
                    <a:pt x="0" y="1359"/>
                  </a:lnTo>
                  <a:cubicBezTo>
                    <a:pt x="301" y="945"/>
                    <a:pt x="535" y="486"/>
                    <a:pt x="693" y="0"/>
                  </a:cubicBezTo>
                  <a:lnTo>
                    <a:pt x="2238" y="502"/>
                  </a:lnTo>
                  <a:close/>
                </a:path>
              </a:pathLst>
            </a:custGeom>
            <a:noFill/>
            <a:ln w="190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162" name="Freeform 35">
              <a:extLst>
                <a:ext uri="{FF2B5EF4-FFF2-40B4-BE49-F238E27FC236}">
                  <a16:creationId xmlns:a16="http://schemas.microsoft.com/office/drawing/2014/main" id="{8FBE7376-CD0E-8B78-C423-98EED32B0875}"/>
                </a:ext>
              </a:extLst>
            </p:cNvPr>
            <p:cNvSpPr>
              <a:spLocks/>
            </p:cNvSpPr>
            <p:nvPr/>
          </p:nvSpPr>
          <p:spPr bwMode="auto">
            <a:xfrm>
              <a:off x="3545634" y="3354354"/>
              <a:ext cx="750277" cy="634871"/>
            </a:xfrm>
            <a:custGeom>
              <a:avLst/>
              <a:gdLst>
                <a:gd name="T0" fmla="*/ 637 w 3728"/>
                <a:gd name="T1" fmla="*/ 4018 h 4018"/>
                <a:gd name="T2" fmla="*/ 0 w 3728"/>
                <a:gd name="T3" fmla="*/ 0 h 4018"/>
                <a:gd name="T4" fmla="*/ 3250 w 3728"/>
                <a:gd name="T5" fmla="*/ 0 h 4018"/>
                <a:gd name="T6" fmla="*/ 3728 w 3728"/>
                <a:gd name="T7" fmla="*/ 3013 h 4018"/>
                <a:gd name="T8" fmla="*/ 637 w 3728"/>
                <a:gd name="T9" fmla="*/ 4018 h 4018"/>
              </a:gdLst>
              <a:ahLst/>
              <a:cxnLst>
                <a:cxn ang="0">
                  <a:pos x="T0" y="T1"/>
                </a:cxn>
                <a:cxn ang="0">
                  <a:pos x="T2" y="T3"/>
                </a:cxn>
                <a:cxn ang="0">
                  <a:pos x="T4" y="T5"/>
                </a:cxn>
                <a:cxn ang="0">
                  <a:pos x="T6" y="T7"/>
                </a:cxn>
                <a:cxn ang="0">
                  <a:pos x="T8" y="T9"/>
                </a:cxn>
              </a:cxnLst>
              <a:rect l="0" t="0" r="r" b="b"/>
              <a:pathLst>
                <a:path w="3728" h="4018">
                  <a:moveTo>
                    <a:pt x="637" y="4018"/>
                  </a:moveTo>
                  <a:cubicBezTo>
                    <a:pt x="215" y="2720"/>
                    <a:pt x="0" y="1365"/>
                    <a:pt x="0" y="0"/>
                  </a:cubicBezTo>
                  <a:lnTo>
                    <a:pt x="3250" y="0"/>
                  </a:lnTo>
                  <a:cubicBezTo>
                    <a:pt x="3250" y="1024"/>
                    <a:pt x="3412" y="2040"/>
                    <a:pt x="3728" y="3013"/>
                  </a:cubicBezTo>
                  <a:lnTo>
                    <a:pt x="637" y="4018"/>
                  </a:lnTo>
                  <a:close/>
                </a:path>
              </a:pathLst>
            </a:custGeom>
            <a:noFill/>
            <a:ln w="190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grpSp>
          <p:nvGrpSpPr>
            <p:cNvPr id="163" name="Group 162">
              <a:extLst>
                <a:ext uri="{FF2B5EF4-FFF2-40B4-BE49-F238E27FC236}">
                  <a16:creationId xmlns:a16="http://schemas.microsoft.com/office/drawing/2014/main" id="{488B9CAD-E857-37AD-9EE6-11C8FC8EC1DA}"/>
                </a:ext>
              </a:extLst>
            </p:cNvPr>
            <p:cNvGrpSpPr/>
            <p:nvPr/>
          </p:nvGrpSpPr>
          <p:grpSpPr>
            <a:xfrm>
              <a:off x="2967853" y="1751372"/>
              <a:ext cx="5225142" cy="2057401"/>
              <a:chOff x="3545634" y="1296955"/>
              <a:chExt cx="5225142" cy="2057401"/>
            </a:xfrm>
          </p:grpSpPr>
          <p:sp>
            <p:nvSpPr>
              <p:cNvPr id="167" name="Freeform 6">
                <a:extLst>
                  <a:ext uri="{FF2B5EF4-FFF2-40B4-BE49-F238E27FC236}">
                    <a16:creationId xmlns:a16="http://schemas.microsoft.com/office/drawing/2014/main" id="{820A4B36-B4F8-F068-0BB8-CA60733EDBE2}"/>
                  </a:ext>
                </a:extLst>
              </p:cNvPr>
              <p:cNvSpPr>
                <a:spLocks/>
              </p:cNvSpPr>
              <p:nvPr/>
            </p:nvSpPr>
            <p:spPr bwMode="auto">
              <a:xfrm>
                <a:off x="6158205" y="1296955"/>
                <a:ext cx="807219" cy="590087"/>
              </a:xfrm>
              <a:custGeom>
                <a:avLst/>
                <a:gdLst>
                  <a:gd name="T0" fmla="*/ 0 w 4018"/>
                  <a:gd name="T1" fmla="*/ 0 h 3728"/>
                  <a:gd name="T2" fmla="*/ 4018 w 4018"/>
                  <a:gd name="T3" fmla="*/ 637 h 3728"/>
                  <a:gd name="T4" fmla="*/ 3013 w 4018"/>
                  <a:gd name="T5" fmla="*/ 3728 h 3728"/>
                  <a:gd name="T6" fmla="*/ 0 w 4018"/>
                  <a:gd name="T7" fmla="*/ 3250 h 3728"/>
                  <a:gd name="T8" fmla="*/ 0 w 4018"/>
                  <a:gd name="T9" fmla="*/ 0 h 3728"/>
                </a:gdLst>
                <a:ahLst/>
                <a:cxnLst>
                  <a:cxn ang="0">
                    <a:pos x="T0" y="T1"/>
                  </a:cxn>
                  <a:cxn ang="0">
                    <a:pos x="T2" y="T3"/>
                  </a:cxn>
                  <a:cxn ang="0">
                    <a:pos x="T4" y="T5"/>
                  </a:cxn>
                  <a:cxn ang="0">
                    <a:pos x="T6" y="T7"/>
                  </a:cxn>
                  <a:cxn ang="0">
                    <a:pos x="T8" y="T9"/>
                  </a:cxn>
                </a:cxnLst>
                <a:rect l="0" t="0" r="r" b="b"/>
                <a:pathLst>
                  <a:path w="4018" h="3728">
                    <a:moveTo>
                      <a:pt x="0" y="0"/>
                    </a:moveTo>
                    <a:cubicBezTo>
                      <a:pt x="1365" y="0"/>
                      <a:pt x="2720" y="215"/>
                      <a:pt x="4018" y="637"/>
                    </a:cubicBezTo>
                    <a:lnTo>
                      <a:pt x="3013" y="3728"/>
                    </a:lnTo>
                    <a:cubicBezTo>
                      <a:pt x="2040" y="3412"/>
                      <a:pt x="1024" y="3250"/>
                      <a:pt x="0" y="3250"/>
                    </a:cubicBezTo>
                    <a:lnTo>
                      <a:pt x="0" y="0"/>
                    </a:lnTo>
                    <a:close/>
                  </a:path>
                </a:pathLst>
              </a:custGeom>
              <a:solidFill>
                <a:srgbClr val="FFC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168" name="Freeform 7">
                <a:extLst>
                  <a:ext uri="{FF2B5EF4-FFF2-40B4-BE49-F238E27FC236}">
                    <a16:creationId xmlns:a16="http://schemas.microsoft.com/office/drawing/2014/main" id="{491F70C7-E47A-E006-E120-D6925B0C2947}"/>
                  </a:ext>
                </a:extLst>
              </p:cNvPr>
              <p:cNvSpPr>
                <a:spLocks/>
              </p:cNvSpPr>
              <p:nvPr/>
            </p:nvSpPr>
            <p:spPr bwMode="auto">
              <a:xfrm>
                <a:off x="6158205" y="1296955"/>
                <a:ext cx="807219" cy="590087"/>
              </a:xfrm>
              <a:custGeom>
                <a:avLst/>
                <a:gdLst>
                  <a:gd name="T0" fmla="*/ 0 w 4018"/>
                  <a:gd name="T1" fmla="*/ 0 h 3728"/>
                  <a:gd name="T2" fmla="*/ 4018 w 4018"/>
                  <a:gd name="T3" fmla="*/ 637 h 3728"/>
                  <a:gd name="T4" fmla="*/ 3013 w 4018"/>
                  <a:gd name="T5" fmla="*/ 3728 h 3728"/>
                  <a:gd name="T6" fmla="*/ 0 w 4018"/>
                  <a:gd name="T7" fmla="*/ 3250 h 3728"/>
                  <a:gd name="T8" fmla="*/ 0 w 4018"/>
                  <a:gd name="T9" fmla="*/ 0 h 3728"/>
                </a:gdLst>
                <a:ahLst/>
                <a:cxnLst>
                  <a:cxn ang="0">
                    <a:pos x="T0" y="T1"/>
                  </a:cxn>
                  <a:cxn ang="0">
                    <a:pos x="T2" y="T3"/>
                  </a:cxn>
                  <a:cxn ang="0">
                    <a:pos x="T4" y="T5"/>
                  </a:cxn>
                  <a:cxn ang="0">
                    <a:pos x="T6" y="T7"/>
                  </a:cxn>
                  <a:cxn ang="0">
                    <a:pos x="T8" y="T9"/>
                  </a:cxn>
                </a:cxnLst>
                <a:rect l="0" t="0" r="r" b="b"/>
                <a:pathLst>
                  <a:path w="4018" h="3728">
                    <a:moveTo>
                      <a:pt x="0" y="0"/>
                    </a:moveTo>
                    <a:cubicBezTo>
                      <a:pt x="1365" y="0"/>
                      <a:pt x="2720" y="215"/>
                      <a:pt x="4018" y="637"/>
                    </a:cubicBezTo>
                    <a:lnTo>
                      <a:pt x="3013" y="3728"/>
                    </a:lnTo>
                    <a:cubicBezTo>
                      <a:pt x="2040" y="3412"/>
                      <a:pt x="1024" y="3250"/>
                      <a:pt x="0" y="3250"/>
                    </a:cubicBezTo>
                    <a:lnTo>
                      <a:pt x="0" y="0"/>
                    </a:lnTo>
                    <a:close/>
                  </a:path>
                </a:pathLst>
              </a:custGeom>
              <a:noFill/>
              <a:ln w="190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169" name="Freeform 8">
                <a:extLst>
                  <a:ext uri="{FF2B5EF4-FFF2-40B4-BE49-F238E27FC236}">
                    <a16:creationId xmlns:a16="http://schemas.microsoft.com/office/drawing/2014/main" id="{766D8072-F706-D7D9-BD92-254A1EE683B8}"/>
                  </a:ext>
                </a:extLst>
              </p:cNvPr>
              <p:cNvSpPr>
                <a:spLocks/>
              </p:cNvSpPr>
              <p:nvPr/>
            </p:nvSpPr>
            <p:spPr bwMode="auto">
              <a:xfrm>
                <a:off x="6764454" y="1399692"/>
                <a:ext cx="931147" cy="705996"/>
              </a:xfrm>
              <a:custGeom>
                <a:avLst/>
                <a:gdLst>
                  <a:gd name="T0" fmla="*/ 1005 w 4629"/>
                  <a:gd name="T1" fmla="*/ 0 h 4476"/>
                  <a:gd name="T2" fmla="*/ 4629 w 4629"/>
                  <a:gd name="T3" fmla="*/ 1846 h 4476"/>
                  <a:gd name="T4" fmla="*/ 2718 w 4629"/>
                  <a:gd name="T5" fmla="*/ 4476 h 4476"/>
                  <a:gd name="T6" fmla="*/ 0 w 4629"/>
                  <a:gd name="T7" fmla="*/ 3091 h 4476"/>
                  <a:gd name="T8" fmla="*/ 1005 w 4629"/>
                  <a:gd name="T9" fmla="*/ 0 h 4476"/>
                </a:gdLst>
                <a:ahLst/>
                <a:cxnLst>
                  <a:cxn ang="0">
                    <a:pos x="T0" y="T1"/>
                  </a:cxn>
                  <a:cxn ang="0">
                    <a:pos x="T2" y="T3"/>
                  </a:cxn>
                  <a:cxn ang="0">
                    <a:pos x="T4" y="T5"/>
                  </a:cxn>
                  <a:cxn ang="0">
                    <a:pos x="T6" y="T7"/>
                  </a:cxn>
                  <a:cxn ang="0">
                    <a:pos x="T8" y="T9"/>
                  </a:cxn>
                </a:cxnLst>
                <a:rect l="0" t="0" r="r" b="b"/>
                <a:pathLst>
                  <a:path w="4629" h="4476">
                    <a:moveTo>
                      <a:pt x="1005" y="0"/>
                    </a:moveTo>
                    <a:cubicBezTo>
                      <a:pt x="2302" y="421"/>
                      <a:pt x="3525" y="1044"/>
                      <a:pt x="4629" y="1846"/>
                    </a:cubicBezTo>
                    <a:lnTo>
                      <a:pt x="2718" y="4476"/>
                    </a:lnTo>
                    <a:cubicBezTo>
                      <a:pt x="1891" y="3874"/>
                      <a:pt x="973" y="3407"/>
                      <a:pt x="0" y="3091"/>
                    </a:cubicBezTo>
                    <a:lnTo>
                      <a:pt x="1005" y="0"/>
                    </a:lnTo>
                    <a:close/>
                  </a:path>
                </a:pathLst>
              </a:custGeom>
              <a:solidFill>
                <a:srgbClr val="FFC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170" name="Freeform 9">
                <a:extLst>
                  <a:ext uri="{FF2B5EF4-FFF2-40B4-BE49-F238E27FC236}">
                    <a16:creationId xmlns:a16="http://schemas.microsoft.com/office/drawing/2014/main" id="{F4CF2016-0647-448F-1EC2-FA3FE424A2B7}"/>
                  </a:ext>
                </a:extLst>
              </p:cNvPr>
              <p:cNvSpPr>
                <a:spLocks/>
              </p:cNvSpPr>
              <p:nvPr/>
            </p:nvSpPr>
            <p:spPr bwMode="auto">
              <a:xfrm>
                <a:off x="6764454" y="1399692"/>
                <a:ext cx="931147" cy="705996"/>
              </a:xfrm>
              <a:custGeom>
                <a:avLst/>
                <a:gdLst>
                  <a:gd name="T0" fmla="*/ 1005 w 4629"/>
                  <a:gd name="T1" fmla="*/ 0 h 4476"/>
                  <a:gd name="T2" fmla="*/ 4629 w 4629"/>
                  <a:gd name="T3" fmla="*/ 1846 h 4476"/>
                  <a:gd name="T4" fmla="*/ 2718 w 4629"/>
                  <a:gd name="T5" fmla="*/ 4476 h 4476"/>
                  <a:gd name="T6" fmla="*/ 0 w 4629"/>
                  <a:gd name="T7" fmla="*/ 3091 h 4476"/>
                  <a:gd name="T8" fmla="*/ 1005 w 4629"/>
                  <a:gd name="T9" fmla="*/ 0 h 4476"/>
                </a:gdLst>
                <a:ahLst/>
                <a:cxnLst>
                  <a:cxn ang="0">
                    <a:pos x="T0" y="T1"/>
                  </a:cxn>
                  <a:cxn ang="0">
                    <a:pos x="T2" y="T3"/>
                  </a:cxn>
                  <a:cxn ang="0">
                    <a:pos x="T4" y="T5"/>
                  </a:cxn>
                  <a:cxn ang="0">
                    <a:pos x="T6" y="T7"/>
                  </a:cxn>
                  <a:cxn ang="0">
                    <a:pos x="T8" y="T9"/>
                  </a:cxn>
                </a:cxnLst>
                <a:rect l="0" t="0" r="r" b="b"/>
                <a:pathLst>
                  <a:path w="4629" h="4476">
                    <a:moveTo>
                      <a:pt x="1005" y="0"/>
                    </a:moveTo>
                    <a:cubicBezTo>
                      <a:pt x="2302" y="421"/>
                      <a:pt x="3525" y="1044"/>
                      <a:pt x="4629" y="1846"/>
                    </a:cubicBezTo>
                    <a:lnTo>
                      <a:pt x="2718" y="4476"/>
                    </a:lnTo>
                    <a:cubicBezTo>
                      <a:pt x="1891" y="3874"/>
                      <a:pt x="973" y="3407"/>
                      <a:pt x="0" y="3091"/>
                    </a:cubicBezTo>
                    <a:lnTo>
                      <a:pt x="1005" y="0"/>
                    </a:lnTo>
                    <a:close/>
                  </a:path>
                </a:pathLst>
              </a:custGeom>
              <a:noFill/>
              <a:ln w="190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171" name="Freeform 10">
                <a:extLst>
                  <a:ext uri="{FF2B5EF4-FFF2-40B4-BE49-F238E27FC236}">
                    <a16:creationId xmlns:a16="http://schemas.microsoft.com/office/drawing/2014/main" id="{01938C13-8B0E-F36D-C9CA-54675903EEC7}"/>
                  </a:ext>
                </a:extLst>
              </p:cNvPr>
              <p:cNvSpPr>
                <a:spLocks/>
              </p:cNvSpPr>
              <p:nvPr/>
            </p:nvSpPr>
            <p:spPr bwMode="auto">
              <a:xfrm>
                <a:off x="7310416" y="1692102"/>
                <a:ext cx="961293" cy="756049"/>
              </a:xfrm>
              <a:custGeom>
                <a:avLst/>
                <a:gdLst>
                  <a:gd name="T0" fmla="*/ 955 w 2393"/>
                  <a:gd name="T1" fmla="*/ 0 h 2393"/>
                  <a:gd name="T2" fmla="*/ 2393 w 2393"/>
                  <a:gd name="T3" fmla="*/ 1438 h 2393"/>
                  <a:gd name="T4" fmla="*/ 1078 w 2393"/>
                  <a:gd name="T5" fmla="*/ 2393 h 2393"/>
                  <a:gd name="T6" fmla="*/ 0 w 2393"/>
                  <a:gd name="T7" fmla="*/ 1315 h 2393"/>
                  <a:gd name="T8" fmla="*/ 955 w 2393"/>
                  <a:gd name="T9" fmla="*/ 0 h 2393"/>
                </a:gdLst>
                <a:ahLst/>
                <a:cxnLst>
                  <a:cxn ang="0">
                    <a:pos x="T0" y="T1"/>
                  </a:cxn>
                  <a:cxn ang="0">
                    <a:pos x="T2" y="T3"/>
                  </a:cxn>
                  <a:cxn ang="0">
                    <a:pos x="T4" y="T5"/>
                  </a:cxn>
                  <a:cxn ang="0">
                    <a:pos x="T6" y="T7"/>
                  </a:cxn>
                  <a:cxn ang="0">
                    <a:pos x="T8" y="T9"/>
                  </a:cxn>
                </a:cxnLst>
                <a:rect l="0" t="0" r="r" b="b"/>
                <a:pathLst>
                  <a:path w="2393" h="2393">
                    <a:moveTo>
                      <a:pt x="955" y="0"/>
                    </a:moveTo>
                    <a:cubicBezTo>
                      <a:pt x="1507" y="401"/>
                      <a:pt x="1992" y="886"/>
                      <a:pt x="2393" y="1438"/>
                    </a:cubicBezTo>
                    <a:lnTo>
                      <a:pt x="1078" y="2393"/>
                    </a:lnTo>
                    <a:cubicBezTo>
                      <a:pt x="778" y="1979"/>
                      <a:pt x="414" y="1615"/>
                      <a:pt x="0" y="1315"/>
                    </a:cubicBezTo>
                    <a:lnTo>
                      <a:pt x="955" y="0"/>
                    </a:lnTo>
                    <a:close/>
                  </a:path>
                </a:pathLst>
              </a:custGeom>
              <a:solidFill>
                <a:srgbClr val="C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172" name="Freeform 11">
                <a:extLst>
                  <a:ext uri="{FF2B5EF4-FFF2-40B4-BE49-F238E27FC236}">
                    <a16:creationId xmlns:a16="http://schemas.microsoft.com/office/drawing/2014/main" id="{45D569C6-CF7B-8CFF-D351-90B48E7EED97}"/>
                  </a:ext>
                </a:extLst>
              </p:cNvPr>
              <p:cNvSpPr>
                <a:spLocks/>
              </p:cNvSpPr>
              <p:nvPr/>
            </p:nvSpPr>
            <p:spPr bwMode="auto">
              <a:xfrm>
                <a:off x="7310416" y="1692102"/>
                <a:ext cx="961293" cy="756049"/>
              </a:xfrm>
              <a:custGeom>
                <a:avLst/>
                <a:gdLst>
                  <a:gd name="T0" fmla="*/ 955 w 2393"/>
                  <a:gd name="T1" fmla="*/ 0 h 2393"/>
                  <a:gd name="T2" fmla="*/ 2393 w 2393"/>
                  <a:gd name="T3" fmla="*/ 1438 h 2393"/>
                  <a:gd name="T4" fmla="*/ 1078 w 2393"/>
                  <a:gd name="T5" fmla="*/ 2393 h 2393"/>
                  <a:gd name="T6" fmla="*/ 0 w 2393"/>
                  <a:gd name="T7" fmla="*/ 1315 h 2393"/>
                  <a:gd name="T8" fmla="*/ 955 w 2393"/>
                  <a:gd name="T9" fmla="*/ 0 h 2393"/>
                </a:gdLst>
                <a:ahLst/>
                <a:cxnLst>
                  <a:cxn ang="0">
                    <a:pos x="T0" y="T1"/>
                  </a:cxn>
                  <a:cxn ang="0">
                    <a:pos x="T2" y="T3"/>
                  </a:cxn>
                  <a:cxn ang="0">
                    <a:pos x="T4" y="T5"/>
                  </a:cxn>
                  <a:cxn ang="0">
                    <a:pos x="T6" y="T7"/>
                  </a:cxn>
                  <a:cxn ang="0">
                    <a:pos x="T8" y="T9"/>
                  </a:cxn>
                </a:cxnLst>
                <a:rect l="0" t="0" r="r" b="b"/>
                <a:pathLst>
                  <a:path w="2393" h="2393">
                    <a:moveTo>
                      <a:pt x="955" y="0"/>
                    </a:moveTo>
                    <a:cubicBezTo>
                      <a:pt x="1507" y="401"/>
                      <a:pt x="1992" y="886"/>
                      <a:pt x="2393" y="1438"/>
                    </a:cubicBezTo>
                    <a:lnTo>
                      <a:pt x="1078" y="2393"/>
                    </a:lnTo>
                    <a:cubicBezTo>
                      <a:pt x="778" y="1979"/>
                      <a:pt x="414" y="1615"/>
                      <a:pt x="0" y="1315"/>
                    </a:cubicBezTo>
                    <a:lnTo>
                      <a:pt x="955" y="0"/>
                    </a:lnTo>
                    <a:close/>
                  </a:path>
                </a:pathLst>
              </a:custGeom>
              <a:noFill/>
              <a:ln w="190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173" name="Freeform 12">
                <a:extLst>
                  <a:ext uri="{FF2B5EF4-FFF2-40B4-BE49-F238E27FC236}">
                    <a16:creationId xmlns:a16="http://schemas.microsoft.com/office/drawing/2014/main" id="{A37C5128-B136-9E1B-12DB-BC85800AF682}"/>
                  </a:ext>
                </a:extLst>
              </p:cNvPr>
              <p:cNvSpPr>
                <a:spLocks/>
              </p:cNvSpPr>
              <p:nvPr/>
            </p:nvSpPr>
            <p:spPr bwMode="auto">
              <a:xfrm>
                <a:off x="7742494" y="2145204"/>
                <a:ext cx="901003" cy="732340"/>
              </a:xfrm>
              <a:custGeom>
                <a:avLst/>
                <a:gdLst>
                  <a:gd name="T0" fmla="*/ 1315 w 2238"/>
                  <a:gd name="T1" fmla="*/ 0 h 2314"/>
                  <a:gd name="T2" fmla="*/ 2238 w 2238"/>
                  <a:gd name="T3" fmla="*/ 1812 h 2314"/>
                  <a:gd name="T4" fmla="*/ 693 w 2238"/>
                  <a:gd name="T5" fmla="*/ 2314 h 2314"/>
                  <a:gd name="T6" fmla="*/ 0 w 2238"/>
                  <a:gd name="T7" fmla="*/ 955 h 2314"/>
                  <a:gd name="T8" fmla="*/ 1315 w 2238"/>
                  <a:gd name="T9" fmla="*/ 0 h 2314"/>
                </a:gdLst>
                <a:ahLst/>
                <a:cxnLst>
                  <a:cxn ang="0">
                    <a:pos x="T0" y="T1"/>
                  </a:cxn>
                  <a:cxn ang="0">
                    <a:pos x="T2" y="T3"/>
                  </a:cxn>
                  <a:cxn ang="0">
                    <a:pos x="T4" y="T5"/>
                  </a:cxn>
                  <a:cxn ang="0">
                    <a:pos x="T6" y="T7"/>
                  </a:cxn>
                  <a:cxn ang="0">
                    <a:pos x="T8" y="T9"/>
                  </a:cxn>
                </a:cxnLst>
                <a:rect l="0" t="0" r="r" b="b"/>
                <a:pathLst>
                  <a:path w="2238" h="2314">
                    <a:moveTo>
                      <a:pt x="1315" y="0"/>
                    </a:moveTo>
                    <a:cubicBezTo>
                      <a:pt x="1716" y="552"/>
                      <a:pt x="2028" y="1163"/>
                      <a:pt x="2238" y="1812"/>
                    </a:cubicBezTo>
                    <a:lnTo>
                      <a:pt x="693" y="2314"/>
                    </a:lnTo>
                    <a:cubicBezTo>
                      <a:pt x="535" y="1827"/>
                      <a:pt x="301" y="1369"/>
                      <a:pt x="0" y="955"/>
                    </a:cubicBezTo>
                    <a:lnTo>
                      <a:pt x="1315" y="0"/>
                    </a:lnTo>
                    <a:close/>
                  </a:path>
                </a:pathLst>
              </a:custGeom>
              <a:solidFill>
                <a:srgbClr val="C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174" name="Freeform 13">
                <a:extLst>
                  <a:ext uri="{FF2B5EF4-FFF2-40B4-BE49-F238E27FC236}">
                    <a16:creationId xmlns:a16="http://schemas.microsoft.com/office/drawing/2014/main" id="{94825E9C-F857-13B0-2DA3-1F7A4BC81CD7}"/>
                  </a:ext>
                </a:extLst>
              </p:cNvPr>
              <p:cNvSpPr>
                <a:spLocks/>
              </p:cNvSpPr>
              <p:nvPr/>
            </p:nvSpPr>
            <p:spPr bwMode="auto">
              <a:xfrm>
                <a:off x="7742494" y="2145204"/>
                <a:ext cx="901003" cy="732340"/>
              </a:xfrm>
              <a:custGeom>
                <a:avLst/>
                <a:gdLst>
                  <a:gd name="T0" fmla="*/ 1315 w 2238"/>
                  <a:gd name="T1" fmla="*/ 0 h 2314"/>
                  <a:gd name="T2" fmla="*/ 2238 w 2238"/>
                  <a:gd name="T3" fmla="*/ 1812 h 2314"/>
                  <a:gd name="T4" fmla="*/ 693 w 2238"/>
                  <a:gd name="T5" fmla="*/ 2314 h 2314"/>
                  <a:gd name="T6" fmla="*/ 0 w 2238"/>
                  <a:gd name="T7" fmla="*/ 955 h 2314"/>
                  <a:gd name="T8" fmla="*/ 1315 w 2238"/>
                  <a:gd name="T9" fmla="*/ 0 h 2314"/>
                </a:gdLst>
                <a:ahLst/>
                <a:cxnLst>
                  <a:cxn ang="0">
                    <a:pos x="T0" y="T1"/>
                  </a:cxn>
                  <a:cxn ang="0">
                    <a:pos x="T2" y="T3"/>
                  </a:cxn>
                  <a:cxn ang="0">
                    <a:pos x="T4" y="T5"/>
                  </a:cxn>
                  <a:cxn ang="0">
                    <a:pos x="T6" y="T7"/>
                  </a:cxn>
                  <a:cxn ang="0">
                    <a:pos x="T8" y="T9"/>
                  </a:cxn>
                </a:cxnLst>
                <a:rect l="0" t="0" r="r" b="b"/>
                <a:pathLst>
                  <a:path w="2238" h="2314">
                    <a:moveTo>
                      <a:pt x="1315" y="0"/>
                    </a:moveTo>
                    <a:cubicBezTo>
                      <a:pt x="1716" y="552"/>
                      <a:pt x="2028" y="1163"/>
                      <a:pt x="2238" y="1812"/>
                    </a:cubicBezTo>
                    <a:lnTo>
                      <a:pt x="693" y="2314"/>
                    </a:lnTo>
                    <a:cubicBezTo>
                      <a:pt x="535" y="1827"/>
                      <a:pt x="301" y="1369"/>
                      <a:pt x="0" y="955"/>
                    </a:cubicBezTo>
                    <a:lnTo>
                      <a:pt x="1315" y="0"/>
                    </a:lnTo>
                    <a:close/>
                  </a:path>
                </a:pathLst>
              </a:custGeom>
              <a:noFill/>
              <a:ln w="190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175" name="Freeform 14">
                <a:extLst>
                  <a:ext uri="{FF2B5EF4-FFF2-40B4-BE49-F238E27FC236}">
                    <a16:creationId xmlns:a16="http://schemas.microsoft.com/office/drawing/2014/main" id="{187EE688-43E7-004F-B574-87CBE7397B53}"/>
                  </a:ext>
                </a:extLst>
              </p:cNvPr>
              <p:cNvSpPr>
                <a:spLocks/>
              </p:cNvSpPr>
              <p:nvPr/>
            </p:nvSpPr>
            <p:spPr bwMode="auto">
              <a:xfrm>
                <a:off x="8023848" y="2719485"/>
                <a:ext cx="746928" cy="634871"/>
              </a:xfrm>
              <a:custGeom>
                <a:avLst/>
                <a:gdLst>
                  <a:gd name="T0" fmla="*/ 1545 w 1863"/>
                  <a:gd name="T1" fmla="*/ 0 h 2008"/>
                  <a:gd name="T2" fmla="*/ 1863 w 1863"/>
                  <a:gd name="T3" fmla="*/ 2008 h 2008"/>
                  <a:gd name="T4" fmla="*/ 238 w 1863"/>
                  <a:gd name="T5" fmla="*/ 2008 h 2008"/>
                  <a:gd name="T6" fmla="*/ 0 w 1863"/>
                  <a:gd name="T7" fmla="*/ 502 h 2008"/>
                  <a:gd name="T8" fmla="*/ 1545 w 1863"/>
                  <a:gd name="T9" fmla="*/ 0 h 2008"/>
                </a:gdLst>
                <a:ahLst/>
                <a:cxnLst>
                  <a:cxn ang="0">
                    <a:pos x="T0" y="T1"/>
                  </a:cxn>
                  <a:cxn ang="0">
                    <a:pos x="T2" y="T3"/>
                  </a:cxn>
                  <a:cxn ang="0">
                    <a:pos x="T4" y="T5"/>
                  </a:cxn>
                  <a:cxn ang="0">
                    <a:pos x="T6" y="T7"/>
                  </a:cxn>
                  <a:cxn ang="0">
                    <a:pos x="T8" y="T9"/>
                  </a:cxn>
                </a:cxnLst>
                <a:rect l="0" t="0" r="r" b="b"/>
                <a:pathLst>
                  <a:path w="1863" h="2008">
                    <a:moveTo>
                      <a:pt x="1545" y="0"/>
                    </a:moveTo>
                    <a:cubicBezTo>
                      <a:pt x="1756" y="649"/>
                      <a:pt x="1863" y="1326"/>
                      <a:pt x="1863" y="2008"/>
                    </a:cubicBezTo>
                    <a:lnTo>
                      <a:pt x="238" y="2008"/>
                    </a:lnTo>
                    <a:cubicBezTo>
                      <a:pt x="238" y="1497"/>
                      <a:pt x="158" y="989"/>
                      <a:pt x="0" y="502"/>
                    </a:cubicBezTo>
                    <a:lnTo>
                      <a:pt x="1545" y="0"/>
                    </a:lnTo>
                    <a:close/>
                  </a:path>
                </a:pathLst>
              </a:custGeom>
              <a:solidFill>
                <a:srgbClr val="C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176" name="Freeform 15">
                <a:extLst>
                  <a:ext uri="{FF2B5EF4-FFF2-40B4-BE49-F238E27FC236}">
                    <a16:creationId xmlns:a16="http://schemas.microsoft.com/office/drawing/2014/main" id="{53716750-C3D0-A283-0538-8DF258FD93C1}"/>
                  </a:ext>
                </a:extLst>
              </p:cNvPr>
              <p:cNvSpPr>
                <a:spLocks/>
              </p:cNvSpPr>
              <p:nvPr/>
            </p:nvSpPr>
            <p:spPr bwMode="auto">
              <a:xfrm>
                <a:off x="8023848" y="2719485"/>
                <a:ext cx="746928" cy="634871"/>
              </a:xfrm>
              <a:custGeom>
                <a:avLst/>
                <a:gdLst>
                  <a:gd name="T0" fmla="*/ 1545 w 1863"/>
                  <a:gd name="T1" fmla="*/ 0 h 2008"/>
                  <a:gd name="T2" fmla="*/ 1863 w 1863"/>
                  <a:gd name="T3" fmla="*/ 2008 h 2008"/>
                  <a:gd name="T4" fmla="*/ 238 w 1863"/>
                  <a:gd name="T5" fmla="*/ 2008 h 2008"/>
                  <a:gd name="T6" fmla="*/ 0 w 1863"/>
                  <a:gd name="T7" fmla="*/ 502 h 2008"/>
                  <a:gd name="T8" fmla="*/ 1545 w 1863"/>
                  <a:gd name="T9" fmla="*/ 0 h 2008"/>
                </a:gdLst>
                <a:ahLst/>
                <a:cxnLst>
                  <a:cxn ang="0">
                    <a:pos x="T0" y="T1"/>
                  </a:cxn>
                  <a:cxn ang="0">
                    <a:pos x="T2" y="T3"/>
                  </a:cxn>
                  <a:cxn ang="0">
                    <a:pos x="T4" y="T5"/>
                  </a:cxn>
                  <a:cxn ang="0">
                    <a:pos x="T6" y="T7"/>
                  </a:cxn>
                  <a:cxn ang="0">
                    <a:pos x="T8" y="T9"/>
                  </a:cxn>
                </a:cxnLst>
                <a:rect l="0" t="0" r="r" b="b"/>
                <a:pathLst>
                  <a:path w="1863" h="2008">
                    <a:moveTo>
                      <a:pt x="1545" y="0"/>
                    </a:moveTo>
                    <a:cubicBezTo>
                      <a:pt x="1756" y="649"/>
                      <a:pt x="1863" y="1326"/>
                      <a:pt x="1863" y="2008"/>
                    </a:cubicBezTo>
                    <a:lnTo>
                      <a:pt x="238" y="2008"/>
                    </a:lnTo>
                    <a:cubicBezTo>
                      <a:pt x="238" y="1497"/>
                      <a:pt x="158" y="989"/>
                      <a:pt x="0" y="502"/>
                    </a:cubicBezTo>
                    <a:lnTo>
                      <a:pt x="1545" y="0"/>
                    </a:lnTo>
                    <a:close/>
                  </a:path>
                </a:pathLst>
              </a:custGeom>
              <a:noFill/>
              <a:ln w="190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177" name="Freeform 36">
                <a:extLst>
                  <a:ext uri="{FF2B5EF4-FFF2-40B4-BE49-F238E27FC236}">
                    <a16:creationId xmlns:a16="http://schemas.microsoft.com/office/drawing/2014/main" id="{1E631F68-2756-FF2B-2838-B26C503967CD}"/>
                  </a:ext>
                </a:extLst>
              </p:cNvPr>
              <p:cNvSpPr>
                <a:spLocks/>
              </p:cNvSpPr>
              <p:nvPr/>
            </p:nvSpPr>
            <p:spPr bwMode="auto">
              <a:xfrm>
                <a:off x="3545634" y="2719485"/>
                <a:ext cx="750277" cy="634871"/>
              </a:xfrm>
              <a:custGeom>
                <a:avLst/>
                <a:gdLst>
                  <a:gd name="T0" fmla="*/ 0 w 3728"/>
                  <a:gd name="T1" fmla="*/ 4017 h 4017"/>
                  <a:gd name="T2" fmla="*/ 637 w 3728"/>
                  <a:gd name="T3" fmla="*/ 0 h 4017"/>
                  <a:gd name="T4" fmla="*/ 3728 w 3728"/>
                  <a:gd name="T5" fmla="*/ 1005 h 4017"/>
                  <a:gd name="T6" fmla="*/ 3250 w 3728"/>
                  <a:gd name="T7" fmla="*/ 4017 h 4017"/>
                  <a:gd name="T8" fmla="*/ 0 w 3728"/>
                  <a:gd name="T9" fmla="*/ 4017 h 4017"/>
                </a:gdLst>
                <a:ahLst/>
                <a:cxnLst>
                  <a:cxn ang="0">
                    <a:pos x="T0" y="T1"/>
                  </a:cxn>
                  <a:cxn ang="0">
                    <a:pos x="T2" y="T3"/>
                  </a:cxn>
                  <a:cxn ang="0">
                    <a:pos x="T4" y="T5"/>
                  </a:cxn>
                  <a:cxn ang="0">
                    <a:pos x="T6" y="T7"/>
                  </a:cxn>
                  <a:cxn ang="0">
                    <a:pos x="T8" y="T9"/>
                  </a:cxn>
                </a:cxnLst>
                <a:rect l="0" t="0" r="r" b="b"/>
                <a:pathLst>
                  <a:path w="3728" h="4017">
                    <a:moveTo>
                      <a:pt x="0" y="4017"/>
                    </a:moveTo>
                    <a:cubicBezTo>
                      <a:pt x="0" y="2653"/>
                      <a:pt x="215" y="1298"/>
                      <a:pt x="637" y="0"/>
                    </a:cubicBezTo>
                    <a:lnTo>
                      <a:pt x="3728" y="1005"/>
                    </a:lnTo>
                    <a:cubicBezTo>
                      <a:pt x="3412" y="1978"/>
                      <a:pt x="3250" y="2994"/>
                      <a:pt x="3250" y="4017"/>
                    </a:cubicBezTo>
                    <a:lnTo>
                      <a:pt x="0" y="4017"/>
                    </a:lnTo>
                    <a:close/>
                  </a:path>
                </a:pathLst>
              </a:custGeom>
              <a:solidFill>
                <a:srgbClr val="70AD4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178" name="Freeform 37">
                <a:extLst>
                  <a:ext uri="{FF2B5EF4-FFF2-40B4-BE49-F238E27FC236}">
                    <a16:creationId xmlns:a16="http://schemas.microsoft.com/office/drawing/2014/main" id="{E602FB48-6E16-ED70-53AF-ABCF4875719F}"/>
                  </a:ext>
                </a:extLst>
              </p:cNvPr>
              <p:cNvSpPr>
                <a:spLocks/>
              </p:cNvSpPr>
              <p:nvPr/>
            </p:nvSpPr>
            <p:spPr bwMode="auto">
              <a:xfrm>
                <a:off x="3545634" y="2719485"/>
                <a:ext cx="750277" cy="634871"/>
              </a:xfrm>
              <a:custGeom>
                <a:avLst/>
                <a:gdLst>
                  <a:gd name="T0" fmla="*/ 0 w 3728"/>
                  <a:gd name="T1" fmla="*/ 4017 h 4017"/>
                  <a:gd name="T2" fmla="*/ 637 w 3728"/>
                  <a:gd name="T3" fmla="*/ 0 h 4017"/>
                  <a:gd name="T4" fmla="*/ 3728 w 3728"/>
                  <a:gd name="T5" fmla="*/ 1005 h 4017"/>
                  <a:gd name="T6" fmla="*/ 3250 w 3728"/>
                  <a:gd name="T7" fmla="*/ 4017 h 4017"/>
                  <a:gd name="T8" fmla="*/ 0 w 3728"/>
                  <a:gd name="T9" fmla="*/ 4017 h 4017"/>
                </a:gdLst>
                <a:ahLst/>
                <a:cxnLst>
                  <a:cxn ang="0">
                    <a:pos x="T0" y="T1"/>
                  </a:cxn>
                  <a:cxn ang="0">
                    <a:pos x="T2" y="T3"/>
                  </a:cxn>
                  <a:cxn ang="0">
                    <a:pos x="T4" y="T5"/>
                  </a:cxn>
                  <a:cxn ang="0">
                    <a:pos x="T6" y="T7"/>
                  </a:cxn>
                  <a:cxn ang="0">
                    <a:pos x="T8" y="T9"/>
                  </a:cxn>
                </a:cxnLst>
                <a:rect l="0" t="0" r="r" b="b"/>
                <a:pathLst>
                  <a:path w="3728" h="4017">
                    <a:moveTo>
                      <a:pt x="0" y="4017"/>
                    </a:moveTo>
                    <a:cubicBezTo>
                      <a:pt x="0" y="2653"/>
                      <a:pt x="215" y="1298"/>
                      <a:pt x="637" y="0"/>
                    </a:cubicBezTo>
                    <a:lnTo>
                      <a:pt x="3728" y="1005"/>
                    </a:lnTo>
                    <a:cubicBezTo>
                      <a:pt x="3412" y="1978"/>
                      <a:pt x="3250" y="2994"/>
                      <a:pt x="3250" y="4017"/>
                    </a:cubicBezTo>
                    <a:lnTo>
                      <a:pt x="0" y="4017"/>
                    </a:lnTo>
                    <a:close/>
                  </a:path>
                </a:pathLst>
              </a:custGeom>
              <a:noFill/>
              <a:ln w="190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179" name="Freeform 38">
                <a:extLst>
                  <a:ext uri="{FF2B5EF4-FFF2-40B4-BE49-F238E27FC236}">
                    <a16:creationId xmlns:a16="http://schemas.microsoft.com/office/drawing/2014/main" id="{4B92AC2F-61CF-3754-D8BC-16BFCDA9B3D4}"/>
                  </a:ext>
                </a:extLst>
              </p:cNvPr>
              <p:cNvSpPr>
                <a:spLocks/>
              </p:cNvSpPr>
              <p:nvPr/>
            </p:nvSpPr>
            <p:spPr bwMode="auto">
              <a:xfrm>
                <a:off x="3672913" y="2145204"/>
                <a:ext cx="901003" cy="732340"/>
              </a:xfrm>
              <a:custGeom>
                <a:avLst/>
                <a:gdLst>
                  <a:gd name="T0" fmla="*/ 0 w 4476"/>
                  <a:gd name="T1" fmla="*/ 3624 h 4629"/>
                  <a:gd name="T2" fmla="*/ 1846 w 4476"/>
                  <a:gd name="T3" fmla="*/ 0 h 4629"/>
                  <a:gd name="T4" fmla="*/ 4476 w 4476"/>
                  <a:gd name="T5" fmla="*/ 1911 h 4629"/>
                  <a:gd name="T6" fmla="*/ 3091 w 4476"/>
                  <a:gd name="T7" fmla="*/ 4629 h 4629"/>
                  <a:gd name="T8" fmla="*/ 0 w 4476"/>
                  <a:gd name="T9" fmla="*/ 3624 h 4629"/>
                </a:gdLst>
                <a:ahLst/>
                <a:cxnLst>
                  <a:cxn ang="0">
                    <a:pos x="T0" y="T1"/>
                  </a:cxn>
                  <a:cxn ang="0">
                    <a:pos x="T2" y="T3"/>
                  </a:cxn>
                  <a:cxn ang="0">
                    <a:pos x="T4" y="T5"/>
                  </a:cxn>
                  <a:cxn ang="0">
                    <a:pos x="T6" y="T7"/>
                  </a:cxn>
                  <a:cxn ang="0">
                    <a:pos x="T8" y="T9"/>
                  </a:cxn>
                </a:cxnLst>
                <a:rect l="0" t="0" r="r" b="b"/>
                <a:pathLst>
                  <a:path w="4476" h="4629">
                    <a:moveTo>
                      <a:pt x="0" y="3624"/>
                    </a:moveTo>
                    <a:cubicBezTo>
                      <a:pt x="421" y="2327"/>
                      <a:pt x="1044" y="1104"/>
                      <a:pt x="1846" y="0"/>
                    </a:cubicBezTo>
                    <a:lnTo>
                      <a:pt x="4476" y="1911"/>
                    </a:lnTo>
                    <a:cubicBezTo>
                      <a:pt x="3874" y="2738"/>
                      <a:pt x="3407" y="3655"/>
                      <a:pt x="3091" y="4629"/>
                    </a:cubicBezTo>
                    <a:lnTo>
                      <a:pt x="0" y="3624"/>
                    </a:lnTo>
                    <a:close/>
                  </a:path>
                </a:pathLst>
              </a:custGeom>
              <a:solidFill>
                <a:srgbClr val="70AD4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180" name="Freeform 39">
                <a:extLst>
                  <a:ext uri="{FF2B5EF4-FFF2-40B4-BE49-F238E27FC236}">
                    <a16:creationId xmlns:a16="http://schemas.microsoft.com/office/drawing/2014/main" id="{19F6718E-EF11-3D52-C15B-9671B31EB761}"/>
                  </a:ext>
                </a:extLst>
              </p:cNvPr>
              <p:cNvSpPr>
                <a:spLocks/>
              </p:cNvSpPr>
              <p:nvPr/>
            </p:nvSpPr>
            <p:spPr bwMode="auto">
              <a:xfrm>
                <a:off x="3672913" y="2145204"/>
                <a:ext cx="901003" cy="732340"/>
              </a:xfrm>
              <a:custGeom>
                <a:avLst/>
                <a:gdLst>
                  <a:gd name="T0" fmla="*/ 0 w 4476"/>
                  <a:gd name="T1" fmla="*/ 3624 h 4629"/>
                  <a:gd name="T2" fmla="*/ 1846 w 4476"/>
                  <a:gd name="T3" fmla="*/ 0 h 4629"/>
                  <a:gd name="T4" fmla="*/ 4476 w 4476"/>
                  <a:gd name="T5" fmla="*/ 1911 h 4629"/>
                  <a:gd name="T6" fmla="*/ 3091 w 4476"/>
                  <a:gd name="T7" fmla="*/ 4629 h 4629"/>
                  <a:gd name="T8" fmla="*/ 0 w 4476"/>
                  <a:gd name="T9" fmla="*/ 3624 h 4629"/>
                </a:gdLst>
                <a:ahLst/>
                <a:cxnLst>
                  <a:cxn ang="0">
                    <a:pos x="T0" y="T1"/>
                  </a:cxn>
                  <a:cxn ang="0">
                    <a:pos x="T2" y="T3"/>
                  </a:cxn>
                  <a:cxn ang="0">
                    <a:pos x="T4" y="T5"/>
                  </a:cxn>
                  <a:cxn ang="0">
                    <a:pos x="T6" y="T7"/>
                  </a:cxn>
                  <a:cxn ang="0">
                    <a:pos x="T8" y="T9"/>
                  </a:cxn>
                </a:cxnLst>
                <a:rect l="0" t="0" r="r" b="b"/>
                <a:pathLst>
                  <a:path w="4476" h="4629">
                    <a:moveTo>
                      <a:pt x="0" y="3624"/>
                    </a:moveTo>
                    <a:cubicBezTo>
                      <a:pt x="421" y="2327"/>
                      <a:pt x="1044" y="1104"/>
                      <a:pt x="1846" y="0"/>
                    </a:cubicBezTo>
                    <a:lnTo>
                      <a:pt x="4476" y="1911"/>
                    </a:lnTo>
                    <a:cubicBezTo>
                      <a:pt x="3874" y="2738"/>
                      <a:pt x="3407" y="3655"/>
                      <a:pt x="3091" y="4629"/>
                    </a:cubicBezTo>
                    <a:lnTo>
                      <a:pt x="0" y="3624"/>
                    </a:lnTo>
                    <a:close/>
                  </a:path>
                </a:pathLst>
              </a:custGeom>
              <a:noFill/>
              <a:ln w="190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181" name="Freeform 40">
                <a:extLst>
                  <a:ext uri="{FF2B5EF4-FFF2-40B4-BE49-F238E27FC236}">
                    <a16:creationId xmlns:a16="http://schemas.microsoft.com/office/drawing/2014/main" id="{1A1CD1CA-75AF-FEA1-8CDB-70980CBD3440}"/>
                  </a:ext>
                </a:extLst>
              </p:cNvPr>
              <p:cNvSpPr>
                <a:spLocks/>
              </p:cNvSpPr>
              <p:nvPr/>
            </p:nvSpPr>
            <p:spPr bwMode="auto">
              <a:xfrm>
                <a:off x="4044701" y="1689467"/>
                <a:ext cx="961293" cy="758683"/>
              </a:xfrm>
              <a:custGeom>
                <a:avLst/>
                <a:gdLst>
                  <a:gd name="T0" fmla="*/ 0 w 4787"/>
                  <a:gd name="T1" fmla="*/ 2876 h 4787"/>
                  <a:gd name="T2" fmla="*/ 2876 w 4787"/>
                  <a:gd name="T3" fmla="*/ 0 h 4787"/>
                  <a:gd name="T4" fmla="*/ 4787 w 4787"/>
                  <a:gd name="T5" fmla="*/ 2630 h 4787"/>
                  <a:gd name="T6" fmla="*/ 2630 w 4787"/>
                  <a:gd name="T7" fmla="*/ 4787 h 4787"/>
                  <a:gd name="T8" fmla="*/ 0 w 4787"/>
                  <a:gd name="T9" fmla="*/ 2876 h 4787"/>
                </a:gdLst>
                <a:ahLst/>
                <a:cxnLst>
                  <a:cxn ang="0">
                    <a:pos x="T0" y="T1"/>
                  </a:cxn>
                  <a:cxn ang="0">
                    <a:pos x="T2" y="T3"/>
                  </a:cxn>
                  <a:cxn ang="0">
                    <a:pos x="T4" y="T5"/>
                  </a:cxn>
                  <a:cxn ang="0">
                    <a:pos x="T6" y="T7"/>
                  </a:cxn>
                  <a:cxn ang="0">
                    <a:pos x="T8" y="T9"/>
                  </a:cxn>
                </a:cxnLst>
                <a:rect l="0" t="0" r="r" b="b"/>
                <a:pathLst>
                  <a:path w="4787" h="4787">
                    <a:moveTo>
                      <a:pt x="0" y="2876"/>
                    </a:moveTo>
                    <a:cubicBezTo>
                      <a:pt x="802" y="1773"/>
                      <a:pt x="1773" y="802"/>
                      <a:pt x="2876" y="0"/>
                    </a:cubicBezTo>
                    <a:lnTo>
                      <a:pt x="4787" y="2630"/>
                    </a:lnTo>
                    <a:cubicBezTo>
                      <a:pt x="3959" y="3231"/>
                      <a:pt x="3231" y="3959"/>
                      <a:pt x="2630" y="4787"/>
                    </a:cubicBezTo>
                    <a:lnTo>
                      <a:pt x="0" y="2876"/>
                    </a:lnTo>
                    <a:close/>
                  </a:path>
                </a:pathLst>
              </a:custGeom>
              <a:solidFill>
                <a:srgbClr val="70AD4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182" name="Freeform 41">
                <a:extLst>
                  <a:ext uri="{FF2B5EF4-FFF2-40B4-BE49-F238E27FC236}">
                    <a16:creationId xmlns:a16="http://schemas.microsoft.com/office/drawing/2014/main" id="{009408D7-8AA3-546A-163D-28D09EF28448}"/>
                  </a:ext>
                </a:extLst>
              </p:cNvPr>
              <p:cNvSpPr>
                <a:spLocks/>
              </p:cNvSpPr>
              <p:nvPr/>
            </p:nvSpPr>
            <p:spPr bwMode="auto">
              <a:xfrm>
                <a:off x="4044701" y="1689467"/>
                <a:ext cx="961293" cy="758683"/>
              </a:xfrm>
              <a:custGeom>
                <a:avLst/>
                <a:gdLst>
                  <a:gd name="T0" fmla="*/ 0 w 4787"/>
                  <a:gd name="T1" fmla="*/ 2876 h 4787"/>
                  <a:gd name="T2" fmla="*/ 2876 w 4787"/>
                  <a:gd name="T3" fmla="*/ 0 h 4787"/>
                  <a:gd name="T4" fmla="*/ 4787 w 4787"/>
                  <a:gd name="T5" fmla="*/ 2630 h 4787"/>
                  <a:gd name="T6" fmla="*/ 2630 w 4787"/>
                  <a:gd name="T7" fmla="*/ 4787 h 4787"/>
                  <a:gd name="T8" fmla="*/ 0 w 4787"/>
                  <a:gd name="T9" fmla="*/ 2876 h 4787"/>
                </a:gdLst>
                <a:ahLst/>
                <a:cxnLst>
                  <a:cxn ang="0">
                    <a:pos x="T0" y="T1"/>
                  </a:cxn>
                  <a:cxn ang="0">
                    <a:pos x="T2" y="T3"/>
                  </a:cxn>
                  <a:cxn ang="0">
                    <a:pos x="T4" y="T5"/>
                  </a:cxn>
                  <a:cxn ang="0">
                    <a:pos x="T6" y="T7"/>
                  </a:cxn>
                  <a:cxn ang="0">
                    <a:pos x="T8" y="T9"/>
                  </a:cxn>
                </a:cxnLst>
                <a:rect l="0" t="0" r="r" b="b"/>
                <a:pathLst>
                  <a:path w="4787" h="4787">
                    <a:moveTo>
                      <a:pt x="0" y="2876"/>
                    </a:moveTo>
                    <a:cubicBezTo>
                      <a:pt x="802" y="1773"/>
                      <a:pt x="1773" y="802"/>
                      <a:pt x="2876" y="0"/>
                    </a:cubicBezTo>
                    <a:lnTo>
                      <a:pt x="4787" y="2630"/>
                    </a:lnTo>
                    <a:cubicBezTo>
                      <a:pt x="3959" y="3231"/>
                      <a:pt x="3231" y="3959"/>
                      <a:pt x="2630" y="4787"/>
                    </a:cubicBezTo>
                    <a:lnTo>
                      <a:pt x="0" y="2876"/>
                    </a:lnTo>
                    <a:close/>
                  </a:path>
                </a:pathLst>
              </a:custGeom>
              <a:noFill/>
              <a:ln w="190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183" name="Freeform 42">
                <a:extLst>
                  <a:ext uri="{FF2B5EF4-FFF2-40B4-BE49-F238E27FC236}">
                    <a16:creationId xmlns:a16="http://schemas.microsoft.com/office/drawing/2014/main" id="{653FCDF5-46E4-5E91-376E-F88B866470BC}"/>
                  </a:ext>
                </a:extLst>
              </p:cNvPr>
              <p:cNvSpPr>
                <a:spLocks/>
              </p:cNvSpPr>
              <p:nvPr/>
            </p:nvSpPr>
            <p:spPr bwMode="auto">
              <a:xfrm>
                <a:off x="4624157" y="1399692"/>
                <a:ext cx="927799" cy="705996"/>
              </a:xfrm>
              <a:custGeom>
                <a:avLst/>
                <a:gdLst>
                  <a:gd name="T0" fmla="*/ 0 w 4629"/>
                  <a:gd name="T1" fmla="*/ 1846 h 4476"/>
                  <a:gd name="T2" fmla="*/ 3624 w 4629"/>
                  <a:gd name="T3" fmla="*/ 0 h 4476"/>
                  <a:gd name="T4" fmla="*/ 4629 w 4629"/>
                  <a:gd name="T5" fmla="*/ 3091 h 4476"/>
                  <a:gd name="T6" fmla="*/ 1911 w 4629"/>
                  <a:gd name="T7" fmla="*/ 4476 h 4476"/>
                  <a:gd name="T8" fmla="*/ 0 w 4629"/>
                  <a:gd name="T9" fmla="*/ 1846 h 4476"/>
                </a:gdLst>
                <a:ahLst/>
                <a:cxnLst>
                  <a:cxn ang="0">
                    <a:pos x="T0" y="T1"/>
                  </a:cxn>
                  <a:cxn ang="0">
                    <a:pos x="T2" y="T3"/>
                  </a:cxn>
                  <a:cxn ang="0">
                    <a:pos x="T4" y="T5"/>
                  </a:cxn>
                  <a:cxn ang="0">
                    <a:pos x="T6" y="T7"/>
                  </a:cxn>
                  <a:cxn ang="0">
                    <a:pos x="T8" y="T9"/>
                  </a:cxn>
                </a:cxnLst>
                <a:rect l="0" t="0" r="r" b="b"/>
                <a:pathLst>
                  <a:path w="4629" h="4476">
                    <a:moveTo>
                      <a:pt x="0" y="1846"/>
                    </a:moveTo>
                    <a:cubicBezTo>
                      <a:pt x="1104" y="1044"/>
                      <a:pt x="2327" y="421"/>
                      <a:pt x="3624" y="0"/>
                    </a:cubicBezTo>
                    <a:lnTo>
                      <a:pt x="4629" y="3091"/>
                    </a:lnTo>
                    <a:cubicBezTo>
                      <a:pt x="3656" y="3407"/>
                      <a:pt x="2738" y="3874"/>
                      <a:pt x="1911" y="4476"/>
                    </a:cubicBezTo>
                    <a:lnTo>
                      <a:pt x="0" y="1846"/>
                    </a:lnTo>
                    <a:close/>
                  </a:path>
                </a:pathLst>
              </a:custGeom>
              <a:solidFill>
                <a:srgbClr val="FFC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184" name="Freeform 43">
                <a:extLst>
                  <a:ext uri="{FF2B5EF4-FFF2-40B4-BE49-F238E27FC236}">
                    <a16:creationId xmlns:a16="http://schemas.microsoft.com/office/drawing/2014/main" id="{4F636E93-52E2-2F4B-24A8-90EA58649086}"/>
                  </a:ext>
                </a:extLst>
              </p:cNvPr>
              <p:cNvSpPr>
                <a:spLocks/>
              </p:cNvSpPr>
              <p:nvPr/>
            </p:nvSpPr>
            <p:spPr bwMode="auto">
              <a:xfrm>
                <a:off x="4624157" y="1399692"/>
                <a:ext cx="927799" cy="705996"/>
              </a:xfrm>
              <a:custGeom>
                <a:avLst/>
                <a:gdLst>
                  <a:gd name="T0" fmla="*/ 0 w 4629"/>
                  <a:gd name="T1" fmla="*/ 1846 h 4476"/>
                  <a:gd name="T2" fmla="*/ 3624 w 4629"/>
                  <a:gd name="T3" fmla="*/ 0 h 4476"/>
                  <a:gd name="T4" fmla="*/ 4629 w 4629"/>
                  <a:gd name="T5" fmla="*/ 3091 h 4476"/>
                  <a:gd name="T6" fmla="*/ 1911 w 4629"/>
                  <a:gd name="T7" fmla="*/ 4476 h 4476"/>
                  <a:gd name="T8" fmla="*/ 0 w 4629"/>
                  <a:gd name="T9" fmla="*/ 1846 h 4476"/>
                </a:gdLst>
                <a:ahLst/>
                <a:cxnLst>
                  <a:cxn ang="0">
                    <a:pos x="T0" y="T1"/>
                  </a:cxn>
                  <a:cxn ang="0">
                    <a:pos x="T2" y="T3"/>
                  </a:cxn>
                  <a:cxn ang="0">
                    <a:pos x="T4" y="T5"/>
                  </a:cxn>
                  <a:cxn ang="0">
                    <a:pos x="T6" y="T7"/>
                  </a:cxn>
                  <a:cxn ang="0">
                    <a:pos x="T8" y="T9"/>
                  </a:cxn>
                </a:cxnLst>
                <a:rect l="0" t="0" r="r" b="b"/>
                <a:pathLst>
                  <a:path w="4629" h="4476">
                    <a:moveTo>
                      <a:pt x="0" y="1846"/>
                    </a:moveTo>
                    <a:cubicBezTo>
                      <a:pt x="1104" y="1044"/>
                      <a:pt x="2327" y="421"/>
                      <a:pt x="3624" y="0"/>
                    </a:cubicBezTo>
                    <a:lnTo>
                      <a:pt x="4629" y="3091"/>
                    </a:lnTo>
                    <a:cubicBezTo>
                      <a:pt x="3656" y="3407"/>
                      <a:pt x="2738" y="3874"/>
                      <a:pt x="1911" y="4476"/>
                    </a:cubicBezTo>
                    <a:lnTo>
                      <a:pt x="0" y="1846"/>
                    </a:lnTo>
                    <a:close/>
                  </a:path>
                </a:pathLst>
              </a:custGeom>
              <a:noFill/>
              <a:ln w="190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185" name="Freeform 44">
                <a:extLst>
                  <a:ext uri="{FF2B5EF4-FFF2-40B4-BE49-F238E27FC236}">
                    <a16:creationId xmlns:a16="http://schemas.microsoft.com/office/drawing/2014/main" id="{48C809A5-CAEC-C045-1B4F-3D70501E5908}"/>
                  </a:ext>
                </a:extLst>
              </p:cNvPr>
              <p:cNvSpPr>
                <a:spLocks/>
              </p:cNvSpPr>
              <p:nvPr/>
            </p:nvSpPr>
            <p:spPr bwMode="auto">
              <a:xfrm>
                <a:off x="5350986" y="1296955"/>
                <a:ext cx="807219" cy="590087"/>
              </a:xfrm>
              <a:custGeom>
                <a:avLst/>
                <a:gdLst>
                  <a:gd name="T0" fmla="*/ 0 w 4017"/>
                  <a:gd name="T1" fmla="*/ 637 h 3728"/>
                  <a:gd name="T2" fmla="*/ 4017 w 4017"/>
                  <a:gd name="T3" fmla="*/ 0 h 3728"/>
                  <a:gd name="T4" fmla="*/ 4017 w 4017"/>
                  <a:gd name="T5" fmla="*/ 3250 h 3728"/>
                  <a:gd name="T6" fmla="*/ 1005 w 4017"/>
                  <a:gd name="T7" fmla="*/ 3728 h 3728"/>
                  <a:gd name="T8" fmla="*/ 0 w 4017"/>
                  <a:gd name="T9" fmla="*/ 637 h 3728"/>
                </a:gdLst>
                <a:ahLst/>
                <a:cxnLst>
                  <a:cxn ang="0">
                    <a:pos x="T0" y="T1"/>
                  </a:cxn>
                  <a:cxn ang="0">
                    <a:pos x="T2" y="T3"/>
                  </a:cxn>
                  <a:cxn ang="0">
                    <a:pos x="T4" y="T5"/>
                  </a:cxn>
                  <a:cxn ang="0">
                    <a:pos x="T6" y="T7"/>
                  </a:cxn>
                  <a:cxn ang="0">
                    <a:pos x="T8" y="T9"/>
                  </a:cxn>
                </a:cxnLst>
                <a:rect l="0" t="0" r="r" b="b"/>
                <a:pathLst>
                  <a:path w="4017" h="3728">
                    <a:moveTo>
                      <a:pt x="0" y="637"/>
                    </a:moveTo>
                    <a:cubicBezTo>
                      <a:pt x="1298" y="215"/>
                      <a:pt x="2653" y="0"/>
                      <a:pt x="4017" y="0"/>
                    </a:cubicBezTo>
                    <a:lnTo>
                      <a:pt x="4017" y="3250"/>
                    </a:lnTo>
                    <a:cubicBezTo>
                      <a:pt x="2994" y="3250"/>
                      <a:pt x="1978" y="3412"/>
                      <a:pt x="1005" y="3728"/>
                    </a:cubicBezTo>
                    <a:lnTo>
                      <a:pt x="0" y="637"/>
                    </a:lnTo>
                    <a:close/>
                  </a:path>
                </a:pathLst>
              </a:custGeom>
              <a:solidFill>
                <a:srgbClr val="FFC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186" name="Freeform 45">
                <a:extLst>
                  <a:ext uri="{FF2B5EF4-FFF2-40B4-BE49-F238E27FC236}">
                    <a16:creationId xmlns:a16="http://schemas.microsoft.com/office/drawing/2014/main" id="{761A8B52-4C09-8307-B041-5CAC287FB5EF}"/>
                  </a:ext>
                </a:extLst>
              </p:cNvPr>
              <p:cNvSpPr>
                <a:spLocks/>
              </p:cNvSpPr>
              <p:nvPr/>
            </p:nvSpPr>
            <p:spPr bwMode="auto">
              <a:xfrm>
                <a:off x="5350986" y="1296955"/>
                <a:ext cx="807219" cy="590087"/>
              </a:xfrm>
              <a:custGeom>
                <a:avLst/>
                <a:gdLst>
                  <a:gd name="T0" fmla="*/ 0 w 4017"/>
                  <a:gd name="T1" fmla="*/ 637 h 3728"/>
                  <a:gd name="T2" fmla="*/ 4017 w 4017"/>
                  <a:gd name="T3" fmla="*/ 0 h 3728"/>
                  <a:gd name="T4" fmla="*/ 4017 w 4017"/>
                  <a:gd name="T5" fmla="*/ 3250 h 3728"/>
                  <a:gd name="T6" fmla="*/ 1005 w 4017"/>
                  <a:gd name="T7" fmla="*/ 3728 h 3728"/>
                  <a:gd name="T8" fmla="*/ 0 w 4017"/>
                  <a:gd name="T9" fmla="*/ 637 h 3728"/>
                </a:gdLst>
                <a:ahLst/>
                <a:cxnLst>
                  <a:cxn ang="0">
                    <a:pos x="T0" y="T1"/>
                  </a:cxn>
                  <a:cxn ang="0">
                    <a:pos x="T2" y="T3"/>
                  </a:cxn>
                  <a:cxn ang="0">
                    <a:pos x="T4" y="T5"/>
                  </a:cxn>
                  <a:cxn ang="0">
                    <a:pos x="T6" y="T7"/>
                  </a:cxn>
                  <a:cxn ang="0">
                    <a:pos x="T8" y="T9"/>
                  </a:cxn>
                </a:cxnLst>
                <a:rect l="0" t="0" r="r" b="b"/>
                <a:pathLst>
                  <a:path w="4017" h="3728">
                    <a:moveTo>
                      <a:pt x="0" y="637"/>
                    </a:moveTo>
                    <a:cubicBezTo>
                      <a:pt x="1298" y="215"/>
                      <a:pt x="2653" y="0"/>
                      <a:pt x="4017" y="0"/>
                    </a:cubicBezTo>
                    <a:lnTo>
                      <a:pt x="4017" y="3250"/>
                    </a:lnTo>
                    <a:cubicBezTo>
                      <a:pt x="2994" y="3250"/>
                      <a:pt x="1978" y="3412"/>
                      <a:pt x="1005" y="3728"/>
                    </a:cubicBezTo>
                    <a:lnTo>
                      <a:pt x="0" y="637"/>
                    </a:lnTo>
                    <a:close/>
                  </a:path>
                </a:pathLst>
              </a:custGeom>
              <a:noFill/>
              <a:ln w="190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grpSp>
        <p:grpSp>
          <p:nvGrpSpPr>
            <p:cNvPr id="164" name="Group 163">
              <a:extLst>
                <a:ext uri="{FF2B5EF4-FFF2-40B4-BE49-F238E27FC236}">
                  <a16:creationId xmlns:a16="http://schemas.microsoft.com/office/drawing/2014/main" id="{6224ACC0-5AA6-B4FA-8859-1E38E6A5501C}"/>
                </a:ext>
              </a:extLst>
            </p:cNvPr>
            <p:cNvGrpSpPr/>
            <p:nvPr/>
          </p:nvGrpSpPr>
          <p:grpSpPr>
            <a:xfrm rot="12374076">
              <a:off x="5786794" y="2735208"/>
              <a:ext cx="2093519" cy="1700187"/>
              <a:chOff x="3474466" y="3660831"/>
              <a:chExt cx="2093519" cy="1700187"/>
            </a:xfrm>
          </p:grpSpPr>
          <p:sp>
            <p:nvSpPr>
              <p:cNvPr id="165" name="Isosceles Triangle 164">
                <a:extLst>
                  <a:ext uri="{FF2B5EF4-FFF2-40B4-BE49-F238E27FC236}">
                    <a16:creationId xmlns:a16="http://schemas.microsoft.com/office/drawing/2014/main" id="{345450F0-42E4-5869-BEEC-C61B6120A29E}"/>
                  </a:ext>
                </a:extLst>
              </p:cNvPr>
              <p:cNvSpPr/>
              <p:nvPr/>
            </p:nvSpPr>
            <p:spPr>
              <a:xfrm rot="12888625">
                <a:off x="4899251" y="3839345"/>
                <a:ext cx="322562" cy="1521673"/>
              </a:xfrm>
              <a:prstGeom prst="triangl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6" name="Isosceles Triangle 165">
                <a:extLst>
                  <a:ext uri="{FF2B5EF4-FFF2-40B4-BE49-F238E27FC236}">
                    <a16:creationId xmlns:a16="http://schemas.microsoft.com/office/drawing/2014/main" id="{833E4169-20E5-4BA6-16C5-0B3F2DD47B14}"/>
                  </a:ext>
                </a:extLst>
              </p:cNvPr>
              <p:cNvSpPr/>
              <p:nvPr/>
            </p:nvSpPr>
            <p:spPr>
              <a:xfrm rot="16200000" flipH="1">
                <a:off x="4403999" y="2731298"/>
                <a:ext cx="234454" cy="2093519"/>
              </a:xfrm>
              <a:prstGeom prst="triangl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graphicFrame>
        <p:nvGraphicFramePr>
          <p:cNvPr id="8" name="Table 9">
            <a:extLst>
              <a:ext uri="{FF2B5EF4-FFF2-40B4-BE49-F238E27FC236}">
                <a16:creationId xmlns:a16="http://schemas.microsoft.com/office/drawing/2014/main" id="{C6C47BC7-1E5D-032D-3D7F-A45CDBF5FF91}"/>
              </a:ext>
            </a:extLst>
          </p:cNvPr>
          <p:cNvGraphicFramePr>
            <a:graphicFrameLocks noGrp="1"/>
          </p:cNvGraphicFramePr>
          <p:nvPr>
            <p:ph sz="quarter" idx="4"/>
            <p:extLst>
              <p:ext uri="{D42A27DB-BD31-4B8C-83A1-F6EECF244321}">
                <p14:modId xmlns:p14="http://schemas.microsoft.com/office/powerpoint/2010/main" val="1096346387"/>
              </p:ext>
            </p:extLst>
          </p:nvPr>
        </p:nvGraphicFramePr>
        <p:xfrm>
          <a:off x="4629149" y="2292350"/>
          <a:ext cx="4420258" cy="3187661"/>
        </p:xfrm>
        <a:graphic>
          <a:graphicData uri="http://schemas.openxmlformats.org/drawingml/2006/table">
            <a:tbl>
              <a:tblPr firstRow="1" bandRow="1">
                <a:tableStyleId>{5940675A-B579-460E-94D1-54222C63F5DA}</a:tableStyleId>
              </a:tblPr>
              <a:tblGrid>
                <a:gridCol w="2210129">
                  <a:extLst>
                    <a:ext uri="{9D8B030D-6E8A-4147-A177-3AD203B41FA5}">
                      <a16:colId xmlns:a16="http://schemas.microsoft.com/office/drawing/2014/main" val="20760432"/>
                    </a:ext>
                  </a:extLst>
                </a:gridCol>
                <a:gridCol w="2210129">
                  <a:extLst>
                    <a:ext uri="{9D8B030D-6E8A-4147-A177-3AD203B41FA5}">
                      <a16:colId xmlns:a16="http://schemas.microsoft.com/office/drawing/2014/main" val="2668383596"/>
                    </a:ext>
                  </a:extLst>
                </a:gridCol>
              </a:tblGrid>
              <a:tr h="1381721">
                <a:tc>
                  <a:txBody>
                    <a:bodyPr/>
                    <a:lstStyle/>
                    <a:p>
                      <a:endParaRPr lang="en-GB" sz="1600" dirty="0"/>
                    </a:p>
                  </a:txBody>
                  <a:tcPr marL="68580" marR="68580" marT="34290" marB="3429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dirty="0">
                          <a:effectLst/>
                          <a:latin typeface="Arial" panose="020B0604020202020204" pitchFamily="34" charset="0"/>
                          <a:ea typeface="Arial" panose="020B0604020202020204" pitchFamily="34" charset="0"/>
                          <a:cs typeface="Arial" panose="020B0604020202020204" pitchFamily="34" charset="0"/>
                        </a:rPr>
                        <a:t>Will return to pre-pandemic levels of drinking quite quickly.</a:t>
                      </a:r>
                      <a:endParaRPr lang="en-GB" sz="1600" dirty="0"/>
                    </a:p>
                  </a:txBody>
                  <a:tcPr marL="68580" marR="68580" marT="34290" marB="3429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7763953"/>
                  </a:ext>
                </a:extLst>
              </a:tr>
              <a:tr h="1668780">
                <a:tc>
                  <a:txBody>
                    <a:bodyPr/>
                    <a:lstStyle/>
                    <a:p>
                      <a:endParaRPr lang="en-GB" sz="1600" dirty="0"/>
                    </a:p>
                  </a:txBody>
                  <a:tcPr marL="68580" marR="68580" marT="34290" marB="3429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GB" sz="1600" dirty="0">
                          <a:effectLst/>
                          <a:latin typeface="Arial" panose="020B0604020202020204" pitchFamily="34" charset="0"/>
                          <a:ea typeface="Arial" panose="020B0604020202020204" pitchFamily="34" charset="0"/>
                          <a:cs typeface="Arial" panose="020B0604020202020204" pitchFamily="34" charset="0"/>
                        </a:rPr>
                        <a:t>Will continue with COVID-level drinking for another five years before reducing to pre-COVID </a:t>
                      </a:r>
                      <a:r>
                        <a:rPr lang="en-GB" sz="1800" dirty="0">
                          <a:effectLst/>
                          <a:latin typeface="Arial" panose="020B0604020202020204" pitchFamily="34" charset="0"/>
                          <a:ea typeface="Arial" panose="020B0604020202020204" pitchFamily="34" charset="0"/>
                          <a:cs typeface="Arial" panose="020B0604020202020204" pitchFamily="34" charset="0"/>
                        </a:rPr>
                        <a:t>levels</a:t>
                      </a:r>
                      <a:r>
                        <a:rPr lang="en-GB" sz="1600" dirty="0">
                          <a:effectLst/>
                          <a:latin typeface="Arial" panose="020B0604020202020204" pitchFamily="34" charset="0"/>
                          <a:ea typeface="Arial" panose="020B0604020202020204" pitchFamily="34" charset="0"/>
                          <a:cs typeface="Arial" panose="020B0604020202020204" pitchFamily="34" charset="0"/>
                        </a:rPr>
                        <a:t> within the following five years.</a:t>
                      </a:r>
                      <a:endParaRPr lang="en-GB" sz="1600" dirty="0"/>
                    </a:p>
                  </a:txBody>
                  <a:tcPr marL="68580" marR="68580" marT="34290" marB="3429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18742416"/>
                  </a:ext>
                </a:extLst>
              </a:tr>
            </a:tbl>
          </a:graphicData>
        </a:graphic>
      </p:graphicFrame>
      <p:sp>
        <p:nvSpPr>
          <p:cNvPr id="2" name="Title 1">
            <a:extLst>
              <a:ext uri="{FF2B5EF4-FFF2-40B4-BE49-F238E27FC236}">
                <a16:creationId xmlns:a16="http://schemas.microsoft.com/office/drawing/2014/main" id="{3F0148A3-9717-1EC7-A534-E0AECA429E74}"/>
              </a:ext>
            </a:extLst>
          </p:cNvPr>
          <p:cNvSpPr>
            <a:spLocks noGrp="1"/>
          </p:cNvSpPr>
          <p:nvPr>
            <p:ph type="title"/>
          </p:nvPr>
        </p:nvSpPr>
        <p:spPr/>
        <p:txBody>
          <a:bodyPr>
            <a:normAutofit fontScale="90000"/>
          </a:bodyPr>
          <a:lstStyle/>
          <a:p>
            <a:r>
              <a:rPr lang="en-GB" dirty="0"/>
              <a:t>The impact of Covid on alcohol consumption</a:t>
            </a:r>
          </a:p>
        </p:txBody>
      </p:sp>
      <p:sp>
        <p:nvSpPr>
          <p:cNvPr id="4" name="Text Placeholder 3">
            <a:extLst>
              <a:ext uri="{FF2B5EF4-FFF2-40B4-BE49-F238E27FC236}">
                <a16:creationId xmlns:a16="http://schemas.microsoft.com/office/drawing/2014/main" id="{2EA2D66D-F14D-BA4C-D3D9-10925EA05694}"/>
              </a:ext>
            </a:extLst>
          </p:cNvPr>
          <p:cNvSpPr>
            <a:spLocks noGrp="1"/>
          </p:cNvSpPr>
          <p:nvPr>
            <p:ph type="body" idx="1"/>
          </p:nvPr>
        </p:nvSpPr>
        <p:spPr/>
        <p:txBody>
          <a:bodyPr/>
          <a:lstStyle/>
          <a:p>
            <a:r>
              <a:rPr lang="en-GB" dirty="0"/>
              <a:t>During the Pandemic</a:t>
            </a:r>
          </a:p>
        </p:txBody>
      </p:sp>
      <p:sp>
        <p:nvSpPr>
          <p:cNvPr id="5" name="Content Placeholder 4">
            <a:extLst>
              <a:ext uri="{FF2B5EF4-FFF2-40B4-BE49-F238E27FC236}">
                <a16:creationId xmlns:a16="http://schemas.microsoft.com/office/drawing/2014/main" id="{C22935ED-48DB-5D60-8388-80EEA636691C}"/>
              </a:ext>
            </a:extLst>
          </p:cNvPr>
          <p:cNvSpPr>
            <a:spLocks noGrp="1"/>
          </p:cNvSpPr>
          <p:nvPr>
            <p:ph sz="half" idx="2"/>
          </p:nvPr>
        </p:nvSpPr>
        <p:spPr/>
        <p:txBody>
          <a:bodyPr/>
          <a:lstStyle/>
          <a:p>
            <a:endParaRPr lang="en-GB" dirty="0"/>
          </a:p>
        </p:txBody>
      </p:sp>
      <p:sp>
        <p:nvSpPr>
          <p:cNvPr id="6" name="Text Placeholder 5">
            <a:extLst>
              <a:ext uri="{FF2B5EF4-FFF2-40B4-BE49-F238E27FC236}">
                <a16:creationId xmlns:a16="http://schemas.microsoft.com/office/drawing/2014/main" id="{893F6BB9-6540-2195-E91E-0FC1B00C83C8}"/>
              </a:ext>
            </a:extLst>
          </p:cNvPr>
          <p:cNvSpPr>
            <a:spLocks noGrp="1"/>
          </p:cNvSpPr>
          <p:nvPr>
            <p:ph type="body" sz="quarter" idx="3"/>
          </p:nvPr>
        </p:nvSpPr>
        <p:spPr>
          <a:xfrm>
            <a:off x="4624701" y="1558136"/>
            <a:ext cx="4041775" cy="639762"/>
          </a:xfrm>
        </p:spPr>
        <p:txBody>
          <a:bodyPr/>
          <a:lstStyle/>
          <a:p>
            <a:r>
              <a:rPr lang="en-GB" dirty="0"/>
              <a:t>Future Forecasts</a:t>
            </a:r>
          </a:p>
        </p:txBody>
      </p:sp>
      <p:grpSp>
        <p:nvGrpSpPr>
          <p:cNvPr id="73" name="Group 72">
            <a:extLst>
              <a:ext uri="{FF2B5EF4-FFF2-40B4-BE49-F238E27FC236}">
                <a16:creationId xmlns:a16="http://schemas.microsoft.com/office/drawing/2014/main" id="{706BD390-6B97-EF27-1537-DF4C4EB1C464}"/>
              </a:ext>
            </a:extLst>
          </p:cNvPr>
          <p:cNvGrpSpPr/>
          <p:nvPr/>
        </p:nvGrpSpPr>
        <p:grpSpPr>
          <a:xfrm>
            <a:off x="627460" y="3507234"/>
            <a:ext cx="3870722" cy="898865"/>
            <a:chOff x="836612" y="3533311"/>
            <a:chExt cx="5160963" cy="1198487"/>
          </a:xfrm>
        </p:grpSpPr>
        <p:sp>
          <p:nvSpPr>
            <p:cNvPr id="9" name="Rectangle 8">
              <a:extLst>
                <a:ext uri="{FF2B5EF4-FFF2-40B4-BE49-F238E27FC236}">
                  <a16:creationId xmlns:a16="http://schemas.microsoft.com/office/drawing/2014/main" id="{86A12F66-C231-B46A-79A1-BEB02B8E32C8}"/>
                </a:ext>
              </a:extLst>
            </p:cNvPr>
            <p:cNvSpPr/>
            <p:nvPr/>
          </p:nvSpPr>
          <p:spPr>
            <a:xfrm>
              <a:off x="836612" y="3533314"/>
              <a:ext cx="1349406" cy="119848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500" b="1" dirty="0">
                  <a:solidFill>
                    <a:schemeClr val="tx1"/>
                  </a:solidFill>
                </a:rPr>
                <a:t>Reduced or stopped drinking.</a:t>
              </a:r>
            </a:p>
          </p:txBody>
        </p:sp>
        <p:sp>
          <p:nvSpPr>
            <p:cNvPr id="11" name="Rectangle 10">
              <a:extLst>
                <a:ext uri="{FF2B5EF4-FFF2-40B4-BE49-F238E27FC236}">
                  <a16:creationId xmlns:a16="http://schemas.microsoft.com/office/drawing/2014/main" id="{FE64D913-F41E-69EB-8E88-B4C2C049A0C2}"/>
                </a:ext>
              </a:extLst>
            </p:cNvPr>
            <p:cNvSpPr/>
            <p:nvPr/>
          </p:nvSpPr>
          <p:spPr>
            <a:xfrm>
              <a:off x="4648169" y="3533311"/>
              <a:ext cx="1349406" cy="119848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chemeClr val="tx1"/>
                  </a:solidFill>
                </a:rPr>
                <a:t>Increased alcohol intake.</a:t>
              </a:r>
            </a:p>
          </p:txBody>
        </p:sp>
        <p:sp>
          <p:nvSpPr>
            <p:cNvPr id="12" name="Rectangle 11">
              <a:extLst>
                <a:ext uri="{FF2B5EF4-FFF2-40B4-BE49-F238E27FC236}">
                  <a16:creationId xmlns:a16="http://schemas.microsoft.com/office/drawing/2014/main" id="{D8390B07-C3BD-ACAD-F9A8-CA1706731C0B}"/>
                </a:ext>
              </a:extLst>
            </p:cNvPr>
            <p:cNvSpPr/>
            <p:nvPr/>
          </p:nvSpPr>
          <p:spPr>
            <a:xfrm>
              <a:off x="2186017" y="3533313"/>
              <a:ext cx="2462151" cy="119848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500" b="1" dirty="0">
                  <a:solidFill>
                    <a:schemeClr val="tx1"/>
                  </a:solidFill>
                </a:rPr>
                <a:t>No change in consumption.</a:t>
              </a:r>
            </a:p>
          </p:txBody>
        </p:sp>
      </p:grpSp>
      <p:sp>
        <p:nvSpPr>
          <p:cNvPr id="71" name="TextBox 70">
            <a:extLst>
              <a:ext uri="{FF2B5EF4-FFF2-40B4-BE49-F238E27FC236}">
                <a16:creationId xmlns:a16="http://schemas.microsoft.com/office/drawing/2014/main" id="{25D7B5DE-D1ED-083D-DBC7-9D59963A9064}"/>
              </a:ext>
            </a:extLst>
          </p:cNvPr>
          <p:cNvSpPr txBox="1"/>
          <p:nvPr/>
        </p:nvSpPr>
        <p:spPr>
          <a:xfrm>
            <a:off x="4627244" y="2371709"/>
            <a:ext cx="1942313" cy="338554"/>
          </a:xfrm>
          <a:prstGeom prst="rect">
            <a:avLst/>
          </a:prstGeom>
          <a:noFill/>
        </p:spPr>
        <p:txBody>
          <a:bodyPr wrap="square" rtlCol="0">
            <a:spAutoFit/>
          </a:bodyPr>
          <a:lstStyle/>
          <a:p>
            <a:pPr algn="ctr"/>
            <a:r>
              <a:rPr lang="en-GB" sz="1600" dirty="0"/>
              <a:t>Lower risk drinkers</a:t>
            </a:r>
          </a:p>
        </p:txBody>
      </p:sp>
      <p:sp>
        <p:nvSpPr>
          <p:cNvPr id="72" name="TextBox 71">
            <a:extLst>
              <a:ext uri="{FF2B5EF4-FFF2-40B4-BE49-F238E27FC236}">
                <a16:creationId xmlns:a16="http://schemas.microsoft.com/office/drawing/2014/main" id="{643032D7-23C9-4938-5828-AC98651D8DAE}"/>
              </a:ext>
            </a:extLst>
          </p:cNvPr>
          <p:cNvSpPr txBox="1"/>
          <p:nvPr/>
        </p:nvSpPr>
        <p:spPr>
          <a:xfrm>
            <a:off x="4602593" y="3894214"/>
            <a:ext cx="2021633" cy="338554"/>
          </a:xfrm>
          <a:prstGeom prst="rect">
            <a:avLst/>
          </a:prstGeom>
          <a:noFill/>
        </p:spPr>
        <p:txBody>
          <a:bodyPr wrap="square" rtlCol="0">
            <a:spAutoFit/>
          </a:bodyPr>
          <a:lstStyle/>
          <a:p>
            <a:pPr algn="ctr"/>
            <a:r>
              <a:rPr lang="en-GB" sz="1600" dirty="0"/>
              <a:t>Higher risk drinkers</a:t>
            </a:r>
          </a:p>
        </p:txBody>
      </p:sp>
      <p:grpSp>
        <p:nvGrpSpPr>
          <p:cNvPr id="100" name="Group 99">
            <a:extLst>
              <a:ext uri="{FF2B5EF4-FFF2-40B4-BE49-F238E27FC236}">
                <a16:creationId xmlns:a16="http://schemas.microsoft.com/office/drawing/2014/main" id="{BB1E441A-F46A-DAFC-07BA-77E0082B8A34}"/>
              </a:ext>
            </a:extLst>
          </p:cNvPr>
          <p:cNvGrpSpPr/>
          <p:nvPr/>
        </p:nvGrpSpPr>
        <p:grpSpPr>
          <a:xfrm>
            <a:off x="4740182" y="2733522"/>
            <a:ext cx="1845868" cy="1191506"/>
            <a:chOff x="2967853" y="1751372"/>
            <a:chExt cx="5802923" cy="2812134"/>
          </a:xfrm>
        </p:grpSpPr>
        <p:sp>
          <p:nvSpPr>
            <p:cNvPr id="101" name="Freeform 17">
              <a:extLst>
                <a:ext uri="{FF2B5EF4-FFF2-40B4-BE49-F238E27FC236}">
                  <a16:creationId xmlns:a16="http://schemas.microsoft.com/office/drawing/2014/main" id="{E9B166F8-E007-FBAC-C49A-52C45EC87244}"/>
                </a:ext>
              </a:extLst>
            </p:cNvPr>
            <p:cNvSpPr>
              <a:spLocks/>
            </p:cNvSpPr>
            <p:nvPr/>
          </p:nvSpPr>
          <p:spPr bwMode="auto">
            <a:xfrm>
              <a:off x="8023848" y="3354354"/>
              <a:ext cx="746928" cy="634871"/>
            </a:xfrm>
            <a:custGeom>
              <a:avLst/>
              <a:gdLst>
                <a:gd name="T0" fmla="*/ 1863 w 1863"/>
                <a:gd name="T1" fmla="*/ 0 h 2009"/>
                <a:gd name="T2" fmla="*/ 1545 w 1863"/>
                <a:gd name="T3" fmla="*/ 2009 h 2009"/>
                <a:gd name="T4" fmla="*/ 0 w 1863"/>
                <a:gd name="T5" fmla="*/ 1507 h 2009"/>
                <a:gd name="T6" fmla="*/ 238 w 1863"/>
                <a:gd name="T7" fmla="*/ 0 h 2009"/>
                <a:gd name="T8" fmla="*/ 1863 w 1863"/>
                <a:gd name="T9" fmla="*/ 0 h 2009"/>
              </a:gdLst>
              <a:ahLst/>
              <a:cxnLst>
                <a:cxn ang="0">
                  <a:pos x="T0" y="T1"/>
                </a:cxn>
                <a:cxn ang="0">
                  <a:pos x="T2" y="T3"/>
                </a:cxn>
                <a:cxn ang="0">
                  <a:pos x="T4" y="T5"/>
                </a:cxn>
                <a:cxn ang="0">
                  <a:pos x="T6" y="T7"/>
                </a:cxn>
                <a:cxn ang="0">
                  <a:pos x="T8" y="T9"/>
                </a:cxn>
              </a:cxnLst>
              <a:rect l="0" t="0" r="r" b="b"/>
              <a:pathLst>
                <a:path w="1863" h="2009">
                  <a:moveTo>
                    <a:pt x="1863" y="0"/>
                  </a:moveTo>
                  <a:cubicBezTo>
                    <a:pt x="1863" y="683"/>
                    <a:pt x="1756" y="1360"/>
                    <a:pt x="1545" y="2009"/>
                  </a:cubicBezTo>
                  <a:lnTo>
                    <a:pt x="0" y="1507"/>
                  </a:lnTo>
                  <a:cubicBezTo>
                    <a:pt x="158" y="1020"/>
                    <a:pt x="238" y="512"/>
                    <a:pt x="238" y="0"/>
                  </a:cubicBezTo>
                  <a:lnTo>
                    <a:pt x="1863" y="0"/>
                  </a:lnTo>
                  <a:close/>
                </a:path>
              </a:pathLst>
            </a:custGeom>
            <a:noFill/>
            <a:ln w="190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102" name="Freeform 19">
              <a:extLst>
                <a:ext uri="{FF2B5EF4-FFF2-40B4-BE49-F238E27FC236}">
                  <a16:creationId xmlns:a16="http://schemas.microsoft.com/office/drawing/2014/main" id="{1D292A1C-6A4E-977B-D76B-FC07259BE38F}"/>
                </a:ext>
              </a:extLst>
            </p:cNvPr>
            <p:cNvSpPr>
              <a:spLocks/>
            </p:cNvSpPr>
            <p:nvPr/>
          </p:nvSpPr>
          <p:spPr bwMode="auto">
            <a:xfrm>
              <a:off x="5486640" y="3305619"/>
              <a:ext cx="901003" cy="732340"/>
            </a:xfrm>
            <a:custGeom>
              <a:avLst/>
              <a:gdLst>
                <a:gd name="T0" fmla="*/ 2238 w 2238"/>
                <a:gd name="T1" fmla="*/ 502 h 2314"/>
                <a:gd name="T2" fmla="*/ 1315 w 2238"/>
                <a:gd name="T3" fmla="*/ 2314 h 2314"/>
                <a:gd name="T4" fmla="*/ 0 w 2238"/>
                <a:gd name="T5" fmla="*/ 1359 h 2314"/>
                <a:gd name="T6" fmla="*/ 693 w 2238"/>
                <a:gd name="T7" fmla="*/ 0 h 2314"/>
                <a:gd name="T8" fmla="*/ 2238 w 2238"/>
                <a:gd name="T9" fmla="*/ 502 h 2314"/>
              </a:gdLst>
              <a:ahLst/>
              <a:cxnLst>
                <a:cxn ang="0">
                  <a:pos x="T0" y="T1"/>
                </a:cxn>
                <a:cxn ang="0">
                  <a:pos x="T2" y="T3"/>
                </a:cxn>
                <a:cxn ang="0">
                  <a:pos x="T4" y="T5"/>
                </a:cxn>
                <a:cxn ang="0">
                  <a:pos x="T6" y="T7"/>
                </a:cxn>
                <a:cxn ang="0">
                  <a:pos x="T8" y="T9"/>
                </a:cxn>
              </a:cxnLst>
              <a:rect l="0" t="0" r="r" b="b"/>
              <a:pathLst>
                <a:path w="2238" h="2314">
                  <a:moveTo>
                    <a:pt x="2238" y="502"/>
                  </a:moveTo>
                  <a:cubicBezTo>
                    <a:pt x="2028" y="1151"/>
                    <a:pt x="1716" y="1762"/>
                    <a:pt x="1315" y="2314"/>
                  </a:cubicBezTo>
                  <a:lnTo>
                    <a:pt x="0" y="1359"/>
                  </a:lnTo>
                  <a:cubicBezTo>
                    <a:pt x="301" y="945"/>
                    <a:pt x="535" y="486"/>
                    <a:pt x="693" y="0"/>
                  </a:cubicBezTo>
                  <a:lnTo>
                    <a:pt x="2238" y="502"/>
                  </a:lnTo>
                  <a:close/>
                </a:path>
              </a:pathLst>
            </a:custGeom>
            <a:noFill/>
            <a:ln w="190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103" name="Freeform 33">
              <a:extLst>
                <a:ext uri="{FF2B5EF4-FFF2-40B4-BE49-F238E27FC236}">
                  <a16:creationId xmlns:a16="http://schemas.microsoft.com/office/drawing/2014/main" id="{DEB5743A-F0E4-78BA-D65B-E43A4D57AFCA}"/>
                </a:ext>
              </a:extLst>
            </p:cNvPr>
            <p:cNvSpPr>
              <a:spLocks/>
            </p:cNvSpPr>
            <p:nvPr/>
          </p:nvSpPr>
          <p:spPr bwMode="auto">
            <a:xfrm>
              <a:off x="3672913" y="3831166"/>
              <a:ext cx="901003" cy="732340"/>
            </a:xfrm>
            <a:custGeom>
              <a:avLst/>
              <a:gdLst>
                <a:gd name="T0" fmla="*/ 1846 w 4476"/>
                <a:gd name="T1" fmla="*/ 4629 h 4629"/>
                <a:gd name="T2" fmla="*/ 0 w 4476"/>
                <a:gd name="T3" fmla="*/ 1005 h 4629"/>
                <a:gd name="T4" fmla="*/ 3091 w 4476"/>
                <a:gd name="T5" fmla="*/ 0 h 4629"/>
                <a:gd name="T6" fmla="*/ 4476 w 4476"/>
                <a:gd name="T7" fmla="*/ 2718 h 4629"/>
                <a:gd name="T8" fmla="*/ 1846 w 4476"/>
                <a:gd name="T9" fmla="*/ 4629 h 4629"/>
              </a:gdLst>
              <a:ahLst/>
              <a:cxnLst>
                <a:cxn ang="0">
                  <a:pos x="T0" y="T1"/>
                </a:cxn>
                <a:cxn ang="0">
                  <a:pos x="T2" y="T3"/>
                </a:cxn>
                <a:cxn ang="0">
                  <a:pos x="T4" y="T5"/>
                </a:cxn>
                <a:cxn ang="0">
                  <a:pos x="T6" y="T7"/>
                </a:cxn>
                <a:cxn ang="0">
                  <a:pos x="T8" y="T9"/>
                </a:cxn>
              </a:cxnLst>
              <a:rect l="0" t="0" r="r" b="b"/>
              <a:pathLst>
                <a:path w="4476" h="4629">
                  <a:moveTo>
                    <a:pt x="1846" y="4629"/>
                  </a:moveTo>
                  <a:cubicBezTo>
                    <a:pt x="1044" y="3525"/>
                    <a:pt x="421" y="2302"/>
                    <a:pt x="0" y="1005"/>
                  </a:cubicBezTo>
                  <a:lnTo>
                    <a:pt x="3091" y="0"/>
                  </a:lnTo>
                  <a:cubicBezTo>
                    <a:pt x="3407" y="973"/>
                    <a:pt x="3874" y="1891"/>
                    <a:pt x="4476" y="2718"/>
                  </a:cubicBezTo>
                  <a:lnTo>
                    <a:pt x="1846" y="4629"/>
                  </a:lnTo>
                  <a:close/>
                </a:path>
              </a:pathLst>
            </a:custGeom>
            <a:noFill/>
            <a:ln w="190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104" name="Freeform 35">
              <a:extLst>
                <a:ext uri="{FF2B5EF4-FFF2-40B4-BE49-F238E27FC236}">
                  <a16:creationId xmlns:a16="http://schemas.microsoft.com/office/drawing/2014/main" id="{13F33568-3672-A558-5F6B-16A653E61CC8}"/>
                </a:ext>
              </a:extLst>
            </p:cNvPr>
            <p:cNvSpPr>
              <a:spLocks/>
            </p:cNvSpPr>
            <p:nvPr/>
          </p:nvSpPr>
          <p:spPr bwMode="auto">
            <a:xfrm>
              <a:off x="3545634" y="3354354"/>
              <a:ext cx="750277" cy="634871"/>
            </a:xfrm>
            <a:custGeom>
              <a:avLst/>
              <a:gdLst>
                <a:gd name="T0" fmla="*/ 637 w 3728"/>
                <a:gd name="T1" fmla="*/ 4018 h 4018"/>
                <a:gd name="T2" fmla="*/ 0 w 3728"/>
                <a:gd name="T3" fmla="*/ 0 h 4018"/>
                <a:gd name="T4" fmla="*/ 3250 w 3728"/>
                <a:gd name="T5" fmla="*/ 0 h 4018"/>
                <a:gd name="T6" fmla="*/ 3728 w 3728"/>
                <a:gd name="T7" fmla="*/ 3013 h 4018"/>
                <a:gd name="T8" fmla="*/ 637 w 3728"/>
                <a:gd name="T9" fmla="*/ 4018 h 4018"/>
              </a:gdLst>
              <a:ahLst/>
              <a:cxnLst>
                <a:cxn ang="0">
                  <a:pos x="T0" y="T1"/>
                </a:cxn>
                <a:cxn ang="0">
                  <a:pos x="T2" y="T3"/>
                </a:cxn>
                <a:cxn ang="0">
                  <a:pos x="T4" y="T5"/>
                </a:cxn>
                <a:cxn ang="0">
                  <a:pos x="T6" y="T7"/>
                </a:cxn>
                <a:cxn ang="0">
                  <a:pos x="T8" y="T9"/>
                </a:cxn>
              </a:cxnLst>
              <a:rect l="0" t="0" r="r" b="b"/>
              <a:pathLst>
                <a:path w="3728" h="4018">
                  <a:moveTo>
                    <a:pt x="637" y="4018"/>
                  </a:moveTo>
                  <a:cubicBezTo>
                    <a:pt x="215" y="2720"/>
                    <a:pt x="0" y="1365"/>
                    <a:pt x="0" y="0"/>
                  </a:cubicBezTo>
                  <a:lnTo>
                    <a:pt x="3250" y="0"/>
                  </a:lnTo>
                  <a:cubicBezTo>
                    <a:pt x="3250" y="1024"/>
                    <a:pt x="3412" y="2040"/>
                    <a:pt x="3728" y="3013"/>
                  </a:cubicBezTo>
                  <a:lnTo>
                    <a:pt x="637" y="4018"/>
                  </a:lnTo>
                  <a:close/>
                </a:path>
              </a:pathLst>
            </a:custGeom>
            <a:noFill/>
            <a:ln w="190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grpSp>
          <p:nvGrpSpPr>
            <p:cNvPr id="105" name="Group 104">
              <a:extLst>
                <a:ext uri="{FF2B5EF4-FFF2-40B4-BE49-F238E27FC236}">
                  <a16:creationId xmlns:a16="http://schemas.microsoft.com/office/drawing/2014/main" id="{C1CC53DF-48B0-1BCC-ADCC-C285CCD30D7F}"/>
                </a:ext>
              </a:extLst>
            </p:cNvPr>
            <p:cNvGrpSpPr/>
            <p:nvPr/>
          </p:nvGrpSpPr>
          <p:grpSpPr>
            <a:xfrm>
              <a:off x="2967853" y="1751372"/>
              <a:ext cx="5225142" cy="2057401"/>
              <a:chOff x="3545634" y="1296955"/>
              <a:chExt cx="5225142" cy="2057401"/>
            </a:xfrm>
          </p:grpSpPr>
          <p:sp>
            <p:nvSpPr>
              <p:cNvPr id="109" name="Freeform 6">
                <a:extLst>
                  <a:ext uri="{FF2B5EF4-FFF2-40B4-BE49-F238E27FC236}">
                    <a16:creationId xmlns:a16="http://schemas.microsoft.com/office/drawing/2014/main" id="{F9133129-EABA-DB5A-962C-F7C5A14A3FD2}"/>
                  </a:ext>
                </a:extLst>
              </p:cNvPr>
              <p:cNvSpPr>
                <a:spLocks/>
              </p:cNvSpPr>
              <p:nvPr/>
            </p:nvSpPr>
            <p:spPr bwMode="auto">
              <a:xfrm>
                <a:off x="6158205" y="1296955"/>
                <a:ext cx="807219" cy="590087"/>
              </a:xfrm>
              <a:custGeom>
                <a:avLst/>
                <a:gdLst>
                  <a:gd name="T0" fmla="*/ 0 w 4018"/>
                  <a:gd name="T1" fmla="*/ 0 h 3728"/>
                  <a:gd name="T2" fmla="*/ 4018 w 4018"/>
                  <a:gd name="T3" fmla="*/ 637 h 3728"/>
                  <a:gd name="T4" fmla="*/ 3013 w 4018"/>
                  <a:gd name="T5" fmla="*/ 3728 h 3728"/>
                  <a:gd name="T6" fmla="*/ 0 w 4018"/>
                  <a:gd name="T7" fmla="*/ 3250 h 3728"/>
                  <a:gd name="T8" fmla="*/ 0 w 4018"/>
                  <a:gd name="T9" fmla="*/ 0 h 3728"/>
                </a:gdLst>
                <a:ahLst/>
                <a:cxnLst>
                  <a:cxn ang="0">
                    <a:pos x="T0" y="T1"/>
                  </a:cxn>
                  <a:cxn ang="0">
                    <a:pos x="T2" y="T3"/>
                  </a:cxn>
                  <a:cxn ang="0">
                    <a:pos x="T4" y="T5"/>
                  </a:cxn>
                  <a:cxn ang="0">
                    <a:pos x="T6" y="T7"/>
                  </a:cxn>
                  <a:cxn ang="0">
                    <a:pos x="T8" y="T9"/>
                  </a:cxn>
                </a:cxnLst>
                <a:rect l="0" t="0" r="r" b="b"/>
                <a:pathLst>
                  <a:path w="4018" h="3728">
                    <a:moveTo>
                      <a:pt x="0" y="0"/>
                    </a:moveTo>
                    <a:cubicBezTo>
                      <a:pt x="1365" y="0"/>
                      <a:pt x="2720" y="215"/>
                      <a:pt x="4018" y="637"/>
                    </a:cubicBezTo>
                    <a:lnTo>
                      <a:pt x="3013" y="3728"/>
                    </a:lnTo>
                    <a:cubicBezTo>
                      <a:pt x="2040" y="3412"/>
                      <a:pt x="1024" y="3250"/>
                      <a:pt x="0" y="3250"/>
                    </a:cubicBezTo>
                    <a:lnTo>
                      <a:pt x="0" y="0"/>
                    </a:lnTo>
                    <a:close/>
                  </a:path>
                </a:pathLst>
              </a:custGeom>
              <a:solidFill>
                <a:srgbClr val="FFC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110" name="Freeform 7">
                <a:extLst>
                  <a:ext uri="{FF2B5EF4-FFF2-40B4-BE49-F238E27FC236}">
                    <a16:creationId xmlns:a16="http://schemas.microsoft.com/office/drawing/2014/main" id="{66AC5ADA-9CD1-40EE-6934-9DEBBC0C22C4}"/>
                  </a:ext>
                </a:extLst>
              </p:cNvPr>
              <p:cNvSpPr>
                <a:spLocks/>
              </p:cNvSpPr>
              <p:nvPr/>
            </p:nvSpPr>
            <p:spPr bwMode="auto">
              <a:xfrm>
                <a:off x="6158205" y="1296955"/>
                <a:ext cx="807219" cy="590087"/>
              </a:xfrm>
              <a:custGeom>
                <a:avLst/>
                <a:gdLst>
                  <a:gd name="T0" fmla="*/ 0 w 4018"/>
                  <a:gd name="T1" fmla="*/ 0 h 3728"/>
                  <a:gd name="T2" fmla="*/ 4018 w 4018"/>
                  <a:gd name="T3" fmla="*/ 637 h 3728"/>
                  <a:gd name="T4" fmla="*/ 3013 w 4018"/>
                  <a:gd name="T5" fmla="*/ 3728 h 3728"/>
                  <a:gd name="T6" fmla="*/ 0 w 4018"/>
                  <a:gd name="T7" fmla="*/ 3250 h 3728"/>
                  <a:gd name="T8" fmla="*/ 0 w 4018"/>
                  <a:gd name="T9" fmla="*/ 0 h 3728"/>
                </a:gdLst>
                <a:ahLst/>
                <a:cxnLst>
                  <a:cxn ang="0">
                    <a:pos x="T0" y="T1"/>
                  </a:cxn>
                  <a:cxn ang="0">
                    <a:pos x="T2" y="T3"/>
                  </a:cxn>
                  <a:cxn ang="0">
                    <a:pos x="T4" y="T5"/>
                  </a:cxn>
                  <a:cxn ang="0">
                    <a:pos x="T6" y="T7"/>
                  </a:cxn>
                  <a:cxn ang="0">
                    <a:pos x="T8" y="T9"/>
                  </a:cxn>
                </a:cxnLst>
                <a:rect l="0" t="0" r="r" b="b"/>
                <a:pathLst>
                  <a:path w="4018" h="3728">
                    <a:moveTo>
                      <a:pt x="0" y="0"/>
                    </a:moveTo>
                    <a:cubicBezTo>
                      <a:pt x="1365" y="0"/>
                      <a:pt x="2720" y="215"/>
                      <a:pt x="4018" y="637"/>
                    </a:cubicBezTo>
                    <a:lnTo>
                      <a:pt x="3013" y="3728"/>
                    </a:lnTo>
                    <a:cubicBezTo>
                      <a:pt x="2040" y="3412"/>
                      <a:pt x="1024" y="3250"/>
                      <a:pt x="0" y="3250"/>
                    </a:cubicBezTo>
                    <a:lnTo>
                      <a:pt x="0" y="0"/>
                    </a:lnTo>
                    <a:close/>
                  </a:path>
                </a:pathLst>
              </a:custGeom>
              <a:noFill/>
              <a:ln w="190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111" name="Freeform 8">
                <a:extLst>
                  <a:ext uri="{FF2B5EF4-FFF2-40B4-BE49-F238E27FC236}">
                    <a16:creationId xmlns:a16="http://schemas.microsoft.com/office/drawing/2014/main" id="{E042E9CD-E03E-96E4-D8FC-B0681844FFA5}"/>
                  </a:ext>
                </a:extLst>
              </p:cNvPr>
              <p:cNvSpPr>
                <a:spLocks/>
              </p:cNvSpPr>
              <p:nvPr/>
            </p:nvSpPr>
            <p:spPr bwMode="auto">
              <a:xfrm>
                <a:off x="6764454" y="1399692"/>
                <a:ext cx="931147" cy="705996"/>
              </a:xfrm>
              <a:custGeom>
                <a:avLst/>
                <a:gdLst>
                  <a:gd name="T0" fmla="*/ 1005 w 4629"/>
                  <a:gd name="T1" fmla="*/ 0 h 4476"/>
                  <a:gd name="T2" fmla="*/ 4629 w 4629"/>
                  <a:gd name="T3" fmla="*/ 1846 h 4476"/>
                  <a:gd name="T4" fmla="*/ 2718 w 4629"/>
                  <a:gd name="T5" fmla="*/ 4476 h 4476"/>
                  <a:gd name="T6" fmla="*/ 0 w 4629"/>
                  <a:gd name="T7" fmla="*/ 3091 h 4476"/>
                  <a:gd name="T8" fmla="*/ 1005 w 4629"/>
                  <a:gd name="T9" fmla="*/ 0 h 4476"/>
                </a:gdLst>
                <a:ahLst/>
                <a:cxnLst>
                  <a:cxn ang="0">
                    <a:pos x="T0" y="T1"/>
                  </a:cxn>
                  <a:cxn ang="0">
                    <a:pos x="T2" y="T3"/>
                  </a:cxn>
                  <a:cxn ang="0">
                    <a:pos x="T4" y="T5"/>
                  </a:cxn>
                  <a:cxn ang="0">
                    <a:pos x="T6" y="T7"/>
                  </a:cxn>
                  <a:cxn ang="0">
                    <a:pos x="T8" y="T9"/>
                  </a:cxn>
                </a:cxnLst>
                <a:rect l="0" t="0" r="r" b="b"/>
                <a:pathLst>
                  <a:path w="4629" h="4476">
                    <a:moveTo>
                      <a:pt x="1005" y="0"/>
                    </a:moveTo>
                    <a:cubicBezTo>
                      <a:pt x="2302" y="421"/>
                      <a:pt x="3525" y="1044"/>
                      <a:pt x="4629" y="1846"/>
                    </a:cubicBezTo>
                    <a:lnTo>
                      <a:pt x="2718" y="4476"/>
                    </a:lnTo>
                    <a:cubicBezTo>
                      <a:pt x="1891" y="3874"/>
                      <a:pt x="973" y="3407"/>
                      <a:pt x="0" y="3091"/>
                    </a:cubicBezTo>
                    <a:lnTo>
                      <a:pt x="1005" y="0"/>
                    </a:lnTo>
                    <a:close/>
                  </a:path>
                </a:pathLst>
              </a:custGeom>
              <a:solidFill>
                <a:srgbClr val="FFC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112" name="Freeform 9">
                <a:extLst>
                  <a:ext uri="{FF2B5EF4-FFF2-40B4-BE49-F238E27FC236}">
                    <a16:creationId xmlns:a16="http://schemas.microsoft.com/office/drawing/2014/main" id="{70B3315D-7218-1510-A23F-8142831779D2}"/>
                  </a:ext>
                </a:extLst>
              </p:cNvPr>
              <p:cNvSpPr>
                <a:spLocks/>
              </p:cNvSpPr>
              <p:nvPr/>
            </p:nvSpPr>
            <p:spPr bwMode="auto">
              <a:xfrm>
                <a:off x="6764454" y="1399692"/>
                <a:ext cx="931147" cy="705996"/>
              </a:xfrm>
              <a:custGeom>
                <a:avLst/>
                <a:gdLst>
                  <a:gd name="T0" fmla="*/ 1005 w 4629"/>
                  <a:gd name="T1" fmla="*/ 0 h 4476"/>
                  <a:gd name="T2" fmla="*/ 4629 w 4629"/>
                  <a:gd name="T3" fmla="*/ 1846 h 4476"/>
                  <a:gd name="T4" fmla="*/ 2718 w 4629"/>
                  <a:gd name="T5" fmla="*/ 4476 h 4476"/>
                  <a:gd name="T6" fmla="*/ 0 w 4629"/>
                  <a:gd name="T7" fmla="*/ 3091 h 4476"/>
                  <a:gd name="T8" fmla="*/ 1005 w 4629"/>
                  <a:gd name="T9" fmla="*/ 0 h 4476"/>
                </a:gdLst>
                <a:ahLst/>
                <a:cxnLst>
                  <a:cxn ang="0">
                    <a:pos x="T0" y="T1"/>
                  </a:cxn>
                  <a:cxn ang="0">
                    <a:pos x="T2" y="T3"/>
                  </a:cxn>
                  <a:cxn ang="0">
                    <a:pos x="T4" y="T5"/>
                  </a:cxn>
                  <a:cxn ang="0">
                    <a:pos x="T6" y="T7"/>
                  </a:cxn>
                  <a:cxn ang="0">
                    <a:pos x="T8" y="T9"/>
                  </a:cxn>
                </a:cxnLst>
                <a:rect l="0" t="0" r="r" b="b"/>
                <a:pathLst>
                  <a:path w="4629" h="4476">
                    <a:moveTo>
                      <a:pt x="1005" y="0"/>
                    </a:moveTo>
                    <a:cubicBezTo>
                      <a:pt x="2302" y="421"/>
                      <a:pt x="3525" y="1044"/>
                      <a:pt x="4629" y="1846"/>
                    </a:cubicBezTo>
                    <a:lnTo>
                      <a:pt x="2718" y="4476"/>
                    </a:lnTo>
                    <a:cubicBezTo>
                      <a:pt x="1891" y="3874"/>
                      <a:pt x="973" y="3407"/>
                      <a:pt x="0" y="3091"/>
                    </a:cubicBezTo>
                    <a:lnTo>
                      <a:pt x="1005" y="0"/>
                    </a:lnTo>
                    <a:close/>
                  </a:path>
                </a:pathLst>
              </a:custGeom>
              <a:noFill/>
              <a:ln w="190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113" name="Freeform 10">
                <a:extLst>
                  <a:ext uri="{FF2B5EF4-FFF2-40B4-BE49-F238E27FC236}">
                    <a16:creationId xmlns:a16="http://schemas.microsoft.com/office/drawing/2014/main" id="{46CE0889-D1C0-C878-372A-EA1ABC5C5366}"/>
                  </a:ext>
                </a:extLst>
              </p:cNvPr>
              <p:cNvSpPr>
                <a:spLocks/>
              </p:cNvSpPr>
              <p:nvPr/>
            </p:nvSpPr>
            <p:spPr bwMode="auto">
              <a:xfrm>
                <a:off x="7310416" y="1692102"/>
                <a:ext cx="961293" cy="756049"/>
              </a:xfrm>
              <a:custGeom>
                <a:avLst/>
                <a:gdLst>
                  <a:gd name="T0" fmla="*/ 955 w 2393"/>
                  <a:gd name="T1" fmla="*/ 0 h 2393"/>
                  <a:gd name="T2" fmla="*/ 2393 w 2393"/>
                  <a:gd name="T3" fmla="*/ 1438 h 2393"/>
                  <a:gd name="T4" fmla="*/ 1078 w 2393"/>
                  <a:gd name="T5" fmla="*/ 2393 h 2393"/>
                  <a:gd name="T6" fmla="*/ 0 w 2393"/>
                  <a:gd name="T7" fmla="*/ 1315 h 2393"/>
                  <a:gd name="T8" fmla="*/ 955 w 2393"/>
                  <a:gd name="T9" fmla="*/ 0 h 2393"/>
                </a:gdLst>
                <a:ahLst/>
                <a:cxnLst>
                  <a:cxn ang="0">
                    <a:pos x="T0" y="T1"/>
                  </a:cxn>
                  <a:cxn ang="0">
                    <a:pos x="T2" y="T3"/>
                  </a:cxn>
                  <a:cxn ang="0">
                    <a:pos x="T4" y="T5"/>
                  </a:cxn>
                  <a:cxn ang="0">
                    <a:pos x="T6" y="T7"/>
                  </a:cxn>
                  <a:cxn ang="0">
                    <a:pos x="T8" y="T9"/>
                  </a:cxn>
                </a:cxnLst>
                <a:rect l="0" t="0" r="r" b="b"/>
                <a:pathLst>
                  <a:path w="2393" h="2393">
                    <a:moveTo>
                      <a:pt x="955" y="0"/>
                    </a:moveTo>
                    <a:cubicBezTo>
                      <a:pt x="1507" y="401"/>
                      <a:pt x="1992" y="886"/>
                      <a:pt x="2393" y="1438"/>
                    </a:cubicBezTo>
                    <a:lnTo>
                      <a:pt x="1078" y="2393"/>
                    </a:lnTo>
                    <a:cubicBezTo>
                      <a:pt x="778" y="1979"/>
                      <a:pt x="414" y="1615"/>
                      <a:pt x="0" y="1315"/>
                    </a:cubicBezTo>
                    <a:lnTo>
                      <a:pt x="955" y="0"/>
                    </a:lnTo>
                    <a:close/>
                  </a:path>
                </a:pathLst>
              </a:custGeom>
              <a:solidFill>
                <a:srgbClr val="C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114" name="Freeform 11">
                <a:extLst>
                  <a:ext uri="{FF2B5EF4-FFF2-40B4-BE49-F238E27FC236}">
                    <a16:creationId xmlns:a16="http://schemas.microsoft.com/office/drawing/2014/main" id="{0DF43B82-B690-B004-6C54-73D71138D317}"/>
                  </a:ext>
                </a:extLst>
              </p:cNvPr>
              <p:cNvSpPr>
                <a:spLocks/>
              </p:cNvSpPr>
              <p:nvPr/>
            </p:nvSpPr>
            <p:spPr bwMode="auto">
              <a:xfrm>
                <a:off x="7310416" y="1692102"/>
                <a:ext cx="961293" cy="756049"/>
              </a:xfrm>
              <a:custGeom>
                <a:avLst/>
                <a:gdLst>
                  <a:gd name="T0" fmla="*/ 955 w 2393"/>
                  <a:gd name="T1" fmla="*/ 0 h 2393"/>
                  <a:gd name="T2" fmla="*/ 2393 w 2393"/>
                  <a:gd name="T3" fmla="*/ 1438 h 2393"/>
                  <a:gd name="T4" fmla="*/ 1078 w 2393"/>
                  <a:gd name="T5" fmla="*/ 2393 h 2393"/>
                  <a:gd name="T6" fmla="*/ 0 w 2393"/>
                  <a:gd name="T7" fmla="*/ 1315 h 2393"/>
                  <a:gd name="T8" fmla="*/ 955 w 2393"/>
                  <a:gd name="T9" fmla="*/ 0 h 2393"/>
                </a:gdLst>
                <a:ahLst/>
                <a:cxnLst>
                  <a:cxn ang="0">
                    <a:pos x="T0" y="T1"/>
                  </a:cxn>
                  <a:cxn ang="0">
                    <a:pos x="T2" y="T3"/>
                  </a:cxn>
                  <a:cxn ang="0">
                    <a:pos x="T4" y="T5"/>
                  </a:cxn>
                  <a:cxn ang="0">
                    <a:pos x="T6" y="T7"/>
                  </a:cxn>
                  <a:cxn ang="0">
                    <a:pos x="T8" y="T9"/>
                  </a:cxn>
                </a:cxnLst>
                <a:rect l="0" t="0" r="r" b="b"/>
                <a:pathLst>
                  <a:path w="2393" h="2393">
                    <a:moveTo>
                      <a:pt x="955" y="0"/>
                    </a:moveTo>
                    <a:cubicBezTo>
                      <a:pt x="1507" y="401"/>
                      <a:pt x="1992" y="886"/>
                      <a:pt x="2393" y="1438"/>
                    </a:cubicBezTo>
                    <a:lnTo>
                      <a:pt x="1078" y="2393"/>
                    </a:lnTo>
                    <a:cubicBezTo>
                      <a:pt x="778" y="1979"/>
                      <a:pt x="414" y="1615"/>
                      <a:pt x="0" y="1315"/>
                    </a:cubicBezTo>
                    <a:lnTo>
                      <a:pt x="955" y="0"/>
                    </a:lnTo>
                    <a:close/>
                  </a:path>
                </a:pathLst>
              </a:custGeom>
              <a:noFill/>
              <a:ln w="190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115" name="Freeform 12">
                <a:extLst>
                  <a:ext uri="{FF2B5EF4-FFF2-40B4-BE49-F238E27FC236}">
                    <a16:creationId xmlns:a16="http://schemas.microsoft.com/office/drawing/2014/main" id="{F7F52A78-FBBE-8477-6C71-BEC6A1F37234}"/>
                  </a:ext>
                </a:extLst>
              </p:cNvPr>
              <p:cNvSpPr>
                <a:spLocks/>
              </p:cNvSpPr>
              <p:nvPr/>
            </p:nvSpPr>
            <p:spPr bwMode="auto">
              <a:xfrm>
                <a:off x="7742494" y="2145204"/>
                <a:ext cx="901003" cy="732340"/>
              </a:xfrm>
              <a:custGeom>
                <a:avLst/>
                <a:gdLst>
                  <a:gd name="T0" fmla="*/ 1315 w 2238"/>
                  <a:gd name="T1" fmla="*/ 0 h 2314"/>
                  <a:gd name="T2" fmla="*/ 2238 w 2238"/>
                  <a:gd name="T3" fmla="*/ 1812 h 2314"/>
                  <a:gd name="T4" fmla="*/ 693 w 2238"/>
                  <a:gd name="T5" fmla="*/ 2314 h 2314"/>
                  <a:gd name="T6" fmla="*/ 0 w 2238"/>
                  <a:gd name="T7" fmla="*/ 955 h 2314"/>
                  <a:gd name="T8" fmla="*/ 1315 w 2238"/>
                  <a:gd name="T9" fmla="*/ 0 h 2314"/>
                </a:gdLst>
                <a:ahLst/>
                <a:cxnLst>
                  <a:cxn ang="0">
                    <a:pos x="T0" y="T1"/>
                  </a:cxn>
                  <a:cxn ang="0">
                    <a:pos x="T2" y="T3"/>
                  </a:cxn>
                  <a:cxn ang="0">
                    <a:pos x="T4" y="T5"/>
                  </a:cxn>
                  <a:cxn ang="0">
                    <a:pos x="T6" y="T7"/>
                  </a:cxn>
                  <a:cxn ang="0">
                    <a:pos x="T8" y="T9"/>
                  </a:cxn>
                </a:cxnLst>
                <a:rect l="0" t="0" r="r" b="b"/>
                <a:pathLst>
                  <a:path w="2238" h="2314">
                    <a:moveTo>
                      <a:pt x="1315" y="0"/>
                    </a:moveTo>
                    <a:cubicBezTo>
                      <a:pt x="1716" y="552"/>
                      <a:pt x="2028" y="1163"/>
                      <a:pt x="2238" y="1812"/>
                    </a:cubicBezTo>
                    <a:lnTo>
                      <a:pt x="693" y="2314"/>
                    </a:lnTo>
                    <a:cubicBezTo>
                      <a:pt x="535" y="1827"/>
                      <a:pt x="301" y="1369"/>
                      <a:pt x="0" y="955"/>
                    </a:cubicBezTo>
                    <a:lnTo>
                      <a:pt x="1315" y="0"/>
                    </a:lnTo>
                    <a:close/>
                  </a:path>
                </a:pathLst>
              </a:custGeom>
              <a:solidFill>
                <a:srgbClr val="C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116" name="Freeform 13">
                <a:extLst>
                  <a:ext uri="{FF2B5EF4-FFF2-40B4-BE49-F238E27FC236}">
                    <a16:creationId xmlns:a16="http://schemas.microsoft.com/office/drawing/2014/main" id="{0CAD3D5D-E9C3-8DC5-A256-9A202B3FE892}"/>
                  </a:ext>
                </a:extLst>
              </p:cNvPr>
              <p:cNvSpPr>
                <a:spLocks/>
              </p:cNvSpPr>
              <p:nvPr/>
            </p:nvSpPr>
            <p:spPr bwMode="auto">
              <a:xfrm>
                <a:off x="7742494" y="2145204"/>
                <a:ext cx="901003" cy="732340"/>
              </a:xfrm>
              <a:custGeom>
                <a:avLst/>
                <a:gdLst>
                  <a:gd name="T0" fmla="*/ 1315 w 2238"/>
                  <a:gd name="T1" fmla="*/ 0 h 2314"/>
                  <a:gd name="T2" fmla="*/ 2238 w 2238"/>
                  <a:gd name="T3" fmla="*/ 1812 h 2314"/>
                  <a:gd name="T4" fmla="*/ 693 w 2238"/>
                  <a:gd name="T5" fmla="*/ 2314 h 2314"/>
                  <a:gd name="T6" fmla="*/ 0 w 2238"/>
                  <a:gd name="T7" fmla="*/ 955 h 2314"/>
                  <a:gd name="T8" fmla="*/ 1315 w 2238"/>
                  <a:gd name="T9" fmla="*/ 0 h 2314"/>
                </a:gdLst>
                <a:ahLst/>
                <a:cxnLst>
                  <a:cxn ang="0">
                    <a:pos x="T0" y="T1"/>
                  </a:cxn>
                  <a:cxn ang="0">
                    <a:pos x="T2" y="T3"/>
                  </a:cxn>
                  <a:cxn ang="0">
                    <a:pos x="T4" y="T5"/>
                  </a:cxn>
                  <a:cxn ang="0">
                    <a:pos x="T6" y="T7"/>
                  </a:cxn>
                  <a:cxn ang="0">
                    <a:pos x="T8" y="T9"/>
                  </a:cxn>
                </a:cxnLst>
                <a:rect l="0" t="0" r="r" b="b"/>
                <a:pathLst>
                  <a:path w="2238" h="2314">
                    <a:moveTo>
                      <a:pt x="1315" y="0"/>
                    </a:moveTo>
                    <a:cubicBezTo>
                      <a:pt x="1716" y="552"/>
                      <a:pt x="2028" y="1163"/>
                      <a:pt x="2238" y="1812"/>
                    </a:cubicBezTo>
                    <a:lnTo>
                      <a:pt x="693" y="2314"/>
                    </a:lnTo>
                    <a:cubicBezTo>
                      <a:pt x="535" y="1827"/>
                      <a:pt x="301" y="1369"/>
                      <a:pt x="0" y="955"/>
                    </a:cubicBezTo>
                    <a:lnTo>
                      <a:pt x="1315" y="0"/>
                    </a:lnTo>
                    <a:close/>
                  </a:path>
                </a:pathLst>
              </a:custGeom>
              <a:noFill/>
              <a:ln w="190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117" name="Freeform 14">
                <a:extLst>
                  <a:ext uri="{FF2B5EF4-FFF2-40B4-BE49-F238E27FC236}">
                    <a16:creationId xmlns:a16="http://schemas.microsoft.com/office/drawing/2014/main" id="{421907A5-437A-60B3-ED6C-498E589E9FF9}"/>
                  </a:ext>
                </a:extLst>
              </p:cNvPr>
              <p:cNvSpPr>
                <a:spLocks/>
              </p:cNvSpPr>
              <p:nvPr/>
            </p:nvSpPr>
            <p:spPr bwMode="auto">
              <a:xfrm>
                <a:off x="8023848" y="2719485"/>
                <a:ext cx="746928" cy="634871"/>
              </a:xfrm>
              <a:custGeom>
                <a:avLst/>
                <a:gdLst>
                  <a:gd name="T0" fmla="*/ 1545 w 1863"/>
                  <a:gd name="T1" fmla="*/ 0 h 2008"/>
                  <a:gd name="T2" fmla="*/ 1863 w 1863"/>
                  <a:gd name="T3" fmla="*/ 2008 h 2008"/>
                  <a:gd name="T4" fmla="*/ 238 w 1863"/>
                  <a:gd name="T5" fmla="*/ 2008 h 2008"/>
                  <a:gd name="T6" fmla="*/ 0 w 1863"/>
                  <a:gd name="T7" fmla="*/ 502 h 2008"/>
                  <a:gd name="T8" fmla="*/ 1545 w 1863"/>
                  <a:gd name="T9" fmla="*/ 0 h 2008"/>
                </a:gdLst>
                <a:ahLst/>
                <a:cxnLst>
                  <a:cxn ang="0">
                    <a:pos x="T0" y="T1"/>
                  </a:cxn>
                  <a:cxn ang="0">
                    <a:pos x="T2" y="T3"/>
                  </a:cxn>
                  <a:cxn ang="0">
                    <a:pos x="T4" y="T5"/>
                  </a:cxn>
                  <a:cxn ang="0">
                    <a:pos x="T6" y="T7"/>
                  </a:cxn>
                  <a:cxn ang="0">
                    <a:pos x="T8" y="T9"/>
                  </a:cxn>
                </a:cxnLst>
                <a:rect l="0" t="0" r="r" b="b"/>
                <a:pathLst>
                  <a:path w="1863" h="2008">
                    <a:moveTo>
                      <a:pt x="1545" y="0"/>
                    </a:moveTo>
                    <a:cubicBezTo>
                      <a:pt x="1756" y="649"/>
                      <a:pt x="1863" y="1326"/>
                      <a:pt x="1863" y="2008"/>
                    </a:cubicBezTo>
                    <a:lnTo>
                      <a:pt x="238" y="2008"/>
                    </a:lnTo>
                    <a:cubicBezTo>
                      <a:pt x="238" y="1497"/>
                      <a:pt x="158" y="989"/>
                      <a:pt x="0" y="502"/>
                    </a:cubicBezTo>
                    <a:lnTo>
                      <a:pt x="1545" y="0"/>
                    </a:lnTo>
                    <a:close/>
                  </a:path>
                </a:pathLst>
              </a:custGeom>
              <a:solidFill>
                <a:srgbClr val="C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118" name="Freeform 15">
                <a:extLst>
                  <a:ext uri="{FF2B5EF4-FFF2-40B4-BE49-F238E27FC236}">
                    <a16:creationId xmlns:a16="http://schemas.microsoft.com/office/drawing/2014/main" id="{47B1AE9F-295A-47F2-4963-3CE6D38890A7}"/>
                  </a:ext>
                </a:extLst>
              </p:cNvPr>
              <p:cNvSpPr>
                <a:spLocks/>
              </p:cNvSpPr>
              <p:nvPr/>
            </p:nvSpPr>
            <p:spPr bwMode="auto">
              <a:xfrm>
                <a:off x="8023848" y="2719485"/>
                <a:ext cx="746928" cy="634871"/>
              </a:xfrm>
              <a:custGeom>
                <a:avLst/>
                <a:gdLst>
                  <a:gd name="T0" fmla="*/ 1545 w 1863"/>
                  <a:gd name="T1" fmla="*/ 0 h 2008"/>
                  <a:gd name="T2" fmla="*/ 1863 w 1863"/>
                  <a:gd name="T3" fmla="*/ 2008 h 2008"/>
                  <a:gd name="T4" fmla="*/ 238 w 1863"/>
                  <a:gd name="T5" fmla="*/ 2008 h 2008"/>
                  <a:gd name="T6" fmla="*/ 0 w 1863"/>
                  <a:gd name="T7" fmla="*/ 502 h 2008"/>
                  <a:gd name="T8" fmla="*/ 1545 w 1863"/>
                  <a:gd name="T9" fmla="*/ 0 h 2008"/>
                </a:gdLst>
                <a:ahLst/>
                <a:cxnLst>
                  <a:cxn ang="0">
                    <a:pos x="T0" y="T1"/>
                  </a:cxn>
                  <a:cxn ang="0">
                    <a:pos x="T2" y="T3"/>
                  </a:cxn>
                  <a:cxn ang="0">
                    <a:pos x="T4" y="T5"/>
                  </a:cxn>
                  <a:cxn ang="0">
                    <a:pos x="T6" y="T7"/>
                  </a:cxn>
                  <a:cxn ang="0">
                    <a:pos x="T8" y="T9"/>
                  </a:cxn>
                </a:cxnLst>
                <a:rect l="0" t="0" r="r" b="b"/>
                <a:pathLst>
                  <a:path w="1863" h="2008">
                    <a:moveTo>
                      <a:pt x="1545" y="0"/>
                    </a:moveTo>
                    <a:cubicBezTo>
                      <a:pt x="1756" y="649"/>
                      <a:pt x="1863" y="1326"/>
                      <a:pt x="1863" y="2008"/>
                    </a:cubicBezTo>
                    <a:lnTo>
                      <a:pt x="238" y="2008"/>
                    </a:lnTo>
                    <a:cubicBezTo>
                      <a:pt x="238" y="1497"/>
                      <a:pt x="158" y="989"/>
                      <a:pt x="0" y="502"/>
                    </a:cubicBezTo>
                    <a:lnTo>
                      <a:pt x="1545" y="0"/>
                    </a:lnTo>
                    <a:close/>
                  </a:path>
                </a:pathLst>
              </a:custGeom>
              <a:noFill/>
              <a:ln w="190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119" name="Freeform 36">
                <a:extLst>
                  <a:ext uri="{FF2B5EF4-FFF2-40B4-BE49-F238E27FC236}">
                    <a16:creationId xmlns:a16="http://schemas.microsoft.com/office/drawing/2014/main" id="{FB765920-AA9C-43A9-A98B-4A0F9D070ED0}"/>
                  </a:ext>
                </a:extLst>
              </p:cNvPr>
              <p:cNvSpPr>
                <a:spLocks/>
              </p:cNvSpPr>
              <p:nvPr/>
            </p:nvSpPr>
            <p:spPr bwMode="auto">
              <a:xfrm>
                <a:off x="3545634" y="2719485"/>
                <a:ext cx="750277" cy="634871"/>
              </a:xfrm>
              <a:custGeom>
                <a:avLst/>
                <a:gdLst>
                  <a:gd name="T0" fmla="*/ 0 w 3728"/>
                  <a:gd name="T1" fmla="*/ 4017 h 4017"/>
                  <a:gd name="T2" fmla="*/ 637 w 3728"/>
                  <a:gd name="T3" fmla="*/ 0 h 4017"/>
                  <a:gd name="T4" fmla="*/ 3728 w 3728"/>
                  <a:gd name="T5" fmla="*/ 1005 h 4017"/>
                  <a:gd name="T6" fmla="*/ 3250 w 3728"/>
                  <a:gd name="T7" fmla="*/ 4017 h 4017"/>
                  <a:gd name="T8" fmla="*/ 0 w 3728"/>
                  <a:gd name="T9" fmla="*/ 4017 h 4017"/>
                </a:gdLst>
                <a:ahLst/>
                <a:cxnLst>
                  <a:cxn ang="0">
                    <a:pos x="T0" y="T1"/>
                  </a:cxn>
                  <a:cxn ang="0">
                    <a:pos x="T2" y="T3"/>
                  </a:cxn>
                  <a:cxn ang="0">
                    <a:pos x="T4" y="T5"/>
                  </a:cxn>
                  <a:cxn ang="0">
                    <a:pos x="T6" y="T7"/>
                  </a:cxn>
                  <a:cxn ang="0">
                    <a:pos x="T8" y="T9"/>
                  </a:cxn>
                </a:cxnLst>
                <a:rect l="0" t="0" r="r" b="b"/>
                <a:pathLst>
                  <a:path w="3728" h="4017">
                    <a:moveTo>
                      <a:pt x="0" y="4017"/>
                    </a:moveTo>
                    <a:cubicBezTo>
                      <a:pt x="0" y="2653"/>
                      <a:pt x="215" y="1298"/>
                      <a:pt x="637" y="0"/>
                    </a:cubicBezTo>
                    <a:lnTo>
                      <a:pt x="3728" y="1005"/>
                    </a:lnTo>
                    <a:cubicBezTo>
                      <a:pt x="3412" y="1978"/>
                      <a:pt x="3250" y="2994"/>
                      <a:pt x="3250" y="4017"/>
                    </a:cubicBezTo>
                    <a:lnTo>
                      <a:pt x="0" y="4017"/>
                    </a:lnTo>
                    <a:close/>
                  </a:path>
                </a:pathLst>
              </a:custGeom>
              <a:solidFill>
                <a:srgbClr val="70AD4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120" name="Freeform 37">
                <a:extLst>
                  <a:ext uri="{FF2B5EF4-FFF2-40B4-BE49-F238E27FC236}">
                    <a16:creationId xmlns:a16="http://schemas.microsoft.com/office/drawing/2014/main" id="{ECA23018-7751-0589-9699-3AB2D73C31EC}"/>
                  </a:ext>
                </a:extLst>
              </p:cNvPr>
              <p:cNvSpPr>
                <a:spLocks/>
              </p:cNvSpPr>
              <p:nvPr/>
            </p:nvSpPr>
            <p:spPr bwMode="auto">
              <a:xfrm>
                <a:off x="3545634" y="2719485"/>
                <a:ext cx="750277" cy="634871"/>
              </a:xfrm>
              <a:custGeom>
                <a:avLst/>
                <a:gdLst>
                  <a:gd name="T0" fmla="*/ 0 w 3728"/>
                  <a:gd name="T1" fmla="*/ 4017 h 4017"/>
                  <a:gd name="T2" fmla="*/ 637 w 3728"/>
                  <a:gd name="T3" fmla="*/ 0 h 4017"/>
                  <a:gd name="T4" fmla="*/ 3728 w 3728"/>
                  <a:gd name="T5" fmla="*/ 1005 h 4017"/>
                  <a:gd name="T6" fmla="*/ 3250 w 3728"/>
                  <a:gd name="T7" fmla="*/ 4017 h 4017"/>
                  <a:gd name="T8" fmla="*/ 0 w 3728"/>
                  <a:gd name="T9" fmla="*/ 4017 h 4017"/>
                </a:gdLst>
                <a:ahLst/>
                <a:cxnLst>
                  <a:cxn ang="0">
                    <a:pos x="T0" y="T1"/>
                  </a:cxn>
                  <a:cxn ang="0">
                    <a:pos x="T2" y="T3"/>
                  </a:cxn>
                  <a:cxn ang="0">
                    <a:pos x="T4" y="T5"/>
                  </a:cxn>
                  <a:cxn ang="0">
                    <a:pos x="T6" y="T7"/>
                  </a:cxn>
                  <a:cxn ang="0">
                    <a:pos x="T8" y="T9"/>
                  </a:cxn>
                </a:cxnLst>
                <a:rect l="0" t="0" r="r" b="b"/>
                <a:pathLst>
                  <a:path w="3728" h="4017">
                    <a:moveTo>
                      <a:pt x="0" y="4017"/>
                    </a:moveTo>
                    <a:cubicBezTo>
                      <a:pt x="0" y="2653"/>
                      <a:pt x="215" y="1298"/>
                      <a:pt x="637" y="0"/>
                    </a:cubicBezTo>
                    <a:lnTo>
                      <a:pt x="3728" y="1005"/>
                    </a:lnTo>
                    <a:cubicBezTo>
                      <a:pt x="3412" y="1978"/>
                      <a:pt x="3250" y="2994"/>
                      <a:pt x="3250" y="4017"/>
                    </a:cubicBezTo>
                    <a:lnTo>
                      <a:pt x="0" y="4017"/>
                    </a:lnTo>
                    <a:close/>
                  </a:path>
                </a:pathLst>
              </a:custGeom>
              <a:noFill/>
              <a:ln w="190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121" name="Freeform 38">
                <a:extLst>
                  <a:ext uri="{FF2B5EF4-FFF2-40B4-BE49-F238E27FC236}">
                    <a16:creationId xmlns:a16="http://schemas.microsoft.com/office/drawing/2014/main" id="{55B0A5C9-A110-6C96-F1AD-7404E633749A}"/>
                  </a:ext>
                </a:extLst>
              </p:cNvPr>
              <p:cNvSpPr>
                <a:spLocks/>
              </p:cNvSpPr>
              <p:nvPr/>
            </p:nvSpPr>
            <p:spPr bwMode="auto">
              <a:xfrm>
                <a:off x="3672913" y="2145204"/>
                <a:ext cx="901003" cy="732340"/>
              </a:xfrm>
              <a:custGeom>
                <a:avLst/>
                <a:gdLst>
                  <a:gd name="T0" fmla="*/ 0 w 4476"/>
                  <a:gd name="T1" fmla="*/ 3624 h 4629"/>
                  <a:gd name="T2" fmla="*/ 1846 w 4476"/>
                  <a:gd name="T3" fmla="*/ 0 h 4629"/>
                  <a:gd name="T4" fmla="*/ 4476 w 4476"/>
                  <a:gd name="T5" fmla="*/ 1911 h 4629"/>
                  <a:gd name="T6" fmla="*/ 3091 w 4476"/>
                  <a:gd name="T7" fmla="*/ 4629 h 4629"/>
                  <a:gd name="T8" fmla="*/ 0 w 4476"/>
                  <a:gd name="T9" fmla="*/ 3624 h 4629"/>
                </a:gdLst>
                <a:ahLst/>
                <a:cxnLst>
                  <a:cxn ang="0">
                    <a:pos x="T0" y="T1"/>
                  </a:cxn>
                  <a:cxn ang="0">
                    <a:pos x="T2" y="T3"/>
                  </a:cxn>
                  <a:cxn ang="0">
                    <a:pos x="T4" y="T5"/>
                  </a:cxn>
                  <a:cxn ang="0">
                    <a:pos x="T6" y="T7"/>
                  </a:cxn>
                  <a:cxn ang="0">
                    <a:pos x="T8" y="T9"/>
                  </a:cxn>
                </a:cxnLst>
                <a:rect l="0" t="0" r="r" b="b"/>
                <a:pathLst>
                  <a:path w="4476" h="4629">
                    <a:moveTo>
                      <a:pt x="0" y="3624"/>
                    </a:moveTo>
                    <a:cubicBezTo>
                      <a:pt x="421" y="2327"/>
                      <a:pt x="1044" y="1104"/>
                      <a:pt x="1846" y="0"/>
                    </a:cubicBezTo>
                    <a:lnTo>
                      <a:pt x="4476" y="1911"/>
                    </a:lnTo>
                    <a:cubicBezTo>
                      <a:pt x="3874" y="2738"/>
                      <a:pt x="3407" y="3655"/>
                      <a:pt x="3091" y="4629"/>
                    </a:cubicBezTo>
                    <a:lnTo>
                      <a:pt x="0" y="3624"/>
                    </a:lnTo>
                    <a:close/>
                  </a:path>
                </a:pathLst>
              </a:custGeom>
              <a:solidFill>
                <a:srgbClr val="70AD4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122" name="Freeform 39">
                <a:extLst>
                  <a:ext uri="{FF2B5EF4-FFF2-40B4-BE49-F238E27FC236}">
                    <a16:creationId xmlns:a16="http://schemas.microsoft.com/office/drawing/2014/main" id="{8CF06331-A4EE-445C-7E89-766784C22BD6}"/>
                  </a:ext>
                </a:extLst>
              </p:cNvPr>
              <p:cNvSpPr>
                <a:spLocks/>
              </p:cNvSpPr>
              <p:nvPr/>
            </p:nvSpPr>
            <p:spPr bwMode="auto">
              <a:xfrm>
                <a:off x="3672913" y="2145204"/>
                <a:ext cx="901003" cy="732340"/>
              </a:xfrm>
              <a:custGeom>
                <a:avLst/>
                <a:gdLst>
                  <a:gd name="T0" fmla="*/ 0 w 4476"/>
                  <a:gd name="T1" fmla="*/ 3624 h 4629"/>
                  <a:gd name="T2" fmla="*/ 1846 w 4476"/>
                  <a:gd name="T3" fmla="*/ 0 h 4629"/>
                  <a:gd name="T4" fmla="*/ 4476 w 4476"/>
                  <a:gd name="T5" fmla="*/ 1911 h 4629"/>
                  <a:gd name="T6" fmla="*/ 3091 w 4476"/>
                  <a:gd name="T7" fmla="*/ 4629 h 4629"/>
                  <a:gd name="T8" fmla="*/ 0 w 4476"/>
                  <a:gd name="T9" fmla="*/ 3624 h 4629"/>
                </a:gdLst>
                <a:ahLst/>
                <a:cxnLst>
                  <a:cxn ang="0">
                    <a:pos x="T0" y="T1"/>
                  </a:cxn>
                  <a:cxn ang="0">
                    <a:pos x="T2" y="T3"/>
                  </a:cxn>
                  <a:cxn ang="0">
                    <a:pos x="T4" y="T5"/>
                  </a:cxn>
                  <a:cxn ang="0">
                    <a:pos x="T6" y="T7"/>
                  </a:cxn>
                  <a:cxn ang="0">
                    <a:pos x="T8" y="T9"/>
                  </a:cxn>
                </a:cxnLst>
                <a:rect l="0" t="0" r="r" b="b"/>
                <a:pathLst>
                  <a:path w="4476" h="4629">
                    <a:moveTo>
                      <a:pt x="0" y="3624"/>
                    </a:moveTo>
                    <a:cubicBezTo>
                      <a:pt x="421" y="2327"/>
                      <a:pt x="1044" y="1104"/>
                      <a:pt x="1846" y="0"/>
                    </a:cubicBezTo>
                    <a:lnTo>
                      <a:pt x="4476" y="1911"/>
                    </a:lnTo>
                    <a:cubicBezTo>
                      <a:pt x="3874" y="2738"/>
                      <a:pt x="3407" y="3655"/>
                      <a:pt x="3091" y="4629"/>
                    </a:cubicBezTo>
                    <a:lnTo>
                      <a:pt x="0" y="3624"/>
                    </a:lnTo>
                    <a:close/>
                  </a:path>
                </a:pathLst>
              </a:custGeom>
              <a:noFill/>
              <a:ln w="190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123" name="Freeform 40">
                <a:extLst>
                  <a:ext uri="{FF2B5EF4-FFF2-40B4-BE49-F238E27FC236}">
                    <a16:creationId xmlns:a16="http://schemas.microsoft.com/office/drawing/2014/main" id="{9805B61B-2AE0-CA10-B350-E7D0155C0E8B}"/>
                  </a:ext>
                </a:extLst>
              </p:cNvPr>
              <p:cNvSpPr>
                <a:spLocks/>
              </p:cNvSpPr>
              <p:nvPr/>
            </p:nvSpPr>
            <p:spPr bwMode="auto">
              <a:xfrm>
                <a:off x="4044701" y="1689467"/>
                <a:ext cx="961293" cy="758683"/>
              </a:xfrm>
              <a:custGeom>
                <a:avLst/>
                <a:gdLst>
                  <a:gd name="T0" fmla="*/ 0 w 4787"/>
                  <a:gd name="T1" fmla="*/ 2876 h 4787"/>
                  <a:gd name="T2" fmla="*/ 2876 w 4787"/>
                  <a:gd name="T3" fmla="*/ 0 h 4787"/>
                  <a:gd name="T4" fmla="*/ 4787 w 4787"/>
                  <a:gd name="T5" fmla="*/ 2630 h 4787"/>
                  <a:gd name="T6" fmla="*/ 2630 w 4787"/>
                  <a:gd name="T7" fmla="*/ 4787 h 4787"/>
                  <a:gd name="T8" fmla="*/ 0 w 4787"/>
                  <a:gd name="T9" fmla="*/ 2876 h 4787"/>
                </a:gdLst>
                <a:ahLst/>
                <a:cxnLst>
                  <a:cxn ang="0">
                    <a:pos x="T0" y="T1"/>
                  </a:cxn>
                  <a:cxn ang="0">
                    <a:pos x="T2" y="T3"/>
                  </a:cxn>
                  <a:cxn ang="0">
                    <a:pos x="T4" y="T5"/>
                  </a:cxn>
                  <a:cxn ang="0">
                    <a:pos x="T6" y="T7"/>
                  </a:cxn>
                  <a:cxn ang="0">
                    <a:pos x="T8" y="T9"/>
                  </a:cxn>
                </a:cxnLst>
                <a:rect l="0" t="0" r="r" b="b"/>
                <a:pathLst>
                  <a:path w="4787" h="4787">
                    <a:moveTo>
                      <a:pt x="0" y="2876"/>
                    </a:moveTo>
                    <a:cubicBezTo>
                      <a:pt x="802" y="1773"/>
                      <a:pt x="1773" y="802"/>
                      <a:pt x="2876" y="0"/>
                    </a:cubicBezTo>
                    <a:lnTo>
                      <a:pt x="4787" y="2630"/>
                    </a:lnTo>
                    <a:cubicBezTo>
                      <a:pt x="3959" y="3231"/>
                      <a:pt x="3231" y="3959"/>
                      <a:pt x="2630" y="4787"/>
                    </a:cubicBezTo>
                    <a:lnTo>
                      <a:pt x="0" y="2876"/>
                    </a:lnTo>
                    <a:close/>
                  </a:path>
                </a:pathLst>
              </a:custGeom>
              <a:solidFill>
                <a:srgbClr val="70AD4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124" name="Freeform 41">
                <a:extLst>
                  <a:ext uri="{FF2B5EF4-FFF2-40B4-BE49-F238E27FC236}">
                    <a16:creationId xmlns:a16="http://schemas.microsoft.com/office/drawing/2014/main" id="{C294CC5D-FF6F-A283-551E-7A2A5B20E242}"/>
                  </a:ext>
                </a:extLst>
              </p:cNvPr>
              <p:cNvSpPr>
                <a:spLocks/>
              </p:cNvSpPr>
              <p:nvPr/>
            </p:nvSpPr>
            <p:spPr bwMode="auto">
              <a:xfrm>
                <a:off x="4044701" y="1689467"/>
                <a:ext cx="961293" cy="758683"/>
              </a:xfrm>
              <a:custGeom>
                <a:avLst/>
                <a:gdLst>
                  <a:gd name="T0" fmla="*/ 0 w 4787"/>
                  <a:gd name="T1" fmla="*/ 2876 h 4787"/>
                  <a:gd name="T2" fmla="*/ 2876 w 4787"/>
                  <a:gd name="T3" fmla="*/ 0 h 4787"/>
                  <a:gd name="T4" fmla="*/ 4787 w 4787"/>
                  <a:gd name="T5" fmla="*/ 2630 h 4787"/>
                  <a:gd name="T6" fmla="*/ 2630 w 4787"/>
                  <a:gd name="T7" fmla="*/ 4787 h 4787"/>
                  <a:gd name="T8" fmla="*/ 0 w 4787"/>
                  <a:gd name="T9" fmla="*/ 2876 h 4787"/>
                </a:gdLst>
                <a:ahLst/>
                <a:cxnLst>
                  <a:cxn ang="0">
                    <a:pos x="T0" y="T1"/>
                  </a:cxn>
                  <a:cxn ang="0">
                    <a:pos x="T2" y="T3"/>
                  </a:cxn>
                  <a:cxn ang="0">
                    <a:pos x="T4" y="T5"/>
                  </a:cxn>
                  <a:cxn ang="0">
                    <a:pos x="T6" y="T7"/>
                  </a:cxn>
                  <a:cxn ang="0">
                    <a:pos x="T8" y="T9"/>
                  </a:cxn>
                </a:cxnLst>
                <a:rect l="0" t="0" r="r" b="b"/>
                <a:pathLst>
                  <a:path w="4787" h="4787">
                    <a:moveTo>
                      <a:pt x="0" y="2876"/>
                    </a:moveTo>
                    <a:cubicBezTo>
                      <a:pt x="802" y="1773"/>
                      <a:pt x="1773" y="802"/>
                      <a:pt x="2876" y="0"/>
                    </a:cubicBezTo>
                    <a:lnTo>
                      <a:pt x="4787" y="2630"/>
                    </a:lnTo>
                    <a:cubicBezTo>
                      <a:pt x="3959" y="3231"/>
                      <a:pt x="3231" y="3959"/>
                      <a:pt x="2630" y="4787"/>
                    </a:cubicBezTo>
                    <a:lnTo>
                      <a:pt x="0" y="2876"/>
                    </a:lnTo>
                    <a:close/>
                  </a:path>
                </a:pathLst>
              </a:custGeom>
              <a:noFill/>
              <a:ln w="190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125" name="Freeform 42">
                <a:extLst>
                  <a:ext uri="{FF2B5EF4-FFF2-40B4-BE49-F238E27FC236}">
                    <a16:creationId xmlns:a16="http://schemas.microsoft.com/office/drawing/2014/main" id="{F87CA598-E684-1852-A2FB-35B99857984E}"/>
                  </a:ext>
                </a:extLst>
              </p:cNvPr>
              <p:cNvSpPr>
                <a:spLocks/>
              </p:cNvSpPr>
              <p:nvPr/>
            </p:nvSpPr>
            <p:spPr bwMode="auto">
              <a:xfrm>
                <a:off x="4624157" y="1399692"/>
                <a:ext cx="927799" cy="705996"/>
              </a:xfrm>
              <a:custGeom>
                <a:avLst/>
                <a:gdLst>
                  <a:gd name="T0" fmla="*/ 0 w 4629"/>
                  <a:gd name="T1" fmla="*/ 1846 h 4476"/>
                  <a:gd name="T2" fmla="*/ 3624 w 4629"/>
                  <a:gd name="T3" fmla="*/ 0 h 4476"/>
                  <a:gd name="T4" fmla="*/ 4629 w 4629"/>
                  <a:gd name="T5" fmla="*/ 3091 h 4476"/>
                  <a:gd name="T6" fmla="*/ 1911 w 4629"/>
                  <a:gd name="T7" fmla="*/ 4476 h 4476"/>
                  <a:gd name="T8" fmla="*/ 0 w 4629"/>
                  <a:gd name="T9" fmla="*/ 1846 h 4476"/>
                </a:gdLst>
                <a:ahLst/>
                <a:cxnLst>
                  <a:cxn ang="0">
                    <a:pos x="T0" y="T1"/>
                  </a:cxn>
                  <a:cxn ang="0">
                    <a:pos x="T2" y="T3"/>
                  </a:cxn>
                  <a:cxn ang="0">
                    <a:pos x="T4" y="T5"/>
                  </a:cxn>
                  <a:cxn ang="0">
                    <a:pos x="T6" y="T7"/>
                  </a:cxn>
                  <a:cxn ang="0">
                    <a:pos x="T8" y="T9"/>
                  </a:cxn>
                </a:cxnLst>
                <a:rect l="0" t="0" r="r" b="b"/>
                <a:pathLst>
                  <a:path w="4629" h="4476">
                    <a:moveTo>
                      <a:pt x="0" y="1846"/>
                    </a:moveTo>
                    <a:cubicBezTo>
                      <a:pt x="1104" y="1044"/>
                      <a:pt x="2327" y="421"/>
                      <a:pt x="3624" y="0"/>
                    </a:cubicBezTo>
                    <a:lnTo>
                      <a:pt x="4629" y="3091"/>
                    </a:lnTo>
                    <a:cubicBezTo>
                      <a:pt x="3656" y="3407"/>
                      <a:pt x="2738" y="3874"/>
                      <a:pt x="1911" y="4476"/>
                    </a:cubicBezTo>
                    <a:lnTo>
                      <a:pt x="0" y="1846"/>
                    </a:lnTo>
                    <a:close/>
                  </a:path>
                </a:pathLst>
              </a:custGeom>
              <a:solidFill>
                <a:srgbClr val="FFC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126" name="Freeform 43">
                <a:extLst>
                  <a:ext uri="{FF2B5EF4-FFF2-40B4-BE49-F238E27FC236}">
                    <a16:creationId xmlns:a16="http://schemas.microsoft.com/office/drawing/2014/main" id="{7CE5EE74-254C-E06A-0C6A-F02C57BD772E}"/>
                  </a:ext>
                </a:extLst>
              </p:cNvPr>
              <p:cNvSpPr>
                <a:spLocks/>
              </p:cNvSpPr>
              <p:nvPr/>
            </p:nvSpPr>
            <p:spPr bwMode="auto">
              <a:xfrm>
                <a:off x="4624157" y="1399692"/>
                <a:ext cx="927799" cy="705996"/>
              </a:xfrm>
              <a:custGeom>
                <a:avLst/>
                <a:gdLst>
                  <a:gd name="T0" fmla="*/ 0 w 4629"/>
                  <a:gd name="T1" fmla="*/ 1846 h 4476"/>
                  <a:gd name="T2" fmla="*/ 3624 w 4629"/>
                  <a:gd name="T3" fmla="*/ 0 h 4476"/>
                  <a:gd name="T4" fmla="*/ 4629 w 4629"/>
                  <a:gd name="T5" fmla="*/ 3091 h 4476"/>
                  <a:gd name="T6" fmla="*/ 1911 w 4629"/>
                  <a:gd name="T7" fmla="*/ 4476 h 4476"/>
                  <a:gd name="T8" fmla="*/ 0 w 4629"/>
                  <a:gd name="T9" fmla="*/ 1846 h 4476"/>
                </a:gdLst>
                <a:ahLst/>
                <a:cxnLst>
                  <a:cxn ang="0">
                    <a:pos x="T0" y="T1"/>
                  </a:cxn>
                  <a:cxn ang="0">
                    <a:pos x="T2" y="T3"/>
                  </a:cxn>
                  <a:cxn ang="0">
                    <a:pos x="T4" y="T5"/>
                  </a:cxn>
                  <a:cxn ang="0">
                    <a:pos x="T6" y="T7"/>
                  </a:cxn>
                  <a:cxn ang="0">
                    <a:pos x="T8" y="T9"/>
                  </a:cxn>
                </a:cxnLst>
                <a:rect l="0" t="0" r="r" b="b"/>
                <a:pathLst>
                  <a:path w="4629" h="4476">
                    <a:moveTo>
                      <a:pt x="0" y="1846"/>
                    </a:moveTo>
                    <a:cubicBezTo>
                      <a:pt x="1104" y="1044"/>
                      <a:pt x="2327" y="421"/>
                      <a:pt x="3624" y="0"/>
                    </a:cubicBezTo>
                    <a:lnTo>
                      <a:pt x="4629" y="3091"/>
                    </a:lnTo>
                    <a:cubicBezTo>
                      <a:pt x="3656" y="3407"/>
                      <a:pt x="2738" y="3874"/>
                      <a:pt x="1911" y="4476"/>
                    </a:cubicBezTo>
                    <a:lnTo>
                      <a:pt x="0" y="1846"/>
                    </a:lnTo>
                    <a:close/>
                  </a:path>
                </a:pathLst>
              </a:custGeom>
              <a:noFill/>
              <a:ln w="190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127" name="Freeform 44">
                <a:extLst>
                  <a:ext uri="{FF2B5EF4-FFF2-40B4-BE49-F238E27FC236}">
                    <a16:creationId xmlns:a16="http://schemas.microsoft.com/office/drawing/2014/main" id="{E0179CF5-AB87-BC04-AABF-17E8BC1BE3BC}"/>
                  </a:ext>
                </a:extLst>
              </p:cNvPr>
              <p:cNvSpPr>
                <a:spLocks/>
              </p:cNvSpPr>
              <p:nvPr/>
            </p:nvSpPr>
            <p:spPr bwMode="auto">
              <a:xfrm>
                <a:off x="5350986" y="1296955"/>
                <a:ext cx="807219" cy="590087"/>
              </a:xfrm>
              <a:custGeom>
                <a:avLst/>
                <a:gdLst>
                  <a:gd name="T0" fmla="*/ 0 w 4017"/>
                  <a:gd name="T1" fmla="*/ 637 h 3728"/>
                  <a:gd name="T2" fmla="*/ 4017 w 4017"/>
                  <a:gd name="T3" fmla="*/ 0 h 3728"/>
                  <a:gd name="T4" fmla="*/ 4017 w 4017"/>
                  <a:gd name="T5" fmla="*/ 3250 h 3728"/>
                  <a:gd name="T6" fmla="*/ 1005 w 4017"/>
                  <a:gd name="T7" fmla="*/ 3728 h 3728"/>
                  <a:gd name="T8" fmla="*/ 0 w 4017"/>
                  <a:gd name="T9" fmla="*/ 637 h 3728"/>
                </a:gdLst>
                <a:ahLst/>
                <a:cxnLst>
                  <a:cxn ang="0">
                    <a:pos x="T0" y="T1"/>
                  </a:cxn>
                  <a:cxn ang="0">
                    <a:pos x="T2" y="T3"/>
                  </a:cxn>
                  <a:cxn ang="0">
                    <a:pos x="T4" y="T5"/>
                  </a:cxn>
                  <a:cxn ang="0">
                    <a:pos x="T6" y="T7"/>
                  </a:cxn>
                  <a:cxn ang="0">
                    <a:pos x="T8" y="T9"/>
                  </a:cxn>
                </a:cxnLst>
                <a:rect l="0" t="0" r="r" b="b"/>
                <a:pathLst>
                  <a:path w="4017" h="3728">
                    <a:moveTo>
                      <a:pt x="0" y="637"/>
                    </a:moveTo>
                    <a:cubicBezTo>
                      <a:pt x="1298" y="215"/>
                      <a:pt x="2653" y="0"/>
                      <a:pt x="4017" y="0"/>
                    </a:cubicBezTo>
                    <a:lnTo>
                      <a:pt x="4017" y="3250"/>
                    </a:lnTo>
                    <a:cubicBezTo>
                      <a:pt x="2994" y="3250"/>
                      <a:pt x="1978" y="3412"/>
                      <a:pt x="1005" y="3728"/>
                    </a:cubicBezTo>
                    <a:lnTo>
                      <a:pt x="0" y="637"/>
                    </a:lnTo>
                    <a:close/>
                  </a:path>
                </a:pathLst>
              </a:custGeom>
              <a:solidFill>
                <a:srgbClr val="FFC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128" name="Freeform 45">
                <a:extLst>
                  <a:ext uri="{FF2B5EF4-FFF2-40B4-BE49-F238E27FC236}">
                    <a16:creationId xmlns:a16="http://schemas.microsoft.com/office/drawing/2014/main" id="{3E4CE153-D0AA-625A-7D3A-11E55EE887DA}"/>
                  </a:ext>
                </a:extLst>
              </p:cNvPr>
              <p:cNvSpPr>
                <a:spLocks/>
              </p:cNvSpPr>
              <p:nvPr/>
            </p:nvSpPr>
            <p:spPr bwMode="auto">
              <a:xfrm>
                <a:off x="5350986" y="1296955"/>
                <a:ext cx="807219" cy="590087"/>
              </a:xfrm>
              <a:custGeom>
                <a:avLst/>
                <a:gdLst>
                  <a:gd name="T0" fmla="*/ 0 w 4017"/>
                  <a:gd name="T1" fmla="*/ 637 h 3728"/>
                  <a:gd name="T2" fmla="*/ 4017 w 4017"/>
                  <a:gd name="T3" fmla="*/ 0 h 3728"/>
                  <a:gd name="T4" fmla="*/ 4017 w 4017"/>
                  <a:gd name="T5" fmla="*/ 3250 h 3728"/>
                  <a:gd name="T6" fmla="*/ 1005 w 4017"/>
                  <a:gd name="T7" fmla="*/ 3728 h 3728"/>
                  <a:gd name="T8" fmla="*/ 0 w 4017"/>
                  <a:gd name="T9" fmla="*/ 637 h 3728"/>
                </a:gdLst>
                <a:ahLst/>
                <a:cxnLst>
                  <a:cxn ang="0">
                    <a:pos x="T0" y="T1"/>
                  </a:cxn>
                  <a:cxn ang="0">
                    <a:pos x="T2" y="T3"/>
                  </a:cxn>
                  <a:cxn ang="0">
                    <a:pos x="T4" y="T5"/>
                  </a:cxn>
                  <a:cxn ang="0">
                    <a:pos x="T6" y="T7"/>
                  </a:cxn>
                  <a:cxn ang="0">
                    <a:pos x="T8" y="T9"/>
                  </a:cxn>
                </a:cxnLst>
                <a:rect l="0" t="0" r="r" b="b"/>
                <a:pathLst>
                  <a:path w="4017" h="3728">
                    <a:moveTo>
                      <a:pt x="0" y="637"/>
                    </a:moveTo>
                    <a:cubicBezTo>
                      <a:pt x="1298" y="215"/>
                      <a:pt x="2653" y="0"/>
                      <a:pt x="4017" y="0"/>
                    </a:cubicBezTo>
                    <a:lnTo>
                      <a:pt x="4017" y="3250"/>
                    </a:lnTo>
                    <a:cubicBezTo>
                      <a:pt x="2994" y="3250"/>
                      <a:pt x="1978" y="3412"/>
                      <a:pt x="1005" y="3728"/>
                    </a:cubicBezTo>
                    <a:lnTo>
                      <a:pt x="0" y="637"/>
                    </a:lnTo>
                    <a:close/>
                  </a:path>
                </a:pathLst>
              </a:custGeom>
              <a:noFill/>
              <a:ln w="190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grpSp>
        <p:grpSp>
          <p:nvGrpSpPr>
            <p:cNvPr id="106" name="Group 105">
              <a:extLst>
                <a:ext uri="{FF2B5EF4-FFF2-40B4-BE49-F238E27FC236}">
                  <a16:creationId xmlns:a16="http://schemas.microsoft.com/office/drawing/2014/main" id="{8986A84E-2E64-4B40-9C91-BB2EDB521982}"/>
                </a:ext>
              </a:extLst>
            </p:cNvPr>
            <p:cNvGrpSpPr/>
            <p:nvPr/>
          </p:nvGrpSpPr>
          <p:grpSpPr>
            <a:xfrm rot="12374076">
              <a:off x="3462390" y="3659295"/>
              <a:ext cx="4202587" cy="234454"/>
              <a:chOff x="3474466" y="3660831"/>
              <a:chExt cx="4202587" cy="234454"/>
            </a:xfrm>
          </p:grpSpPr>
          <p:sp>
            <p:nvSpPr>
              <p:cNvPr id="107" name="Isosceles Triangle 106">
                <a:extLst>
                  <a:ext uri="{FF2B5EF4-FFF2-40B4-BE49-F238E27FC236}">
                    <a16:creationId xmlns:a16="http://schemas.microsoft.com/office/drawing/2014/main" id="{B3E3EE14-1CD7-8D08-96DD-1FB1D44AE08E}"/>
                  </a:ext>
                </a:extLst>
              </p:cNvPr>
              <p:cNvSpPr/>
              <p:nvPr/>
            </p:nvSpPr>
            <p:spPr>
              <a:xfrm rot="5400000">
                <a:off x="6513067" y="2731298"/>
                <a:ext cx="234454" cy="2093519"/>
              </a:xfrm>
              <a:prstGeom prst="triangl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8" name="Isosceles Triangle 107">
                <a:extLst>
                  <a:ext uri="{FF2B5EF4-FFF2-40B4-BE49-F238E27FC236}">
                    <a16:creationId xmlns:a16="http://schemas.microsoft.com/office/drawing/2014/main" id="{7B2827DA-2E0F-9724-C549-BB9076C90B26}"/>
                  </a:ext>
                </a:extLst>
              </p:cNvPr>
              <p:cNvSpPr/>
              <p:nvPr/>
            </p:nvSpPr>
            <p:spPr>
              <a:xfrm rot="16200000" flipH="1">
                <a:off x="4403999" y="2731298"/>
                <a:ext cx="234454" cy="2093519"/>
              </a:xfrm>
              <a:prstGeom prst="triangl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40822663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61D32-E294-CEA3-EA72-C5048447B819}"/>
              </a:ext>
            </a:extLst>
          </p:cNvPr>
          <p:cNvSpPr>
            <a:spLocks noGrp="1"/>
          </p:cNvSpPr>
          <p:nvPr>
            <p:ph type="title"/>
          </p:nvPr>
        </p:nvSpPr>
        <p:spPr>
          <a:xfrm>
            <a:off x="457200" y="274638"/>
            <a:ext cx="8229600" cy="1143000"/>
          </a:xfrm>
        </p:spPr>
        <p:txBody>
          <a:bodyPr anchor="ctr">
            <a:normAutofit/>
          </a:bodyPr>
          <a:lstStyle/>
          <a:p>
            <a:r>
              <a:rPr lang="en-GB" dirty="0"/>
              <a:t>Alcohol in the context of families</a:t>
            </a:r>
          </a:p>
        </p:txBody>
      </p:sp>
      <p:pic>
        <p:nvPicPr>
          <p:cNvPr id="3" name="Picture 2">
            <a:extLst>
              <a:ext uri="{FF2B5EF4-FFF2-40B4-BE49-F238E27FC236}">
                <a16:creationId xmlns:a16="http://schemas.microsoft.com/office/drawing/2014/main" id="{F476BBFD-9C1B-4E63-2769-C8BBF85BB041}"/>
              </a:ext>
            </a:extLst>
          </p:cNvPr>
          <p:cNvPicPr>
            <a:picLocks noChangeAspect="1"/>
          </p:cNvPicPr>
          <p:nvPr/>
        </p:nvPicPr>
        <p:blipFill>
          <a:blip r:embed="rId3"/>
          <a:stretch>
            <a:fillRect/>
          </a:stretch>
        </p:blipFill>
        <p:spPr>
          <a:xfrm>
            <a:off x="1488762" y="1600201"/>
            <a:ext cx="6166475" cy="3917032"/>
          </a:xfrm>
          <a:prstGeom prst="rect">
            <a:avLst/>
          </a:prstGeom>
          <a:noFill/>
        </p:spPr>
      </p:pic>
    </p:spTree>
    <p:extLst>
      <p:ext uri="{BB962C8B-B14F-4D97-AF65-F5344CB8AC3E}">
        <p14:creationId xmlns:p14="http://schemas.microsoft.com/office/powerpoint/2010/main" val="14674290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EC79A-CF8D-88AB-91C9-FD2964E76B24}"/>
              </a:ext>
            </a:extLst>
          </p:cNvPr>
          <p:cNvSpPr>
            <a:spLocks noGrp="1"/>
          </p:cNvSpPr>
          <p:nvPr>
            <p:ph type="title"/>
          </p:nvPr>
        </p:nvSpPr>
        <p:spPr/>
        <p:txBody>
          <a:bodyPr/>
          <a:lstStyle/>
          <a:p>
            <a:r>
              <a:rPr lang="en-GB" dirty="0">
                <a:solidFill>
                  <a:schemeClr val="tx1"/>
                </a:solidFill>
              </a:rPr>
              <a:t>Parents are often adults</a:t>
            </a:r>
            <a:endParaRPr lang="en-GB" dirty="0"/>
          </a:p>
        </p:txBody>
      </p:sp>
      <p:sp>
        <p:nvSpPr>
          <p:cNvPr id="4" name="Content Placeholder 3">
            <a:extLst>
              <a:ext uri="{FF2B5EF4-FFF2-40B4-BE49-F238E27FC236}">
                <a16:creationId xmlns:a16="http://schemas.microsoft.com/office/drawing/2014/main" id="{D89E6BC4-0A64-125B-2F1E-ACC8CC04FF66}"/>
              </a:ext>
            </a:extLst>
          </p:cNvPr>
          <p:cNvSpPr>
            <a:spLocks noGrp="1"/>
          </p:cNvSpPr>
          <p:nvPr>
            <p:ph idx="1"/>
          </p:nvPr>
        </p:nvSpPr>
        <p:spPr>
          <a:xfrm>
            <a:off x="2755964" y="1848675"/>
            <a:ext cx="3359322" cy="1011756"/>
          </a:xfrm>
          <a:prstGeom prst="roundRect">
            <a:avLst/>
          </a:prstGeom>
          <a:solidFill>
            <a:srgbClr val="92D050"/>
          </a:solidFill>
        </p:spPr>
        <p:style>
          <a:lnRef idx="1">
            <a:schemeClr val="accent6"/>
          </a:lnRef>
          <a:fillRef idx="2">
            <a:schemeClr val="accent6"/>
          </a:fillRef>
          <a:effectRef idx="1">
            <a:schemeClr val="accent6"/>
          </a:effectRef>
          <a:fontRef idx="minor">
            <a:schemeClr val="dk1"/>
          </a:fontRef>
        </p:style>
        <p:txBody>
          <a:bodyPr rtlCol="0" anchor="ctr">
            <a:normAutofit/>
          </a:bodyPr>
          <a:lstStyle/>
          <a:p>
            <a:pPr marL="0" indent="0">
              <a:buNone/>
            </a:pPr>
            <a:r>
              <a:rPr lang="en-GB" sz="2400" dirty="0">
                <a:solidFill>
                  <a:srgbClr val="2C2A29"/>
                </a:solidFill>
                <a:latin typeface="Change"/>
              </a:rPr>
              <a:t>20% of the adult population do not drink.</a:t>
            </a:r>
          </a:p>
        </p:txBody>
      </p:sp>
      <p:sp>
        <p:nvSpPr>
          <p:cNvPr id="5" name="Rectangle: Rounded Corners 4">
            <a:extLst>
              <a:ext uri="{FF2B5EF4-FFF2-40B4-BE49-F238E27FC236}">
                <a16:creationId xmlns:a16="http://schemas.microsoft.com/office/drawing/2014/main" id="{92803C44-B421-3AFE-4FA7-D7C688AFB414}"/>
              </a:ext>
            </a:extLst>
          </p:cNvPr>
          <p:cNvSpPr/>
          <p:nvPr/>
        </p:nvSpPr>
        <p:spPr>
          <a:xfrm>
            <a:off x="199292" y="1582615"/>
            <a:ext cx="1508141" cy="4093856"/>
          </a:xfrm>
          <a:prstGeom prst="roundRect">
            <a:avLst/>
          </a:prstGeom>
          <a:solidFill>
            <a:schemeClr val="tx2"/>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solidFill>
                  <a:schemeClr val="bg1"/>
                </a:solidFill>
              </a:rPr>
              <a:t>Nationally, it is estimated that</a:t>
            </a:r>
          </a:p>
        </p:txBody>
      </p:sp>
      <p:sp>
        <p:nvSpPr>
          <p:cNvPr id="6" name="Rectangle: Rounded Corners 5">
            <a:extLst>
              <a:ext uri="{FF2B5EF4-FFF2-40B4-BE49-F238E27FC236}">
                <a16:creationId xmlns:a16="http://schemas.microsoft.com/office/drawing/2014/main" id="{594FC03F-D381-2B7E-B5C5-06B9F2A70521}"/>
              </a:ext>
            </a:extLst>
          </p:cNvPr>
          <p:cNvSpPr/>
          <p:nvPr/>
        </p:nvSpPr>
        <p:spPr>
          <a:xfrm>
            <a:off x="2793935" y="3187363"/>
            <a:ext cx="3359322" cy="1143000"/>
          </a:xfrm>
          <a:prstGeom prst="roundRect">
            <a:avLst/>
          </a:prstGeom>
          <a:solidFill>
            <a:srgbClr val="FFC000"/>
          </a:solidFill>
        </p:spPr>
        <p:style>
          <a:lnRef idx="1">
            <a:schemeClr val="accent4"/>
          </a:lnRef>
          <a:fillRef idx="2">
            <a:schemeClr val="accent4"/>
          </a:fillRef>
          <a:effectRef idx="1">
            <a:schemeClr val="accent4"/>
          </a:effectRef>
          <a:fontRef idx="minor">
            <a:schemeClr val="dk1"/>
          </a:fontRef>
        </p:style>
        <p:txBody>
          <a:bodyPr rtlCol="0" anchor="ctr"/>
          <a:lstStyle/>
          <a:p>
            <a:r>
              <a:rPr lang="en-GB" sz="2400" dirty="0">
                <a:solidFill>
                  <a:srgbClr val="2C2A29"/>
                </a:solidFill>
                <a:latin typeface="Change"/>
              </a:rPr>
              <a:t>56% drink within recommended guidelines.</a:t>
            </a:r>
          </a:p>
        </p:txBody>
      </p:sp>
      <p:sp>
        <p:nvSpPr>
          <p:cNvPr id="7" name="Rectangle: Rounded Corners 6">
            <a:extLst>
              <a:ext uri="{FF2B5EF4-FFF2-40B4-BE49-F238E27FC236}">
                <a16:creationId xmlns:a16="http://schemas.microsoft.com/office/drawing/2014/main" id="{675AF73F-4455-682B-12BF-A873B3FFDA12}"/>
              </a:ext>
            </a:extLst>
          </p:cNvPr>
          <p:cNvSpPr/>
          <p:nvPr/>
        </p:nvSpPr>
        <p:spPr>
          <a:xfrm>
            <a:off x="2793936" y="4533472"/>
            <a:ext cx="3268465" cy="1142999"/>
          </a:xfrm>
          <a:prstGeom prst="round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rgbClr val="2C2A29"/>
                </a:solidFill>
                <a:latin typeface="Change"/>
              </a:rPr>
              <a:t>24% of adults drink more than the low-risk guideline.</a:t>
            </a:r>
          </a:p>
        </p:txBody>
      </p:sp>
      <p:sp>
        <p:nvSpPr>
          <p:cNvPr id="8" name="Rectangle: Rounded Corners 7">
            <a:extLst>
              <a:ext uri="{FF2B5EF4-FFF2-40B4-BE49-F238E27FC236}">
                <a16:creationId xmlns:a16="http://schemas.microsoft.com/office/drawing/2014/main" id="{9EFEDEEA-44E4-7042-67D4-E5D9B599AEA3}"/>
              </a:ext>
            </a:extLst>
          </p:cNvPr>
          <p:cNvSpPr/>
          <p:nvPr/>
        </p:nvSpPr>
        <p:spPr>
          <a:xfrm>
            <a:off x="7104580" y="4677508"/>
            <a:ext cx="1711174" cy="998963"/>
          </a:xfrm>
          <a:prstGeom prst="round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rgbClr val="2C2A29"/>
                </a:solidFill>
                <a:latin typeface="Change"/>
              </a:rPr>
              <a:t>Of which 1.4% are dependent.</a:t>
            </a:r>
          </a:p>
        </p:txBody>
      </p:sp>
      <p:sp>
        <p:nvSpPr>
          <p:cNvPr id="10" name="Arrow: Right 9">
            <a:extLst>
              <a:ext uri="{FF2B5EF4-FFF2-40B4-BE49-F238E27FC236}">
                <a16:creationId xmlns:a16="http://schemas.microsoft.com/office/drawing/2014/main" id="{4E0378BF-DFB4-ADE3-A5CF-7BBA0906DBAD}"/>
              </a:ext>
            </a:extLst>
          </p:cNvPr>
          <p:cNvSpPr/>
          <p:nvPr/>
        </p:nvSpPr>
        <p:spPr>
          <a:xfrm>
            <a:off x="6153257" y="5120526"/>
            <a:ext cx="860467" cy="364537"/>
          </a:xfrm>
          <a:prstGeom prst="right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Arrow: Right 10">
            <a:extLst>
              <a:ext uri="{FF2B5EF4-FFF2-40B4-BE49-F238E27FC236}">
                <a16:creationId xmlns:a16="http://schemas.microsoft.com/office/drawing/2014/main" id="{6851CF8C-F994-A17E-3FC3-A27770F13BA3}"/>
              </a:ext>
            </a:extLst>
          </p:cNvPr>
          <p:cNvSpPr/>
          <p:nvPr/>
        </p:nvSpPr>
        <p:spPr>
          <a:xfrm>
            <a:off x="1820451" y="3592148"/>
            <a:ext cx="860467" cy="364537"/>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Arrow: Right 12">
            <a:extLst>
              <a:ext uri="{FF2B5EF4-FFF2-40B4-BE49-F238E27FC236}">
                <a16:creationId xmlns:a16="http://schemas.microsoft.com/office/drawing/2014/main" id="{6D085DB7-D206-8A2A-72C4-C0995DFD6A29}"/>
              </a:ext>
            </a:extLst>
          </p:cNvPr>
          <p:cNvSpPr/>
          <p:nvPr/>
        </p:nvSpPr>
        <p:spPr>
          <a:xfrm>
            <a:off x="1820451" y="2092445"/>
            <a:ext cx="860467" cy="364537"/>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Arrow: Right 13">
            <a:extLst>
              <a:ext uri="{FF2B5EF4-FFF2-40B4-BE49-F238E27FC236}">
                <a16:creationId xmlns:a16="http://schemas.microsoft.com/office/drawing/2014/main" id="{773A9AEF-A2F2-6425-C8B2-1DEB26819B9F}"/>
              </a:ext>
            </a:extLst>
          </p:cNvPr>
          <p:cNvSpPr/>
          <p:nvPr/>
        </p:nvSpPr>
        <p:spPr>
          <a:xfrm>
            <a:off x="1820451" y="5120525"/>
            <a:ext cx="860467" cy="364537"/>
          </a:xfrm>
          <a:prstGeom prst="right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4357298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C61D2B6-EC48-3500-9D8D-01A258FCA975}"/>
              </a:ext>
            </a:extLst>
          </p:cNvPr>
          <p:cNvSpPr>
            <a:spLocks noGrp="1"/>
          </p:cNvSpPr>
          <p:nvPr>
            <p:ph type="title"/>
          </p:nvPr>
        </p:nvSpPr>
        <p:spPr>
          <a:xfrm>
            <a:off x="1792288" y="4800600"/>
            <a:ext cx="5486400" cy="566738"/>
          </a:xfrm>
        </p:spPr>
        <p:txBody>
          <a:bodyPr/>
          <a:lstStyle/>
          <a:p>
            <a:endParaRPr lang="en-US"/>
          </a:p>
        </p:txBody>
      </p:sp>
      <p:pic>
        <p:nvPicPr>
          <p:cNvPr id="6" name="Picture 5">
            <a:extLst>
              <a:ext uri="{FF2B5EF4-FFF2-40B4-BE49-F238E27FC236}">
                <a16:creationId xmlns:a16="http://schemas.microsoft.com/office/drawing/2014/main" id="{A4AE30EA-0F8E-6EA6-AA63-F10B9B812AFD}"/>
              </a:ext>
            </a:extLst>
          </p:cNvPr>
          <p:cNvPicPr>
            <a:picLocks noChangeAspect="1"/>
          </p:cNvPicPr>
          <p:nvPr/>
        </p:nvPicPr>
        <p:blipFill>
          <a:blip r:embed="rId3"/>
          <a:stretch>
            <a:fillRect/>
          </a:stretch>
        </p:blipFill>
        <p:spPr>
          <a:xfrm>
            <a:off x="948226" y="904209"/>
            <a:ext cx="6678412" cy="4242221"/>
          </a:xfrm>
          <a:prstGeom prst="rect">
            <a:avLst/>
          </a:prstGeom>
          <a:noFill/>
        </p:spPr>
      </p:pic>
      <p:sp>
        <p:nvSpPr>
          <p:cNvPr id="13" name="Text Placeholder 3">
            <a:extLst>
              <a:ext uri="{FF2B5EF4-FFF2-40B4-BE49-F238E27FC236}">
                <a16:creationId xmlns:a16="http://schemas.microsoft.com/office/drawing/2014/main" id="{B29E7662-1509-132E-4933-CA58D8894385}"/>
              </a:ext>
            </a:extLst>
          </p:cNvPr>
          <p:cNvSpPr>
            <a:spLocks noGrp="1"/>
          </p:cNvSpPr>
          <p:nvPr>
            <p:ph type="body" sz="half" idx="2"/>
          </p:nvPr>
        </p:nvSpPr>
        <p:spPr>
          <a:xfrm>
            <a:off x="1792288" y="5367338"/>
            <a:ext cx="5486400" cy="804862"/>
          </a:xfrm>
        </p:spPr>
        <p:txBody>
          <a:bodyPr/>
          <a:lstStyle/>
          <a:p>
            <a:endParaRPr lang="en-US"/>
          </a:p>
        </p:txBody>
      </p:sp>
    </p:spTree>
    <p:extLst>
      <p:ext uri="{BB962C8B-B14F-4D97-AF65-F5344CB8AC3E}">
        <p14:creationId xmlns:p14="http://schemas.microsoft.com/office/powerpoint/2010/main" val="36806937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5406B-B80C-1211-86B5-3A200A0916F0}"/>
              </a:ext>
            </a:extLst>
          </p:cNvPr>
          <p:cNvSpPr>
            <a:spLocks noGrp="1"/>
          </p:cNvSpPr>
          <p:nvPr>
            <p:ph type="title"/>
          </p:nvPr>
        </p:nvSpPr>
        <p:spPr/>
        <p:txBody>
          <a:bodyPr/>
          <a:lstStyle/>
          <a:p>
            <a:r>
              <a:rPr lang="en-GB" dirty="0"/>
              <a:t>Drinking in pregnancy profile</a:t>
            </a:r>
          </a:p>
        </p:txBody>
      </p:sp>
      <p:graphicFrame>
        <p:nvGraphicFramePr>
          <p:cNvPr id="4" name="Content Placeholder 3">
            <a:extLst>
              <a:ext uri="{FF2B5EF4-FFF2-40B4-BE49-F238E27FC236}">
                <a16:creationId xmlns:a16="http://schemas.microsoft.com/office/drawing/2014/main" id="{327D18A9-7E13-513A-BE52-CE602F21F47D}"/>
              </a:ext>
            </a:extLst>
          </p:cNvPr>
          <p:cNvGraphicFramePr>
            <a:graphicFrameLocks noGrp="1"/>
          </p:cNvGraphicFramePr>
          <p:nvPr>
            <p:ph idx="1"/>
            <p:extLst>
              <p:ext uri="{D42A27DB-BD31-4B8C-83A1-F6EECF244321}">
                <p14:modId xmlns:p14="http://schemas.microsoft.com/office/powerpoint/2010/main" val="2705022053"/>
              </p:ext>
            </p:extLst>
          </p:nvPr>
        </p:nvGraphicFramePr>
        <p:xfrm>
          <a:off x="628650" y="1676400"/>
          <a:ext cx="7858858" cy="38135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43264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5406B-B80C-1211-86B5-3A200A0916F0}"/>
              </a:ext>
            </a:extLst>
          </p:cNvPr>
          <p:cNvSpPr>
            <a:spLocks noGrp="1"/>
          </p:cNvSpPr>
          <p:nvPr>
            <p:ph type="title"/>
          </p:nvPr>
        </p:nvSpPr>
        <p:spPr/>
        <p:txBody>
          <a:bodyPr/>
          <a:lstStyle/>
          <a:p>
            <a:r>
              <a:rPr lang="en-GB" dirty="0"/>
              <a:t>Drinking in pregnancy profile</a:t>
            </a:r>
          </a:p>
        </p:txBody>
      </p:sp>
      <p:graphicFrame>
        <p:nvGraphicFramePr>
          <p:cNvPr id="4" name="Content Placeholder 3">
            <a:extLst>
              <a:ext uri="{FF2B5EF4-FFF2-40B4-BE49-F238E27FC236}">
                <a16:creationId xmlns:a16="http://schemas.microsoft.com/office/drawing/2014/main" id="{327D18A9-7E13-513A-BE52-CE602F21F47D}"/>
              </a:ext>
            </a:extLst>
          </p:cNvPr>
          <p:cNvGraphicFramePr>
            <a:graphicFrameLocks noGrp="1"/>
          </p:cNvGraphicFramePr>
          <p:nvPr>
            <p:ph idx="1"/>
            <p:extLst>
              <p:ext uri="{D42A27DB-BD31-4B8C-83A1-F6EECF244321}">
                <p14:modId xmlns:p14="http://schemas.microsoft.com/office/powerpoint/2010/main" val="3531333088"/>
              </p:ext>
            </p:extLst>
          </p:nvPr>
        </p:nvGraphicFramePr>
        <p:xfrm>
          <a:off x="628650" y="1770185"/>
          <a:ext cx="7858858" cy="3719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5239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DD98-5ACE-3B8E-66F7-A60DCE09719E}"/>
              </a:ext>
            </a:extLst>
          </p:cNvPr>
          <p:cNvSpPr>
            <a:spLocks noGrp="1"/>
          </p:cNvSpPr>
          <p:nvPr>
            <p:ph type="title"/>
          </p:nvPr>
        </p:nvSpPr>
        <p:spPr/>
        <p:txBody>
          <a:bodyPr>
            <a:normAutofit fontScale="90000"/>
          </a:bodyPr>
          <a:lstStyle/>
          <a:p>
            <a:r>
              <a:rPr lang="en-GB" dirty="0"/>
              <a:t>Moving from Inadequate to Good</a:t>
            </a:r>
          </a:p>
        </p:txBody>
      </p:sp>
      <p:sp>
        <p:nvSpPr>
          <p:cNvPr id="3" name="Content Placeholder 2">
            <a:extLst>
              <a:ext uri="{FF2B5EF4-FFF2-40B4-BE49-F238E27FC236}">
                <a16:creationId xmlns:a16="http://schemas.microsoft.com/office/drawing/2014/main" id="{933A156A-0EEA-3DCA-3721-F7C7F1825263}"/>
              </a:ext>
            </a:extLst>
          </p:cNvPr>
          <p:cNvSpPr>
            <a:spLocks noGrp="1"/>
          </p:cNvSpPr>
          <p:nvPr>
            <p:ph idx="1"/>
          </p:nvPr>
        </p:nvSpPr>
        <p:spPr/>
        <p:txBody>
          <a:bodyPr/>
          <a:lstStyle/>
          <a:p>
            <a:pPr>
              <a:buFont typeface="Wingdings" panose="05000000000000000000" pitchFamily="2" charset="2"/>
              <a:buChar char="Ø"/>
            </a:pPr>
            <a:r>
              <a:rPr lang="en-GB" dirty="0"/>
              <a:t>3.5 years</a:t>
            </a:r>
          </a:p>
          <a:p>
            <a:pPr>
              <a:buFont typeface="Wingdings" panose="05000000000000000000" pitchFamily="2" charset="2"/>
              <a:buChar char="Ø"/>
            </a:pPr>
            <a:r>
              <a:rPr lang="en-GB" dirty="0"/>
              <a:t>Initial unrelenting focus on practice and management of Children’s Service</a:t>
            </a:r>
          </a:p>
          <a:p>
            <a:pPr>
              <a:buFont typeface="Wingdings" panose="05000000000000000000" pitchFamily="2" charset="2"/>
              <a:buChar char="Ø"/>
            </a:pPr>
            <a:r>
              <a:rPr lang="en-GB" dirty="0"/>
              <a:t>The year 2 watershed moment</a:t>
            </a:r>
          </a:p>
          <a:p>
            <a:pPr>
              <a:buFont typeface="Wingdings" panose="05000000000000000000" pitchFamily="2" charset="2"/>
              <a:buChar char="Ø"/>
            </a:pPr>
            <a:r>
              <a:rPr lang="en-GB" dirty="0"/>
              <a:t>Planning for good</a:t>
            </a:r>
          </a:p>
        </p:txBody>
      </p:sp>
    </p:spTree>
    <p:extLst>
      <p:ext uri="{BB962C8B-B14F-4D97-AF65-F5344CB8AC3E}">
        <p14:creationId xmlns:p14="http://schemas.microsoft.com/office/powerpoint/2010/main" val="19572254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5406B-B80C-1211-86B5-3A200A0916F0}"/>
              </a:ext>
            </a:extLst>
          </p:cNvPr>
          <p:cNvSpPr>
            <a:spLocks noGrp="1"/>
          </p:cNvSpPr>
          <p:nvPr>
            <p:ph type="title"/>
          </p:nvPr>
        </p:nvSpPr>
        <p:spPr/>
        <p:txBody>
          <a:bodyPr/>
          <a:lstStyle/>
          <a:p>
            <a:r>
              <a:rPr lang="en-GB" dirty="0"/>
              <a:t>Drinking in pregnancy profile</a:t>
            </a:r>
          </a:p>
        </p:txBody>
      </p:sp>
      <p:graphicFrame>
        <p:nvGraphicFramePr>
          <p:cNvPr id="4" name="Content Placeholder 3">
            <a:extLst>
              <a:ext uri="{FF2B5EF4-FFF2-40B4-BE49-F238E27FC236}">
                <a16:creationId xmlns:a16="http://schemas.microsoft.com/office/drawing/2014/main" id="{327D18A9-7E13-513A-BE52-CE602F21F47D}"/>
              </a:ext>
            </a:extLst>
          </p:cNvPr>
          <p:cNvGraphicFramePr>
            <a:graphicFrameLocks noGrp="1"/>
          </p:cNvGraphicFramePr>
          <p:nvPr>
            <p:ph idx="1"/>
            <p:extLst>
              <p:ext uri="{D42A27DB-BD31-4B8C-83A1-F6EECF244321}">
                <p14:modId xmlns:p14="http://schemas.microsoft.com/office/powerpoint/2010/main" val="2450866652"/>
              </p:ext>
            </p:extLst>
          </p:nvPr>
        </p:nvGraphicFramePr>
        <p:xfrm>
          <a:off x="628650" y="1417638"/>
          <a:ext cx="7788519" cy="4072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701484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FBBD8-7B61-989F-E5BF-571ED77208DF}"/>
              </a:ext>
            </a:extLst>
          </p:cNvPr>
          <p:cNvSpPr>
            <a:spLocks noGrp="1"/>
          </p:cNvSpPr>
          <p:nvPr>
            <p:ph type="title"/>
          </p:nvPr>
        </p:nvSpPr>
        <p:spPr/>
        <p:txBody>
          <a:bodyPr>
            <a:normAutofit fontScale="90000"/>
          </a:bodyPr>
          <a:lstStyle/>
          <a:p>
            <a:r>
              <a:rPr lang="en-GB" dirty="0"/>
              <a:t>Fetal Alcohol Spectrum Disorder (FASD) </a:t>
            </a:r>
          </a:p>
        </p:txBody>
      </p:sp>
      <p:sp>
        <p:nvSpPr>
          <p:cNvPr id="3" name="Content Placeholder 2">
            <a:extLst>
              <a:ext uri="{FF2B5EF4-FFF2-40B4-BE49-F238E27FC236}">
                <a16:creationId xmlns:a16="http://schemas.microsoft.com/office/drawing/2014/main" id="{73B8B937-6C61-A1BE-C998-0EB64BF4BA7B}"/>
              </a:ext>
            </a:extLst>
          </p:cNvPr>
          <p:cNvSpPr>
            <a:spLocks noGrp="1"/>
          </p:cNvSpPr>
          <p:nvPr>
            <p:ph idx="1"/>
          </p:nvPr>
        </p:nvSpPr>
        <p:spPr/>
        <p:txBody>
          <a:bodyPr>
            <a:normAutofit/>
          </a:bodyPr>
          <a:lstStyle/>
          <a:p>
            <a:pPr marL="0" indent="0">
              <a:buNone/>
            </a:pPr>
            <a:r>
              <a:rPr lang="en-GB" b="0" i="0" dirty="0">
                <a:solidFill>
                  <a:srgbClr val="0B0C0C"/>
                </a:solidFill>
                <a:effectLst/>
                <a:latin typeface="GDS Transport"/>
              </a:rPr>
              <a:t> </a:t>
            </a:r>
            <a:endParaRPr lang="en-GB" dirty="0"/>
          </a:p>
        </p:txBody>
      </p:sp>
      <p:grpSp>
        <p:nvGrpSpPr>
          <p:cNvPr id="9" name="Group 8">
            <a:extLst>
              <a:ext uri="{FF2B5EF4-FFF2-40B4-BE49-F238E27FC236}">
                <a16:creationId xmlns:a16="http://schemas.microsoft.com/office/drawing/2014/main" id="{86B7E82C-A776-E296-A291-46DB3F30EDE5}"/>
              </a:ext>
            </a:extLst>
          </p:cNvPr>
          <p:cNvGrpSpPr/>
          <p:nvPr/>
        </p:nvGrpSpPr>
        <p:grpSpPr>
          <a:xfrm>
            <a:off x="628650" y="1769269"/>
            <a:ext cx="7886700" cy="755198"/>
            <a:chOff x="0" y="84046"/>
            <a:chExt cx="10515600" cy="1006931"/>
          </a:xfrm>
          <a:solidFill>
            <a:schemeClr val="tx2"/>
          </a:solidFill>
        </p:grpSpPr>
        <p:sp>
          <p:nvSpPr>
            <p:cNvPr id="10" name="Rectangle: Rounded Corners 9">
              <a:extLst>
                <a:ext uri="{FF2B5EF4-FFF2-40B4-BE49-F238E27FC236}">
                  <a16:creationId xmlns:a16="http://schemas.microsoft.com/office/drawing/2014/main" id="{E834D1A7-7B8E-A9D7-5718-2F13F97842F6}"/>
                </a:ext>
              </a:extLst>
            </p:cNvPr>
            <p:cNvSpPr/>
            <p:nvPr/>
          </p:nvSpPr>
          <p:spPr>
            <a:xfrm>
              <a:off x="0" y="84046"/>
              <a:ext cx="10515600" cy="1006931"/>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01E074D3-A751-2FAB-3CEB-EBCB67631D34}"/>
                </a:ext>
              </a:extLst>
            </p:cNvPr>
            <p:cNvSpPr txBox="1"/>
            <p:nvPr/>
          </p:nvSpPr>
          <p:spPr>
            <a:xfrm>
              <a:off x="49154" y="133200"/>
              <a:ext cx="10417292" cy="9086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defTabSz="600075">
                <a:lnSpc>
                  <a:spcPct val="90000"/>
                </a:lnSpc>
                <a:spcBef>
                  <a:spcPct val="0"/>
                </a:spcBef>
                <a:spcAft>
                  <a:spcPct val="35000"/>
                </a:spcAft>
              </a:pPr>
              <a:r>
                <a:rPr lang="en-GB" dirty="0"/>
                <a:t>A condition that results in the child's mental and physical defects due to the mother's alcohol consumption during pregnancy.</a:t>
              </a:r>
            </a:p>
          </p:txBody>
        </p:sp>
      </p:grpSp>
    </p:spTree>
    <p:extLst>
      <p:ext uri="{BB962C8B-B14F-4D97-AF65-F5344CB8AC3E}">
        <p14:creationId xmlns:p14="http://schemas.microsoft.com/office/powerpoint/2010/main" val="10098475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FBBD8-7B61-989F-E5BF-571ED77208DF}"/>
              </a:ext>
            </a:extLst>
          </p:cNvPr>
          <p:cNvSpPr>
            <a:spLocks noGrp="1"/>
          </p:cNvSpPr>
          <p:nvPr>
            <p:ph type="title"/>
          </p:nvPr>
        </p:nvSpPr>
        <p:spPr/>
        <p:txBody>
          <a:bodyPr>
            <a:normAutofit fontScale="90000"/>
          </a:bodyPr>
          <a:lstStyle/>
          <a:p>
            <a:r>
              <a:rPr lang="en-GB" dirty="0"/>
              <a:t>Fetal Alcohol Spectrum Disorder (FASD) </a:t>
            </a:r>
          </a:p>
        </p:txBody>
      </p:sp>
      <p:sp>
        <p:nvSpPr>
          <p:cNvPr id="3" name="Content Placeholder 2">
            <a:extLst>
              <a:ext uri="{FF2B5EF4-FFF2-40B4-BE49-F238E27FC236}">
                <a16:creationId xmlns:a16="http://schemas.microsoft.com/office/drawing/2014/main" id="{73B8B937-6C61-A1BE-C998-0EB64BF4BA7B}"/>
              </a:ext>
            </a:extLst>
          </p:cNvPr>
          <p:cNvSpPr>
            <a:spLocks noGrp="1"/>
          </p:cNvSpPr>
          <p:nvPr>
            <p:ph idx="1"/>
          </p:nvPr>
        </p:nvSpPr>
        <p:spPr/>
        <p:txBody>
          <a:bodyPr>
            <a:normAutofit/>
          </a:bodyPr>
          <a:lstStyle/>
          <a:p>
            <a:pPr marL="0" indent="0">
              <a:buNone/>
            </a:pPr>
            <a:endParaRPr lang="en-GB" dirty="0"/>
          </a:p>
        </p:txBody>
      </p:sp>
      <p:sp>
        <p:nvSpPr>
          <p:cNvPr id="11" name="Rectangle: Rounded Corners 4">
            <a:extLst>
              <a:ext uri="{FF2B5EF4-FFF2-40B4-BE49-F238E27FC236}">
                <a16:creationId xmlns:a16="http://schemas.microsoft.com/office/drawing/2014/main" id="{01E074D3-A751-2FAB-3CEB-EBCB67631D34}"/>
              </a:ext>
            </a:extLst>
          </p:cNvPr>
          <p:cNvSpPr txBox="1"/>
          <p:nvPr/>
        </p:nvSpPr>
        <p:spPr>
          <a:xfrm>
            <a:off x="628650" y="1623202"/>
            <a:ext cx="7812969" cy="681467"/>
          </a:xfrm>
          <a:prstGeom prst="rect">
            <a:avLst/>
          </a:prstGeom>
          <a:solidFill>
            <a:schemeClr val="bg1">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defTabSz="600075">
              <a:lnSpc>
                <a:spcPct val="90000"/>
              </a:lnSpc>
              <a:spcBef>
                <a:spcPct val="0"/>
              </a:spcBef>
              <a:spcAft>
                <a:spcPct val="35000"/>
              </a:spcAft>
            </a:pPr>
            <a:r>
              <a:rPr lang="en-GB" sz="1500" dirty="0">
                <a:solidFill>
                  <a:schemeClr val="bg1">
                    <a:lumMod val="65000"/>
                  </a:schemeClr>
                </a:solidFill>
              </a:rPr>
              <a:t>A condition that results in the child's mental and physical defects due to the mother's alcohol consumption during pregnancy.</a:t>
            </a:r>
          </a:p>
        </p:txBody>
      </p:sp>
      <p:grpSp>
        <p:nvGrpSpPr>
          <p:cNvPr id="12" name="Group 11">
            <a:extLst>
              <a:ext uri="{FF2B5EF4-FFF2-40B4-BE49-F238E27FC236}">
                <a16:creationId xmlns:a16="http://schemas.microsoft.com/office/drawing/2014/main" id="{9F82D7A1-A4AE-A119-1DCA-BF89E1D1535B}"/>
              </a:ext>
            </a:extLst>
          </p:cNvPr>
          <p:cNvGrpSpPr/>
          <p:nvPr/>
        </p:nvGrpSpPr>
        <p:grpSpPr>
          <a:xfrm>
            <a:off x="6059286" y="2778370"/>
            <a:ext cx="2627513" cy="781202"/>
            <a:chOff x="0" y="1127031"/>
            <a:chExt cx="10515600" cy="684756"/>
          </a:xfrm>
          <a:solidFill>
            <a:schemeClr val="tx2"/>
          </a:solidFill>
        </p:grpSpPr>
        <p:sp>
          <p:nvSpPr>
            <p:cNvPr id="13" name="Rectangle: Rounded Corners 12">
              <a:extLst>
                <a:ext uri="{FF2B5EF4-FFF2-40B4-BE49-F238E27FC236}">
                  <a16:creationId xmlns:a16="http://schemas.microsoft.com/office/drawing/2014/main" id="{B4E431FB-ACD9-9C37-C5D5-832DDDB1007E}"/>
                </a:ext>
              </a:extLst>
            </p:cNvPr>
            <p:cNvSpPr/>
            <p:nvPr/>
          </p:nvSpPr>
          <p:spPr>
            <a:xfrm>
              <a:off x="0" y="1176185"/>
              <a:ext cx="10515600" cy="635602"/>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angle: Rounded Corners 4">
              <a:extLst>
                <a:ext uri="{FF2B5EF4-FFF2-40B4-BE49-F238E27FC236}">
                  <a16:creationId xmlns:a16="http://schemas.microsoft.com/office/drawing/2014/main" id="{B1561CC4-CF97-3044-056B-CD430626C7E4}"/>
                </a:ext>
              </a:extLst>
            </p:cNvPr>
            <p:cNvSpPr txBox="1"/>
            <p:nvPr/>
          </p:nvSpPr>
          <p:spPr>
            <a:xfrm>
              <a:off x="62056" y="1127031"/>
              <a:ext cx="10453544" cy="67101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defTabSz="533400">
                <a:lnSpc>
                  <a:spcPct val="90000"/>
                </a:lnSpc>
                <a:spcBef>
                  <a:spcPct val="0"/>
                </a:spcBef>
                <a:spcAft>
                  <a:spcPct val="35000"/>
                </a:spcAft>
              </a:pPr>
              <a:r>
                <a:rPr lang="en-GB" sz="1400" dirty="0"/>
                <a:t>Resulting in accumulation in the amniotic fluid.</a:t>
              </a:r>
            </a:p>
          </p:txBody>
        </p:sp>
      </p:grpSp>
      <p:grpSp>
        <p:nvGrpSpPr>
          <p:cNvPr id="18" name="Group 17">
            <a:extLst>
              <a:ext uri="{FF2B5EF4-FFF2-40B4-BE49-F238E27FC236}">
                <a16:creationId xmlns:a16="http://schemas.microsoft.com/office/drawing/2014/main" id="{BF256CAB-5135-7A70-D49E-E4B82174DFE9}"/>
              </a:ext>
            </a:extLst>
          </p:cNvPr>
          <p:cNvGrpSpPr/>
          <p:nvPr/>
        </p:nvGrpSpPr>
        <p:grpSpPr>
          <a:xfrm>
            <a:off x="3343969" y="2778370"/>
            <a:ext cx="2643134" cy="781202"/>
            <a:chOff x="0" y="1127031"/>
            <a:chExt cx="10515600" cy="684756"/>
          </a:xfrm>
        </p:grpSpPr>
        <p:sp>
          <p:nvSpPr>
            <p:cNvPr id="19" name="Rectangle: Rounded Corners 18">
              <a:extLst>
                <a:ext uri="{FF2B5EF4-FFF2-40B4-BE49-F238E27FC236}">
                  <a16:creationId xmlns:a16="http://schemas.microsoft.com/office/drawing/2014/main" id="{E7B56005-6B0C-F5E3-B664-2EA9965246A6}"/>
                </a:ext>
              </a:extLst>
            </p:cNvPr>
            <p:cNvSpPr/>
            <p:nvPr/>
          </p:nvSpPr>
          <p:spPr>
            <a:xfrm>
              <a:off x="0" y="1176185"/>
              <a:ext cx="10515600" cy="63560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ectangle: Rounded Corners 4">
              <a:extLst>
                <a:ext uri="{FF2B5EF4-FFF2-40B4-BE49-F238E27FC236}">
                  <a16:creationId xmlns:a16="http://schemas.microsoft.com/office/drawing/2014/main" id="{F77D868C-7A97-5C94-B173-B33F2DA533AD}"/>
                </a:ext>
              </a:extLst>
            </p:cNvPr>
            <p:cNvSpPr txBox="1"/>
            <p:nvPr/>
          </p:nvSpPr>
          <p:spPr>
            <a:xfrm>
              <a:off x="62056" y="1127031"/>
              <a:ext cx="10453544" cy="671015"/>
            </a:xfrm>
            <a:prstGeom prst="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r>
                <a:rPr lang="en-GB" sz="1400" dirty="0"/>
                <a:t>The alcohol is removed from the fluid slower than the mother eliminates it.</a:t>
              </a:r>
            </a:p>
          </p:txBody>
        </p:sp>
      </p:grpSp>
      <p:grpSp>
        <p:nvGrpSpPr>
          <p:cNvPr id="21" name="Group 20">
            <a:extLst>
              <a:ext uri="{FF2B5EF4-FFF2-40B4-BE49-F238E27FC236}">
                <a16:creationId xmlns:a16="http://schemas.microsoft.com/office/drawing/2014/main" id="{75F20660-0DEB-CA74-FDAB-F9D5C7BF2202}"/>
              </a:ext>
            </a:extLst>
          </p:cNvPr>
          <p:cNvGrpSpPr/>
          <p:nvPr/>
        </p:nvGrpSpPr>
        <p:grpSpPr>
          <a:xfrm>
            <a:off x="628650" y="2778369"/>
            <a:ext cx="2608510" cy="781203"/>
            <a:chOff x="0" y="1162445"/>
            <a:chExt cx="10515600" cy="649342"/>
          </a:xfrm>
        </p:grpSpPr>
        <p:sp>
          <p:nvSpPr>
            <p:cNvPr id="22" name="Rectangle: Rounded Corners 21">
              <a:extLst>
                <a:ext uri="{FF2B5EF4-FFF2-40B4-BE49-F238E27FC236}">
                  <a16:creationId xmlns:a16="http://schemas.microsoft.com/office/drawing/2014/main" id="{1BB5503C-568A-83E5-DFEF-7BFA8A2734B3}"/>
                </a:ext>
              </a:extLst>
            </p:cNvPr>
            <p:cNvSpPr/>
            <p:nvPr/>
          </p:nvSpPr>
          <p:spPr>
            <a:xfrm>
              <a:off x="0" y="1176185"/>
              <a:ext cx="10515600" cy="63560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ectangle: Rounded Corners 4">
              <a:extLst>
                <a:ext uri="{FF2B5EF4-FFF2-40B4-BE49-F238E27FC236}">
                  <a16:creationId xmlns:a16="http://schemas.microsoft.com/office/drawing/2014/main" id="{8C4E3048-2D8B-3120-2764-1268060850DA}"/>
                </a:ext>
              </a:extLst>
            </p:cNvPr>
            <p:cNvSpPr txBox="1"/>
            <p:nvPr/>
          </p:nvSpPr>
          <p:spPr>
            <a:xfrm>
              <a:off x="62054" y="1162445"/>
              <a:ext cx="10453546" cy="635602"/>
            </a:xfrm>
            <a:prstGeom prst="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defTabSz="533400">
                <a:lnSpc>
                  <a:spcPct val="90000"/>
                </a:lnSpc>
                <a:spcBef>
                  <a:spcPct val="0"/>
                </a:spcBef>
                <a:spcAft>
                  <a:spcPct val="35000"/>
                </a:spcAft>
              </a:pPr>
              <a:r>
                <a:rPr lang="en-GB" sz="1400" dirty="0"/>
                <a:t>Alcohol passes through the placenta and spreads rapidly to the amniotic fluid.</a:t>
              </a:r>
            </a:p>
          </p:txBody>
        </p:sp>
      </p:grpSp>
      <p:sp>
        <p:nvSpPr>
          <p:cNvPr id="24" name="Arrow: Right 23">
            <a:extLst>
              <a:ext uri="{FF2B5EF4-FFF2-40B4-BE49-F238E27FC236}">
                <a16:creationId xmlns:a16="http://schemas.microsoft.com/office/drawing/2014/main" id="{C3D493CB-D294-08EF-B6DD-7C9FCFCF3A59}"/>
              </a:ext>
            </a:extLst>
          </p:cNvPr>
          <p:cNvSpPr/>
          <p:nvPr/>
        </p:nvSpPr>
        <p:spPr>
          <a:xfrm>
            <a:off x="3164229" y="3271284"/>
            <a:ext cx="179740" cy="99874"/>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 name="Arrow: Right 24">
            <a:extLst>
              <a:ext uri="{FF2B5EF4-FFF2-40B4-BE49-F238E27FC236}">
                <a16:creationId xmlns:a16="http://schemas.microsoft.com/office/drawing/2014/main" id="{23156834-55EC-3FAE-ADD2-1CE34A03EE19}"/>
              </a:ext>
            </a:extLst>
          </p:cNvPr>
          <p:cNvSpPr/>
          <p:nvPr/>
        </p:nvSpPr>
        <p:spPr>
          <a:xfrm>
            <a:off x="5880294" y="3272810"/>
            <a:ext cx="179740" cy="99874"/>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9275489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FBBD8-7B61-989F-E5BF-571ED77208DF}"/>
              </a:ext>
            </a:extLst>
          </p:cNvPr>
          <p:cNvSpPr>
            <a:spLocks noGrp="1"/>
          </p:cNvSpPr>
          <p:nvPr>
            <p:ph type="title"/>
          </p:nvPr>
        </p:nvSpPr>
        <p:spPr/>
        <p:txBody>
          <a:bodyPr>
            <a:normAutofit fontScale="90000"/>
          </a:bodyPr>
          <a:lstStyle/>
          <a:p>
            <a:r>
              <a:rPr lang="en-GB" dirty="0"/>
              <a:t>Fetal Alcohol Spectrum Disorder (FASD) </a:t>
            </a:r>
          </a:p>
        </p:txBody>
      </p:sp>
      <p:sp>
        <p:nvSpPr>
          <p:cNvPr id="3" name="Content Placeholder 2">
            <a:extLst>
              <a:ext uri="{FF2B5EF4-FFF2-40B4-BE49-F238E27FC236}">
                <a16:creationId xmlns:a16="http://schemas.microsoft.com/office/drawing/2014/main" id="{73B8B937-6C61-A1BE-C998-0EB64BF4BA7B}"/>
              </a:ext>
            </a:extLst>
          </p:cNvPr>
          <p:cNvSpPr>
            <a:spLocks noGrp="1"/>
          </p:cNvSpPr>
          <p:nvPr>
            <p:ph idx="1"/>
          </p:nvPr>
        </p:nvSpPr>
        <p:spPr>
          <a:xfrm>
            <a:off x="457200" y="1312768"/>
            <a:ext cx="8229600" cy="3917032"/>
          </a:xfrm>
        </p:spPr>
        <p:txBody>
          <a:bodyPr>
            <a:normAutofit/>
          </a:bodyPr>
          <a:lstStyle/>
          <a:p>
            <a:pPr marL="0" indent="0">
              <a:buNone/>
            </a:pPr>
            <a:r>
              <a:rPr lang="en-GB" b="0" i="0" dirty="0">
                <a:solidFill>
                  <a:srgbClr val="0B0C0C"/>
                </a:solidFill>
                <a:effectLst/>
                <a:latin typeface="GDS Transport"/>
              </a:rPr>
              <a:t> </a:t>
            </a:r>
            <a:endParaRPr lang="en-GB" dirty="0"/>
          </a:p>
        </p:txBody>
      </p:sp>
      <p:sp>
        <p:nvSpPr>
          <p:cNvPr id="11" name="Rectangle: Rounded Corners 4">
            <a:extLst>
              <a:ext uri="{FF2B5EF4-FFF2-40B4-BE49-F238E27FC236}">
                <a16:creationId xmlns:a16="http://schemas.microsoft.com/office/drawing/2014/main" id="{01E074D3-A751-2FAB-3CEB-EBCB67631D34}"/>
              </a:ext>
            </a:extLst>
          </p:cNvPr>
          <p:cNvSpPr txBox="1"/>
          <p:nvPr/>
        </p:nvSpPr>
        <p:spPr>
          <a:xfrm>
            <a:off x="628650" y="1652861"/>
            <a:ext cx="7812969" cy="681467"/>
          </a:xfrm>
          <a:prstGeom prst="rect">
            <a:avLst/>
          </a:prstGeom>
          <a:solidFill>
            <a:schemeClr val="bg1">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defTabSz="600075">
              <a:lnSpc>
                <a:spcPct val="90000"/>
              </a:lnSpc>
              <a:spcBef>
                <a:spcPct val="0"/>
              </a:spcBef>
              <a:spcAft>
                <a:spcPct val="35000"/>
              </a:spcAft>
            </a:pPr>
            <a:r>
              <a:rPr lang="en-GB" sz="1500" dirty="0">
                <a:solidFill>
                  <a:schemeClr val="bg1">
                    <a:lumMod val="65000"/>
                  </a:schemeClr>
                </a:solidFill>
              </a:rPr>
              <a:t>A condition that results in the child's mental and physical defects due to the mother's alcohol consumption during pregnancy.</a:t>
            </a:r>
          </a:p>
        </p:txBody>
      </p:sp>
      <p:sp>
        <p:nvSpPr>
          <p:cNvPr id="14" name="Rectangle: Rounded Corners 4">
            <a:extLst>
              <a:ext uri="{FF2B5EF4-FFF2-40B4-BE49-F238E27FC236}">
                <a16:creationId xmlns:a16="http://schemas.microsoft.com/office/drawing/2014/main" id="{B1561CC4-CF97-3044-056B-CD430626C7E4}"/>
              </a:ext>
            </a:extLst>
          </p:cNvPr>
          <p:cNvSpPr txBox="1"/>
          <p:nvPr/>
        </p:nvSpPr>
        <p:spPr>
          <a:xfrm>
            <a:off x="6009522" y="2563035"/>
            <a:ext cx="2505828" cy="466396"/>
          </a:xfrm>
          <a:prstGeom prst="rect">
            <a:avLst/>
          </a:prstGeom>
          <a:solidFill>
            <a:schemeClr val="bg1">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defTabSz="533400">
              <a:lnSpc>
                <a:spcPct val="90000"/>
              </a:lnSpc>
              <a:spcBef>
                <a:spcPct val="0"/>
              </a:spcBef>
              <a:spcAft>
                <a:spcPct val="35000"/>
              </a:spcAft>
            </a:pPr>
            <a:r>
              <a:rPr lang="en-GB" sz="1200" dirty="0">
                <a:solidFill>
                  <a:schemeClr val="bg1">
                    <a:lumMod val="65000"/>
                  </a:schemeClr>
                </a:solidFill>
              </a:rPr>
              <a:t>Resulting in accumulation in the amniotic fluid.</a:t>
            </a:r>
          </a:p>
        </p:txBody>
      </p:sp>
      <p:sp>
        <p:nvSpPr>
          <p:cNvPr id="20" name="Rectangle: Rounded Corners 4">
            <a:extLst>
              <a:ext uri="{FF2B5EF4-FFF2-40B4-BE49-F238E27FC236}">
                <a16:creationId xmlns:a16="http://schemas.microsoft.com/office/drawing/2014/main" id="{F77D868C-7A97-5C94-B173-B33F2DA533AD}"/>
              </a:ext>
            </a:extLst>
          </p:cNvPr>
          <p:cNvSpPr txBox="1"/>
          <p:nvPr/>
        </p:nvSpPr>
        <p:spPr>
          <a:xfrm>
            <a:off x="3319086" y="2574462"/>
            <a:ext cx="2505828" cy="466396"/>
          </a:xfrm>
          <a:prstGeom prst="rect">
            <a:avLst/>
          </a:prstGeom>
          <a:solidFill>
            <a:schemeClr val="bg1">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r>
              <a:rPr lang="en-GB" sz="1200" dirty="0">
                <a:solidFill>
                  <a:schemeClr val="bg1">
                    <a:lumMod val="65000"/>
                  </a:schemeClr>
                </a:solidFill>
              </a:rPr>
              <a:t>The alcohol is removed from the fluid slower than the mother eliminates it.</a:t>
            </a:r>
          </a:p>
        </p:txBody>
      </p:sp>
      <p:sp>
        <p:nvSpPr>
          <p:cNvPr id="23" name="Rectangle: Rounded Corners 4">
            <a:extLst>
              <a:ext uri="{FF2B5EF4-FFF2-40B4-BE49-F238E27FC236}">
                <a16:creationId xmlns:a16="http://schemas.microsoft.com/office/drawing/2014/main" id="{8C4E3048-2D8B-3120-2764-1268060850DA}"/>
              </a:ext>
            </a:extLst>
          </p:cNvPr>
          <p:cNvSpPr txBox="1"/>
          <p:nvPr/>
        </p:nvSpPr>
        <p:spPr>
          <a:xfrm>
            <a:off x="649012" y="2564156"/>
            <a:ext cx="2505828" cy="476702"/>
          </a:xfrm>
          <a:prstGeom prst="rect">
            <a:avLst/>
          </a:prstGeom>
          <a:solidFill>
            <a:schemeClr val="bg1">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defTabSz="533400">
              <a:lnSpc>
                <a:spcPct val="90000"/>
              </a:lnSpc>
              <a:spcBef>
                <a:spcPct val="0"/>
              </a:spcBef>
              <a:spcAft>
                <a:spcPct val="35000"/>
              </a:spcAft>
            </a:pPr>
            <a:r>
              <a:rPr lang="en-GB" sz="1200" dirty="0">
                <a:solidFill>
                  <a:schemeClr val="bg1">
                    <a:lumMod val="65000"/>
                  </a:schemeClr>
                </a:solidFill>
              </a:rPr>
              <a:t>Alcohol passes through the placenta and spreads rapidly to the amniotic fluid.</a:t>
            </a:r>
          </a:p>
        </p:txBody>
      </p:sp>
      <p:sp>
        <p:nvSpPr>
          <p:cNvPr id="24" name="Arrow: Right 23">
            <a:extLst>
              <a:ext uri="{FF2B5EF4-FFF2-40B4-BE49-F238E27FC236}">
                <a16:creationId xmlns:a16="http://schemas.microsoft.com/office/drawing/2014/main" id="{C3D493CB-D294-08EF-B6DD-7C9FCFCF3A59}"/>
              </a:ext>
            </a:extLst>
          </p:cNvPr>
          <p:cNvSpPr/>
          <p:nvPr/>
        </p:nvSpPr>
        <p:spPr>
          <a:xfrm>
            <a:off x="3139346" y="2726440"/>
            <a:ext cx="179740" cy="99874"/>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 name="Arrow: Right 24">
            <a:extLst>
              <a:ext uri="{FF2B5EF4-FFF2-40B4-BE49-F238E27FC236}">
                <a16:creationId xmlns:a16="http://schemas.microsoft.com/office/drawing/2014/main" id="{23156834-55EC-3FAE-ADD2-1CE34A03EE19}"/>
              </a:ext>
            </a:extLst>
          </p:cNvPr>
          <p:cNvSpPr/>
          <p:nvPr/>
        </p:nvSpPr>
        <p:spPr>
          <a:xfrm>
            <a:off x="5838072" y="2776377"/>
            <a:ext cx="179740" cy="99874"/>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26" name="Group 25">
            <a:extLst>
              <a:ext uri="{FF2B5EF4-FFF2-40B4-BE49-F238E27FC236}">
                <a16:creationId xmlns:a16="http://schemas.microsoft.com/office/drawing/2014/main" id="{89FEC685-12A0-E840-3594-1C6664266C92}"/>
              </a:ext>
            </a:extLst>
          </p:cNvPr>
          <p:cNvGrpSpPr/>
          <p:nvPr/>
        </p:nvGrpSpPr>
        <p:grpSpPr>
          <a:xfrm>
            <a:off x="649012" y="3165377"/>
            <a:ext cx="7718181" cy="1108682"/>
            <a:chOff x="-31262" y="3077342"/>
            <a:chExt cx="10519713" cy="610705"/>
          </a:xfrm>
        </p:grpSpPr>
        <p:sp>
          <p:nvSpPr>
            <p:cNvPr id="27" name="Rectangle: Rounded Corners 26">
              <a:extLst>
                <a:ext uri="{FF2B5EF4-FFF2-40B4-BE49-F238E27FC236}">
                  <a16:creationId xmlns:a16="http://schemas.microsoft.com/office/drawing/2014/main" id="{3E379882-F08F-C8F7-32FF-A7F38291BA19}"/>
                </a:ext>
              </a:extLst>
            </p:cNvPr>
            <p:cNvSpPr/>
            <p:nvPr/>
          </p:nvSpPr>
          <p:spPr>
            <a:xfrm>
              <a:off x="-31262" y="3077342"/>
              <a:ext cx="10515600" cy="610705"/>
            </a:xfrm>
            <a:prstGeom prst="roundRect">
              <a:avLst/>
            </a:prstGeom>
            <a:solidFill>
              <a:srgbClr val="7030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ectangle: Rounded Corners 4">
              <a:extLst>
                <a:ext uri="{FF2B5EF4-FFF2-40B4-BE49-F238E27FC236}">
                  <a16:creationId xmlns:a16="http://schemas.microsoft.com/office/drawing/2014/main" id="{96C6B1AC-B16C-F537-6D90-A406401F0AF6}"/>
                </a:ext>
              </a:extLst>
            </p:cNvPr>
            <p:cNvSpPr txBox="1"/>
            <p:nvPr/>
          </p:nvSpPr>
          <p:spPr>
            <a:xfrm>
              <a:off x="27149" y="3117686"/>
              <a:ext cx="10461302" cy="501854"/>
            </a:xfrm>
            <a:prstGeom prst="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defTabSz="466725">
                <a:lnSpc>
                  <a:spcPct val="90000"/>
                </a:lnSpc>
                <a:spcBef>
                  <a:spcPct val="0"/>
                </a:spcBef>
                <a:spcAft>
                  <a:spcPct val="35000"/>
                </a:spcAft>
              </a:pPr>
              <a:r>
                <a:rPr lang="en-GB" dirty="0"/>
                <a:t>Even low levels of alcohol exposure may lead to developmental abnormalities, at all stages of embryonic development.</a:t>
              </a:r>
            </a:p>
          </p:txBody>
        </p:sp>
      </p:grpSp>
    </p:spTree>
    <p:extLst>
      <p:ext uri="{BB962C8B-B14F-4D97-AF65-F5344CB8AC3E}">
        <p14:creationId xmlns:p14="http://schemas.microsoft.com/office/powerpoint/2010/main" val="45788351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FBBD8-7B61-989F-E5BF-571ED77208DF}"/>
              </a:ext>
            </a:extLst>
          </p:cNvPr>
          <p:cNvSpPr>
            <a:spLocks noGrp="1"/>
          </p:cNvSpPr>
          <p:nvPr>
            <p:ph type="title"/>
          </p:nvPr>
        </p:nvSpPr>
        <p:spPr/>
        <p:txBody>
          <a:bodyPr>
            <a:normAutofit fontScale="90000"/>
          </a:bodyPr>
          <a:lstStyle/>
          <a:p>
            <a:r>
              <a:rPr lang="en-GB" dirty="0"/>
              <a:t>Fetal Alcohol Spectrum Disorder (FASD) </a:t>
            </a:r>
          </a:p>
        </p:txBody>
      </p:sp>
      <p:sp>
        <p:nvSpPr>
          <p:cNvPr id="3" name="Content Placeholder 2">
            <a:extLst>
              <a:ext uri="{FF2B5EF4-FFF2-40B4-BE49-F238E27FC236}">
                <a16:creationId xmlns:a16="http://schemas.microsoft.com/office/drawing/2014/main" id="{73B8B937-6C61-A1BE-C998-0EB64BF4BA7B}"/>
              </a:ext>
            </a:extLst>
          </p:cNvPr>
          <p:cNvSpPr>
            <a:spLocks noGrp="1"/>
          </p:cNvSpPr>
          <p:nvPr>
            <p:ph idx="1"/>
          </p:nvPr>
        </p:nvSpPr>
        <p:spPr/>
        <p:txBody>
          <a:bodyPr>
            <a:normAutofit/>
          </a:bodyPr>
          <a:lstStyle/>
          <a:p>
            <a:pPr marL="0" indent="0">
              <a:buNone/>
            </a:pPr>
            <a:r>
              <a:rPr lang="en-GB" b="0" i="0" dirty="0">
                <a:solidFill>
                  <a:srgbClr val="0B0C0C"/>
                </a:solidFill>
                <a:effectLst/>
                <a:latin typeface="GDS Transport"/>
              </a:rPr>
              <a:t> </a:t>
            </a:r>
            <a:endParaRPr lang="en-GB" dirty="0"/>
          </a:p>
        </p:txBody>
      </p:sp>
      <p:sp>
        <p:nvSpPr>
          <p:cNvPr id="11" name="Rectangle: Rounded Corners 4">
            <a:extLst>
              <a:ext uri="{FF2B5EF4-FFF2-40B4-BE49-F238E27FC236}">
                <a16:creationId xmlns:a16="http://schemas.microsoft.com/office/drawing/2014/main" id="{01E074D3-A751-2FAB-3CEB-EBCB67631D34}"/>
              </a:ext>
            </a:extLst>
          </p:cNvPr>
          <p:cNvSpPr txBox="1"/>
          <p:nvPr/>
        </p:nvSpPr>
        <p:spPr>
          <a:xfrm>
            <a:off x="457200" y="1703716"/>
            <a:ext cx="7928922" cy="692354"/>
          </a:xfrm>
          <a:prstGeom prst="rect">
            <a:avLst/>
          </a:prstGeom>
          <a:solidFill>
            <a:schemeClr val="bg1">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defTabSz="600075">
              <a:lnSpc>
                <a:spcPct val="90000"/>
              </a:lnSpc>
              <a:spcBef>
                <a:spcPct val="0"/>
              </a:spcBef>
              <a:spcAft>
                <a:spcPct val="35000"/>
              </a:spcAft>
            </a:pPr>
            <a:r>
              <a:rPr lang="en-GB" sz="1500" dirty="0">
                <a:solidFill>
                  <a:schemeClr val="bg1">
                    <a:lumMod val="65000"/>
                  </a:schemeClr>
                </a:solidFill>
              </a:rPr>
              <a:t>A condition that results in the child's mental and physical defects due to the mother's alcohol consumption during pregnancy.</a:t>
            </a:r>
          </a:p>
        </p:txBody>
      </p:sp>
      <p:sp>
        <p:nvSpPr>
          <p:cNvPr id="14" name="Rectangle: Rounded Corners 4">
            <a:extLst>
              <a:ext uri="{FF2B5EF4-FFF2-40B4-BE49-F238E27FC236}">
                <a16:creationId xmlns:a16="http://schemas.microsoft.com/office/drawing/2014/main" id="{B1561CC4-CF97-3044-056B-CD430626C7E4}"/>
              </a:ext>
            </a:extLst>
          </p:cNvPr>
          <p:cNvSpPr txBox="1"/>
          <p:nvPr/>
        </p:nvSpPr>
        <p:spPr>
          <a:xfrm>
            <a:off x="5880294" y="2514622"/>
            <a:ext cx="2505828" cy="506274"/>
          </a:xfrm>
          <a:prstGeom prst="rect">
            <a:avLst/>
          </a:prstGeom>
          <a:solidFill>
            <a:schemeClr val="bg1">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defTabSz="533400">
              <a:lnSpc>
                <a:spcPct val="90000"/>
              </a:lnSpc>
              <a:spcBef>
                <a:spcPct val="0"/>
              </a:spcBef>
              <a:spcAft>
                <a:spcPct val="35000"/>
              </a:spcAft>
            </a:pPr>
            <a:r>
              <a:rPr lang="en-GB" sz="1200" dirty="0">
                <a:solidFill>
                  <a:schemeClr val="bg1">
                    <a:lumMod val="65000"/>
                  </a:schemeClr>
                </a:solidFill>
              </a:rPr>
              <a:t>Resulting in accumulation in the amniotic fluid</a:t>
            </a:r>
          </a:p>
        </p:txBody>
      </p:sp>
      <p:sp>
        <p:nvSpPr>
          <p:cNvPr id="20" name="Rectangle: Rounded Corners 4">
            <a:extLst>
              <a:ext uri="{FF2B5EF4-FFF2-40B4-BE49-F238E27FC236}">
                <a16:creationId xmlns:a16="http://schemas.microsoft.com/office/drawing/2014/main" id="{F77D868C-7A97-5C94-B173-B33F2DA533AD}"/>
              </a:ext>
            </a:extLst>
          </p:cNvPr>
          <p:cNvSpPr txBox="1"/>
          <p:nvPr/>
        </p:nvSpPr>
        <p:spPr>
          <a:xfrm>
            <a:off x="3187394" y="2514622"/>
            <a:ext cx="2505828" cy="506274"/>
          </a:xfrm>
          <a:prstGeom prst="rect">
            <a:avLst/>
          </a:prstGeom>
          <a:solidFill>
            <a:schemeClr val="bg1">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r>
              <a:rPr lang="en-GB" sz="1200" dirty="0">
                <a:solidFill>
                  <a:schemeClr val="bg1">
                    <a:lumMod val="65000"/>
                  </a:schemeClr>
                </a:solidFill>
              </a:rPr>
              <a:t>The alcohol is removed from the fluid slower than the mother eliminates it</a:t>
            </a:r>
          </a:p>
        </p:txBody>
      </p:sp>
      <p:sp>
        <p:nvSpPr>
          <p:cNvPr id="23" name="Rectangle: Rounded Corners 4">
            <a:extLst>
              <a:ext uri="{FF2B5EF4-FFF2-40B4-BE49-F238E27FC236}">
                <a16:creationId xmlns:a16="http://schemas.microsoft.com/office/drawing/2014/main" id="{8C4E3048-2D8B-3120-2764-1268060850DA}"/>
              </a:ext>
            </a:extLst>
          </p:cNvPr>
          <p:cNvSpPr txBox="1"/>
          <p:nvPr/>
        </p:nvSpPr>
        <p:spPr>
          <a:xfrm>
            <a:off x="457200" y="2514622"/>
            <a:ext cx="2505828" cy="506274"/>
          </a:xfrm>
          <a:prstGeom prst="rect">
            <a:avLst/>
          </a:prstGeom>
          <a:solidFill>
            <a:schemeClr val="bg1">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defTabSz="533400">
              <a:lnSpc>
                <a:spcPct val="90000"/>
              </a:lnSpc>
              <a:spcBef>
                <a:spcPct val="0"/>
              </a:spcBef>
              <a:spcAft>
                <a:spcPct val="35000"/>
              </a:spcAft>
            </a:pPr>
            <a:r>
              <a:rPr lang="en-GB" sz="1200" dirty="0">
                <a:solidFill>
                  <a:schemeClr val="bg1">
                    <a:lumMod val="65000"/>
                  </a:schemeClr>
                </a:solidFill>
              </a:rPr>
              <a:t>Alcohol passes through the placenta and spreads rapidly to the amniotic fluid.</a:t>
            </a:r>
          </a:p>
        </p:txBody>
      </p:sp>
      <p:sp>
        <p:nvSpPr>
          <p:cNvPr id="24" name="Arrow: Right 23">
            <a:extLst>
              <a:ext uri="{FF2B5EF4-FFF2-40B4-BE49-F238E27FC236}">
                <a16:creationId xmlns:a16="http://schemas.microsoft.com/office/drawing/2014/main" id="{C3D493CB-D294-08EF-B6DD-7C9FCFCF3A59}"/>
              </a:ext>
            </a:extLst>
          </p:cNvPr>
          <p:cNvSpPr/>
          <p:nvPr/>
        </p:nvSpPr>
        <p:spPr>
          <a:xfrm>
            <a:off x="2970360" y="2758216"/>
            <a:ext cx="179740" cy="99874"/>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 name="Arrow: Right 24">
            <a:extLst>
              <a:ext uri="{FF2B5EF4-FFF2-40B4-BE49-F238E27FC236}">
                <a16:creationId xmlns:a16="http://schemas.microsoft.com/office/drawing/2014/main" id="{23156834-55EC-3FAE-ADD2-1CE34A03EE19}"/>
              </a:ext>
            </a:extLst>
          </p:cNvPr>
          <p:cNvSpPr/>
          <p:nvPr/>
        </p:nvSpPr>
        <p:spPr>
          <a:xfrm>
            <a:off x="5693222" y="2788266"/>
            <a:ext cx="179740" cy="99874"/>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8" name="Rectangle: Rounded Corners 4">
            <a:extLst>
              <a:ext uri="{FF2B5EF4-FFF2-40B4-BE49-F238E27FC236}">
                <a16:creationId xmlns:a16="http://schemas.microsoft.com/office/drawing/2014/main" id="{96C6B1AC-B16C-F537-6D90-A406401F0AF6}"/>
              </a:ext>
            </a:extLst>
          </p:cNvPr>
          <p:cNvSpPr txBox="1"/>
          <p:nvPr/>
        </p:nvSpPr>
        <p:spPr>
          <a:xfrm>
            <a:off x="457200" y="3293502"/>
            <a:ext cx="7885500" cy="392157"/>
          </a:xfrm>
          <a:prstGeom prst="rect">
            <a:avLst/>
          </a:prstGeom>
          <a:solidFill>
            <a:schemeClr val="bg1">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defTabSz="466725">
              <a:lnSpc>
                <a:spcPct val="90000"/>
              </a:lnSpc>
              <a:spcBef>
                <a:spcPct val="0"/>
              </a:spcBef>
              <a:spcAft>
                <a:spcPct val="35000"/>
              </a:spcAft>
            </a:pPr>
            <a:r>
              <a:rPr lang="en-GB" sz="1500" dirty="0">
                <a:solidFill>
                  <a:schemeClr val="bg1">
                    <a:lumMod val="65000"/>
                  </a:schemeClr>
                </a:solidFill>
              </a:rPr>
              <a:t>Even low levels of alcohol exposure may lead to developmental abnormalities, at all stages of embryonic development.</a:t>
            </a:r>
          </a:p>
        </p:txBody>
      </p:sp>
      <p:grpSp>
        <p:nvGrpSpPr>
          <p:cNvPr id="29" name="Group 28">
            <a:extLst>
              <a:ext uri="{FF2B5EF4-FFF2-40B4-BE49-F238E27FC236}">
                <a16:creationId xmlns:a16="http://schemas.microsoft.com/office/drawing/2014/main" id="{4816C0C0-2B25-A80F-59C0-0589349CC796}"/>
              </a:ext>
            </a:extLst>
          </p:cNvPr>
          <p:cNvGrpSpPr/>
          <p:nvPr/>
        </p:nvGrpSpPr>
        <p:grpSpPr>
          <a:xfrm>
            <a:off x="457200" y="3836990"/>
            <a:ext cx="7928922" cy="754629"/>
            <a:chOff x="-340828" y="3281462"/>
            <a:chExt cx="10631755" cy="576341"/>
          </a:xfrm>
          <a:solidFill>
            <a:schemeClr val="tx2"/>
          </a:solidFill>
        </p:grpSpPr>
        <p:sp>
          <p:nvSpPr>
            <p:cNvPr id="30" name="Rectangle: Rounded Corners 29">
              <a:extLst>
                <a:ext uri="{FF2B5EF4-FFF2-40B4-BE49-F238E27FC236}">
                  <a16:creationId xmlns:a16="http://schemas.microsoft.com/office/drawing/2014/main" id="{9281E7C8-A331-86B1-D66E-338417C0E009}"/>
                </a:ext>
              </a:extLst>
            </p:cNvPr>
            <p:cNvSpPr/>
            <p:nvPr/>
          </p:nvSpPr>
          <p:spPr>
            <a:xfrm>
              <a:off x="-340828" y="3281462"/>
              <a:ext cx="10631755" cy="57634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Rectangle: Rounded Corners 4">
              <a:extLst>
                <a:ext uri="{FF2B5EF4-FFF2-40B4-BE49-F238E27FC236}">
                  <a16:creationId xmlns:a16="http://schemas.microsoft.com/office/drawing/2014/main" id="{6DFC8C98-7B63-BB71-B190-51BF2FAE616F}"/>
                </a:ext>
              </a:extLst>
            </p:cNvPr>
            <p:cNvSpPr txBox="1"/>
            <p:nvPr/>
          </p:nvSpPr>
          <p:spPr>
            <a:xfrm>
              <a:off x="-228600" y="3355948"/>
              <a:ext cx="10461303" cy="50185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defTabSz="466725">
                <a:lnSpc>
                  <a:spcPct val="90000"/>
                </a:lnSpc>
                <a:spcBef>
                  <a:spcPct val="0"/>
                </a:spcBef>
                <a:spcAft>
                  <a:spcPct val="35000"/>
                </a:spcAft>
              </a:pPr>
              <a:r>
                <a:rPr lang="en-GB" dirty="0"/>
                <a:t>There are lifelong consequences for the child (and family): </a:t>
              </a:r>
            </a:p>
          </p:txBody>
        </p:sp>
      </p:grpSp>
      <p:grpSp>
        <p:nvGrpSpPr>
          <p:cNvPr id="33" name="Group 32">
            <a:extLst>
              <a:ext uri="{FF2B5EF4-FFF2-40B4-BE49-F238E27FC236}">
                <a16:creationId xmlns:a16="http://schemas.microsoft.com/office/drawing/2014/main" id="{A52C4067-F33E-B11B-523E-8E8C0D6909F2}"/>
              </a:ext>
            </a:extLst>
          </p:cNvPr>
          <p:cNvGrpSpPr/>
          <p:nvPr/>
        </p:nvGrpSpPr>
        <p:grpSpPr>
          <a:xfrm>
            <a:off x="363125" y="4591618"/>
            <a:ext cx="3601038" cy="1108177"/>
            <a:chOff x="-302707" y="1111046"/>
            <a:chExt cx="10818311" cy="700741"/>
          </a:xfrm>
          <a:solidFill>
            <a:schemeClr val="tx2"/>
          </a:solidFill>
        </p:grpSpPr>
        <p:sp>
          <p:nvSpPr>
            <p:cNvPr id="34" name="Rectangle: Rounded Corners 33">
              <a:extLst>
                <a:ext uri="{FF2B5EF4-FFF2-40B4-BE49-F238E27FC236}">
                  <a16:creationId xmlns:a16="http://schemas.microsoft.com/office/drawing/2014/main" id="{56A7F6B0-DC1D-45CD-B12A-D9FC0DC6D334}"/>
                </a:ext>
              </a:extLst>
            </p:cNvPr>
            <p:cNvSpPr/>
            <p:nvPr/>
          </p:nvSpPr>
          <p:spPr>
            <a:xfrm>
              <a:off x="-302707" y="1111046"/>
              <a:ext cx="10818311" cy="700741"/>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Rectangle: Rounded Corners 4">
              <a:extLst>
                <a:ext uri="{FF2B5EF4-FFF2-40B4-BE49-F238E27FC236}">
                  <a16:creationId xmlns:a16="http://schemas.microsoft.com/office/drawing/2014/main" id="{1372C129-F896-F3CA-A94E-3C5E0937EA0A}"/>
                </a:ext>
              </a:extLst>
            </p:cNvPr>
            <p:cNvSpPr txBox="1"/>
            <p:nvPr/>
          </p:nvSpPr>
          <p:spPr>
            <a:xfrm>
              <a:off x="287622" y="1142029"/>
              <a:ext cx="9945360" cy="66975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defTabSz="533400">
                <a:lnSpc>
                  <a:spcPct val="90000"/>
                </a:lnSpc>
                <a:spcBef>
                  <a:spcPct val="0"/>
                </a:spcBef>
                <a:spcAft>
                  <a:spcPct val="35000"/>
                </a:spcAft>
              </a:pPr>
              <a:r>
                <a:rPr lang="en-GB" sz="1600" dirty="0"/>
                <a:t>The cognitive deficits, behavioural problems, psychopathology and other secondary disabilities associated with FASD. </a:t>
              </a:r>
            </a:p>
          </p:txBody>
        </p:sp>
      </p:grpSp>
      <p:grpSp>
        <p:nvGrpSpPr>
          <p:cNvPr id="36" name="Group 35">
            <a:extLst>
              <a:ext uri="{FF2B5EF4-FFF2-40B4-BE49-F238E27FC236}">
                <a16:creationId xmlns:a16="http://schemas.microsoft.com/office/drawing/2014/main" id="{0172D883-5802-A13A-4F89-073EF9B814A6}"/>
              </a:ext>
            </a:extLst>
          </p:cNvPr>
          <p:cNvGrpSpPr/>
          <p:nvPr/>
        </p:nvGrpSpPr>
        <p:grpSpPr>
          <a:xfrm>
            <a:off x="4993305" y="4640616"/>
            <a:ext cx="3693495" cy="1149222"/>
            <a:chOff x="-372290" y="1193472"/>
            <a:chExt cx="10515600" cy="635602"/>
          </a:xfrm>
          <a:solidFill>
            <a:schemeClr val="tx2"/>
          </a:solidFill>
        </p:grpSpPr>
        <p:sp>
          <p:nvSpPr>
            <p:cNvPr id="37" name="Rectangle: Rounded Corners 36">
              <a:extLst>
                <a:ext uri="{FF2B5EF4-FFF2-40B4-BE49-F238E27FC236}">
                  <a16:creationId xmlns:a16="http://schemas.microsoft.com/office/drawing/2014/main" id="{794A0C95-C59B-CC6B-1B1C-A411E689F87E}"/>
                </a:ext>
              </a:extLst>
            </p:cNvPr>
            <p:cNvSpPr/>
            <p:nvPr/>
          </p:nvSpPr>
          <p:spPr>
            <a:xfrm>
              <a:off x="-372290" y="1193472"/>
              <a:ext cx="10515600" cy="635602"/>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Rectangle: Rounded Corners 4">
              <a:extLst>
                <a:ext uri="{FF2B5EF4-FFF2-40B4-BE49-F238E27FC236}">
                  <a16:creationId xmlns:a16="http://schemas.microsoft.com/office/drawing/2014/main" id="{47A46D55-EC77-3A5D-5704-F0200ABEFAF2}"/>
                </a:ext>
              </a:extLst>
            </p:cNvPr>
            <p:cNvSpPr txBox="1"/>
            <p:nvPr/>
          </p:nvSpPr>
          <p:spPr>
            <a:xfrm>
              <a:off x="-244318" y="1224541"/>
              <a:ext cx="9968662" cy="57354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defTabSz="533400">
                <a:lnSpc>
                  <a:spcPct val="90000"/>
                </a:lnSpc>
                <a:spcBef>
                  <a:spcPct val="0"/>
                </a:spcBef>
                <a:spcAft>
                  <a:spcPct val="35000"/>
                </a:spcAft>
              </a:pPr>
              <a:r>
                <a:rPr lang="en-GB" dirty="0"/>
                <a:t>Affecting the person’s ability to navigate their daily lives and become independent adults.</a:t>
              </a:r>
            </a:p>
          </p:txBody>
        </p:sp>
      </p:grpSp>
      <p:sp>
        <p:nvSpPr>
          <p:cNvPr id="39" name="Arrow: Right 38">
            <a:extLst>
              <a:ext uri="{FF2B5EF4-FFF2-40B4-BE49-F238E27FC236}">
                <a16:creationId xmlns:a16="http://schemas.microsoft.com/office/drawing/2014/main" id="{68F5C08E-2846-6C56-8B37-4EAA87C2BFB8}"/>
              </a:ext>
            </a:extLst>
          </p:cNvPr>
          <p:cNvSpPr/>
          <p:nvPr/>
        </p:nvSpPr>
        <p:spPr>
          <a:xfrm>
            <a:off x="3964163" y="4941235"/>
            <a:ext cx="935067" cy="213050"/>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7822003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694471-D4FE-1981-B93D-5FB97A69B7CF}"/>
              </a:ext>
            </a:extLst>
          </p:cNvPr>
          <p:cNvPicPr>
            <a:picLocks noChangeAspect="1"/>
          </p:cNvPicPr>
          <p:nvPr/>
        </p:nvPicPr>
        <p:blipFill>
          <a:blip r:embed="rId3"/>
          <a:stretch>
            <a:fillRect/>
          </a:stretch>
        </p:blipFill>
        <p:spPr>
          <a:xfrm>
            <a:off x="769310" y="451538"/>
            <a:ext cx="7725403" cy="4910350"/>
          </a:xfrm>
          <a:prstGeom prst="rect">
            <a:avLst/>
          </a:prstGeom>
        </p:spPr>
      </p:pic>
      <p:sp>
        <p:nvSpPr>
          <p:cNvPr id="4" name="Title 3">
            <a:extLst>
              <a:ext uri="{FF2B5EF4-FFF2-40B4-BE49-F238E27FC236}">
                <a16:creationId xmlns:a16="http://schemas.microsoft.com/office/drawing/2014/main" id="{FAD30956-967E-5897-3A4B-C1DCA222B59E}"/>
              </a:ext>
            </a:extLst>
          </p:cNvPr>
          <p:cNvSpPr>
            <a:spLocks noGrp="1"/>
          </p:cNvSpPr>
          <p:nvPr>
            <p:ph type="title"/>
          </p:nvPr>
        </p:nvSpPr>
        <p:spPr/>
        <p:txBody>
          <a:bodyPr/>
          <a:lstStyle/>
          <a:p>
            <a:endParaRPr lang="en-GB" dirty="0"/>
          </a:p>
        </p:txBody>
      </p:sp>
      <p:sp>
        <p:nvSpPr>
          <p:cNvPr id="5" name="Text Placeholder 4">
            <a:extLst>
              <a:ext uri="{FF2B5EF4-FFF2-40B4-BE49-F238E27FC236}">
                <a16:creationId xmlns:a16="http://schemas.microsoft.com/office/drawing/2014/main" id="{CF6BAAE7-A1FD-0DE5-C039-05D34FD97735}"/>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86134351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9AC99-5498-2D86-55C2-EF17E90E132B}"/>
              </a:ext>
            </a:extLst>
          </p:cNvPr>
          <p:cNvSpPr>
            <a:spLocks noGrp="1"/>
          </p:cNvSpPr>
          <p:nvPr>
            <p:ph type="title"/>
          </p:nvPr>
        </p:nvSpPr>
        <p:spPr/>
        <p:txBody>
          <a:bodyPr>
            <a:normAutofit fontScale="90000"/>
          </a:bodyPr>
          <a:lstStyle/>
          <a:p>
            <a:r>
              <a:rPr lang="en-GB" dirty="0"/>
              <a:t>Influence of parents drinking on children</a:t>
            </a:r>
          </a:p>
        </p:txBody>
      </p:sp>
      <p:pic>
        <p:nvPicPr>
          <p:cNvPr id="5" name="Content Placeholder 4" descr="A couple of women sitting on a couch and holding wine glasses&#10;&#10;Description automatically generated with low confidence">
            <a:extLst>
              <a:ext uri="{FF2B5EF4-FFF2-40B4-BE49-F238E27FC236}">
                <a16:creationId xmlns:a16="http://schemas.microsoft.com/office/drawing/2014/main" id="{79925391-93E6-D517-D561-B64F54DF217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28650" y="2528362"/>
            <a:ext cx="4094058" cy="2718686"/>
          </a:xfrm>
        </p:spPr>
      </p:pic>
      <p:graphicFrame>
        <p:nvGraphicFramePr>
          <p:cNvPr id="7" name="Diagram 6">
            <a:extLst>
              <a:ext uri="{FF2B5EF4-FFF2-40B4-BE49-F238E27FC236}">
                <a16:creationId xmlns:a16="http://schemas.microsoft.com/office/drawing/2014/main" id="{C16BC33E-714E-4AEB-3353-7CF9275FA338}"/>
              </a:ext>
            </a:extLst>
          </p:cNvPr>
          <p:cNvGraphicFramePr/>
          <p:nvPr/>
        </p:nvGraphicFramePr>
        <p:xfrm>
          <a:off x="4931596" y="2125266"/>
          <a:ext cx="3583754" cy="35248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4950205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4FC818C-A360-0A36-F3F5-E211C3211ABC}"/>
              </a:ext>
            </a:extLst>
          </p:cNvPr>
          <p:cNvPicPr>
            <a:picLocks noChangeAspect="1"/>
          </p:cNvPicPr>
          <p:nvPr/>
        </p:nvPicPr>
        <p:blipFill>
          <a:blip r:embed="rId3"/>
          <a:stretch>
            <a:fillRect/>
          </a:stretch>
        </p:blipFill>
        <p:spPr>
          <a:xfrm>
            <a:off x="722313" y="370315"/>
            <a:ext cx="7980978" cy="5072796"/>
          </a:xfrm>
          <a:prstGeom prst="rect">
            <a:avLst/>
          </a:prstGeom>
        </p:spPr>
      </p:pic>
      <p:sp>
        <p:nvSpPr>
          <p:cNvPr id="4" name="Title 3">
            <a:extLst>
              <a:ext uri="{FF2B5EF4-FFF2-40B4-BE49-F238E27FC236}">
                <a16:creationId xmlns:a16="http://schemas.microsoft.com/office/drawing/2014/main" id="{CD327E5C-92A7-E9BC-AC44-CCD5051F643D}"/>
              </a:ext>
            </a:extLst>
          </p:cNvPr>
          <p:cNvSpPr>
            <a:spLocks noGrp="1"/>
          </p:cNvSpPr>
          <p:nvPr>
            <p:ph type="title"/>
          </p:nvPr>
        </p:nvSpPr>
        <p:spPr/>
        <p:txBody>
          <a:bodyPr/>
          <a:lstStyle/>
          <a:p>
            <a:endParaRPr lang="en-GB" dirty="0"/>
          </a:p>
        </p:txBody>
      </p:sp>
      <p:sp>
        <p:nvSpPr>
          <p:cNvPr id="5" name="Text Placeholder 4">
            <a:extLst>
              <a:ext uri="{FF2B5EF4-FFF2-40B4-BE49-F238E27FC236}">
                <a16:creationId xmlns:a16="http://schemas.microsoft.com/office/drawing/2014/main" id="{97C44833-8E42-8739-027A-7F34E5F9224C}"/>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2687755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3398F-9DC3-1B2C-FF01-3398EB635EFD}"/>
              </a:ext>
            </a:extLst>
          </p:cNvPr>
          <p:cNvSpPr>
            <a:spLocks noGrp="1"/>
          </p:cNvSpPr>
          <p:nvPr>
            <p:ph type="title"/>
          </p:nvPr>
        </p:nvSpPr>
        <p:spPr/>
        <p:txBody>
          <a:bodyPr/>
          <a:lstStyle/>
          <a:p>
            <a:r>
              <a:rPr lang="en-GB" dirty="0"/>
              <a:t>Alcohol and parenting</a:t>
            </a:r>
          </a:p>
        </p:txBody>
      </p:sp>
      <p:pic>
        <p:nvPicPr>
          <p:cNvPr id="9" name="Content Placeholder 8" descr="A person and person sitting on a couch and smiling&#10;&#10;Description automatically generated with low confidence">
            <a:extLst>
              <a:ext uri="{FF2B5EF4-FFF2-40B4-BE49-F238E27FC236}">
                <a16:creationId xmlns:a16="http://schemas.microsoft.com/office/drawing/2014/main" id="{16EB1169-58C4-7468-96DC-C78CE2EC515A}"/>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61837" y="2172985"/>
            <a:ext cx="4010164" cy="3316988"/>
          </a:xfrm>
        </p:spPr>
      </p:pic>
      <p:sp>
        <p:nvSpPr>
          <p:cNvPr id="11" name="Content Placeholder 10">
            <a:extLst>
              <a:ext uri="{FF2B5EF4-FFF2-40B4-BE49-F238E27FC236}">
                <a16:creationId xmlns:a16="http://schemas.microsoft.com/office/drawing/2014/main" id="{B7249708-0BC8-1B07-9873-9F6FABC24DD8}"/>
              </a:ext>
            </a:extLst>
          </p:cNvPr>
          <p:cNvSpPr>
            <a:spLocks noGrp="1"/>
          </p:cNvSpPr>
          <p:nvPr>
            <p:ph sz="half" idx="2"/>
          </p:nvPr>
        </p:nvSpPr>
        <p:spPr/>
        <p:txBody>
          <a:bodyPr/>
          <a:lstStyle/>
          <a:p>
            <a:endParaRPr lang="en-GB"/>
          </a:p>
        </p:txBody>
      </p:sp>
    </p:spTree>
    <p:extLst>
      <p:ext uri="{BB962C8B-B14F-4D97-AF65-F5344CB8AC3E}">
        <p14:creationId xmlns:p14="http://schemas.microsoft.com/office/powerpoint/2010/main" val="35493640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3398F-9DC3-1B2C-FF01-3398EB635EFD}"/>
              </a:ext>
            </a:extLst>
          </p:cNvPr>
          <p:cNvSpPr>
            <a:spLocks noGrp="1"/>
          </p:cNvSpPr>
          <p:nvPr>
            <p:ph type="title"/>
          </p:nvPr>
        </p:nvSpPr>
        <p:spPr/>
        <p:txBody>
          <a:bodyPr/>
          <a:lstStyle/>
          <a:p>
            <a:r>
              <a:rPr lang="en-GB" dirty="0"/>
              <a:t>Alcohol and parenting</a:t>
            </a:r>
          </a:p>
        </p:txBody>
      </p:sp>
      <p:pic>
        <p:nvPicPr>
          <p:cNvPr id="9" name="Content Placeholder 8" descr="A person and person sitting on a couch and smiling&#10;&#10;Description automatically generated with low confidence">
            <a:extLst>
              <a:ext uri="{FF2B5EF4-FFF2-40B4-BE49-F238E27FC236}">
                <a16:creationId xmlns:a16="http://schemas.microsoft.com/office/drawing/2014/main" id="{16EB1169-58C4-7468-96DC-C78CE2EC515A}"/>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61837" y="2172985"/>
            <a:ext cx="4010164" cy="3316988"/>
          </a:xfrm>
        </p:spPr>
      </p:pic>
      <p:pic>
        <p:nvPicPr>
          <p:cNvPr id="7" name="Content Placeholder 6" descr="A child sitting on the floor&#10;&#10;Description automatically generated with low confidence">
            <a:extLst>
              <a:ext uri="{FF2B5EF4-FFF2-40B4-BE49-F238E27FC236}">
                <a16:creationId xmlns:a16="http://schemas.microsoft.com/office/drawing/2014/main" id="{2DB21959-FF5D-D15B-311E-7DA8DB188BE1}"/>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131943" y="2172984"/>
            <a:ext cx="3244707" cy="3316988"/>
          </a:xfrm>
        </p:spPr>
      </p:pic>
    </p:spTree>
    <p:extLst>
      <p:ext uri="{BB962C8B-B14F-4D97-AF65-F5344CB8AC3E}">
        <p14:creationId xmlns:p14="http://schemas.microsoft.com/office/powerpoint/2010/main" val="1079527368"/>
      </p:ext>
    </p:extLst>
  </p:cSld>
  <p:clrMapOvr>
    <a:masterClrMapping/>
  </p:clrMapOvr>
</p:sld>
</file>

<file path=ppt/theme/theme1.xml><?xml version="1.0" encoding="utf-8"?>
<a:theme xmlns:a="http://schemas.openxmlformats.org/drawingml/2006/main" name="Office Theme">
  <a:themeElements>
    <a:clrScheme name="Safeguarding colours">
      <a:dk1>
        <a:sysClr val="windowText" lastClr="000000"/>
      </a:dk1>
      <a:lt1>
        <a:sysClr val="window" lastClr="FFFFFF"/>
      </a:lt1>
      <a:dk2>
        <a:srgbClr val="5E0D8B"/>
      </a:dk2>
      <a:lt2>
        <a:srgbClr val="A4D55D"/>
      </a:lt2>
      <a:accent1>
        <a:srgbClr val="FF8671"/>
      </a:accent1>
      <a:accent2>
        <a:srgbClr val="FFB359"/>
      </a:accent2>
      <a:accent3>
        <a:srgbClr val="FEDD3D"/>
      </a:accent3>
      <a:accent4>
        <a:srgbClr val="57C9E8"/>
      </a:accent4>
      <a:accent5>
        <a:srgbClr val="FFFFFF"/>
      </a:accent5>
      <a:accent6>
        <a:srgbClr val="FFFFFF"/>
      </a:accent6>
      <a:hlink>
        <a:srgbClr val="5E0D8B"/>
      </a:hlink>
      <a:folHlink>
        <a:srgbClr val="5E0D8B"/>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75249ee-af0b-4f6c-83e8-b4da5730e63b">
      <UserInfo>
        <DisplayName>Rayns, Gwynne</DisplayName>
        <AccountId>87</AccountId>
        <AccountType/>
      </UserInfo>
      <UserInfo>
        <DisplayName>Bell, Bruce</DisplayName>
        <AccountId>242</AccountId>
        <AccountType/>
      </UserInfo>
      <UserInfo>
        <DisplayName>Setter, Rachel</DisplayName>
        <AccountId>14</AccountId>
        <AccountType/>
      </UserInfo>
    </SharedWithUsers>
    <lcf76f155ced4ddcb4097134ff3c332f xmlns="91238666-3c46-409f-9265-95f3236ffbc3">
      <Terms xmlns="http://schemas.microsoft.com/office/infopath/2007/PartnerControls"/>
    </lcf76f155ced4ddcb4097134ff3c332f>
    <TaxCatchAll xmlns="175249ee-af0b-4f6c-83e8-b4da5730e63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184AD11B23B47449E5A1DF5FE47DC82" ma:contentTypeVersion="16" ma:contentTypeDescription="Create a new document." ma:contentTypeScope="" ma:versionID="f2959e92c355dc3cde269ace43a4e057">
  <xsd:schema xmlns:xsd="http://www.w3.org/2001/XMLSchema" xmlns:xs="http://www.w3.org/2001/XMLSchema" xmlns:p="http://schemas.microsoft.com/office/2006/metadata/properties" xmlns:ns2="91238666-3c46-409f-9265-95f3236ffbc3" xmlns:ns3="175249ee-af0b-4f6c-83e8-b4da5730e63b" targetNamespace="http://schemas.microsoft.com/office/2006/metadata/properties" ma:root="true" ma:fieldsID="d6b7f4ca464f80c19356cbad5ffd2d74" ns2:_="" ns3:_="">
    <xsd:import namespace="91238666-3c46-409f-9265-95f3236ffbc3"/>
    <xsd:import namespace="175249ee-af0b-4f6c-83e8-b4da5730e63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238666-3c46-409f-9265-95f3236ffb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8dd0c2b-1a8c-4259-a16d-a2e089d742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5249ee-af0b-4f6c-83e8-b4da5730e63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e15109f-b4f2-4362-87fd-75d446d8a734}" ma:internalName="TaxCatchAll" ma:showField="CatchAllData" ma:web="175249ee-af0b-4f6c-83e8-b4da5730e6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666FE6-8F0B-4022-9A31-828080663973}">
  <ds:schemaRefs>
    <ds:schemaRef ds:uri="b6b6b052-dac1-456f-a5a5-35097a690254"/>
    <ds:schemaRef ds:uri="http://schemas.microsoft.com/office/2006/metadata/properties"/>
    <ds:schemaRef ds:uri="http://schemas.microsoft.com/office/infopath/2007/PartnerControls"/>
    <ds:schemaRef ds:uri="f508cdad-652f-4029-858e-c73c43eb7530"/>
  </ds:schemaRefs>
</ds:datastoreItem>
</file>

<file path=customXml/itemProps2.xml><?xml version="1.0" encoding="utf-8"?>
<ds:datastoreItem xmlns:ds="http://schemas.openxmlformats.org/officeDocument/2006/customXml" ds:itemID="{CA1FA95B-7127-473D-A22D-CAE184103642}">
  <ds:schemaRefs>
    <ds:schemaRef ds:uri="http://schemas.microsoft.com/sharepoint/v3/contenttype/forms"/>
  </ds:schemaRefs>
</ds:datastoreItem>
</file>

<file path=customXml/itemProps3.xml><?xml version="1.0" encoding="utf-8"?>
<ds:datastoreItem xmlns:ds="http://schemas.openxmlformats.org/officeDocument/2006/customXml" ds:itemID="{A8FCFD43-6011-41F0-8189-CD97A325CC95}"/>
</file>

<file path=docProps/app.xml><?xml version="1.0" encoding="utf-8"?>
<Properties xmlns="http://schemas.openxmlformats.org/officeDocument/2006/extended-properties" xmlns:vt="http://schemas.openxmlformats.org/officeDocument/2006/docPropsVTypes">
  <TotalTime>211</TotalTime>
  <Words>10010</Words>
  <Application>Microsoft Office PowerPoint</Application>
  <PresentationFormat>On-screen Show (4:3)</PresentationFormat>
  <Paragraphs>1065</Paragraphs>
  <Slides>119</Slides>
  <Notes>55</Notes>
  <HiddenSlides>0</HiddenSlides>
  <MMClips>1</MMClips>
  <ScaleCrop>false</ScaleCrop>
  <HeadingPairs>
    <vt:vector size="4" baseType="variant">
      <vt:variant>
        <vt:lpstr>Theme</vt:lpstr>
      </vt:variant>
      <vt:variant>
        <vt:i4>1</vt:i4>
      </vt:variant>
      <vt:variant>
        <vt:lpstr>Slide Titles</vt:lpstr>
      </vt:variant>
      <vt:variant>
        <vt:i4>119</vt:i4>
      </vt:variant>
    </vt:vector>
  </HeadingPairs>
  <TitlesOfParts>
    <vt:vector size="120" baseType="lpstr">
      <vt:lpstr>Office Theme</vt:lpstr>
      <vt:lpstr>TSCP Conference</vt:lpstr>
      <vt:lpstr>Welcome</vt:lpstr>
      <vt:lpstr>Key Note Speech</vt:lpstr>
      <vt:lpstr>Cordelia Law</vt:lpstr>
      <vt:lpstr>Continuous Improvement Board and links to TSCP</vt:lpstr>
      <vt:lpstr>Setting the context nationally</vt:lpstr>
      <vt:lpstr>Setting the context locally</vt:lpstr>
      <vt:lpstr>PowerPoint Presentation</vt:lpstr>
      <vt:lpstr>Moving from Inadequate to Good</vt:lpstr>
      <vt:lpstr>Consolidate and Prepare Next Stage</vt:lpstr>
      <vt:lpstr>Going forward</vt:lpstr>
      <vt:lpstr>Setting the context nationally</vt:lpstr>
      <vt:lpstr>Setting the context locally</vt:lpstr>
      <vt:lpstr>Comfort Break</vt:lpstr>
      <vt:lpstr>Activity: learning from Arthur and Star</vt:lpstr>
      <vt:lpstr>TSCP – Definition and Purpose</vt:lpstr>
      <vt:lpstr>Context</vt:lpstr>
      <vt:lpstr>Context </vt:lpstr>
      <vt:lpstr>Structure</vt:lpstr>
      <vt:lpstr>Priorities</vt:lpstr>
      <vt:lpstr>Role of the TSCP Sub Groups</vt:lpstr>
      <vt:lpstr>Torbay Safeguarding Children Partnership The Neglect Group</vt:lpstr>
      <vt:lpstr>              What is Neglect?</vt:lpstr>
      <vt:lpstr>              What is Neglect?</vt:lpstr>
      <vt:lpstr>              The Impact of Neglect?</vt:lpstr>
      <vt:lpstr>              How Widespread is Neglect?</vt:lpstr>
      <vt:lpstr>              The Impact of Covid</vt:lpstr>
      <vt:lpstr>              The Story in Torbay</vt:lpstr>
      <vt:lpstr>              The Story in Torbay</vt:lpstr>
      <vt:lpstr>              Learning from Serious Case Reviews</vt:lpstr>
      <vt:lpstr>              Learning from Serious Case Reviews</vt:lpstr>
      <vt:lpstr>              Torbay’s Vision for Change</vt:lpstr>
      <vt:lpstr>              Torbay’s Vision for Change</vt:lpstr>
      <vt:lpstr>              Torbay’s Vision for Change</vt:lpstr>
      <vt:lpstr>              Torbay’s Vision for Change</vt:lpstr>
      <vt:lpstr> The Neglect Group</vt:lpstr>
      <vt:lpstr>Domestic Abuse and Sexual Violence</vt:lpstr>
      <vt:lpstr>Domestic Abuse and Sexual Violence Operational Group (DASVOG)</vt:lpstr>
      <vt:lpstr>  Governance:   </vt:lpstr>
      <vt:lpstr>Domestic Abuse and Sexual Violence Operational Group (DASVOG):</vt:lpstr>
      <vt:lpstr>Key Subgroups and Links</vt:lpstr>
      <vt:lpstr>Domestic Abuse Act 2021</vt:lpstr>
      <vt:lpstr>Work of the DASVOG 1:</vt:lpstr>
      <vt:lpstr>Work of the DASVOG 2:</vt:lpstr>
      <vt:lpstr>Domestic Abuse and Sexual Violence Strategy</vt:lpstr>
      <vt:lpstr>Delivery Plan:</vt:lpstr>
      <vt:lpstr>Serious Violence Duty</vt:lpstr>
      <vt:lpstr>Questions</vt:lpstr>
      <vt:lpstr>PowerPoint Presentation</vt:lpstr>
      <vt:lpstr>PowerPoint Presentation</vt:lpstr>
      <vt:lpstr>PowerPoint Presentation</vt:lpstr>
      <vt:lpstr>PowerPoint Presentation</vt:lpstr>
      <vt:lpstr>PowerPoint Presentation</vt:lpstr>
      <vt:lpstr>Keith Perkin Independent Scrutineer </vt:lpstr>
      <vt:lpstr>Spinning PLATES </vt:lpstr>
      <vt:lpstr>The Challenge From The Independent Scrutineer</vt:lpstr>
      <vt:lpstr>NATIONAL Independent child safeguarding practice review panel</vt:lpstr>
      <vt:lpstr>Key messages from 2021 Review of Local child Safeguarding Practice reviews- Practice</vt:lpstr>
      <vt:lpstr>Decision making around reviews (1)</vt:lpstr>
      <vt:lpstr>Decision making around reviews (2)</vt:lpstr>
      <vt:lpstr>Quality Assurance SUB GROUP</vt:lpstr>
      <vt:lpstr>Lunch</vt:lpstr>
      <vt:lpstr>PowerPoint Presentation</vt:lpstr>
      <vt:lpstr>Introduction</vt:lpstr>
      <vt:lpstr>Objectives</vt:lpstr>
      <vt:lpstr>Devon and Cornwall Police-   Neglect </vt:lpstr>
      <vt:lpstr>Neglect- Background</vt:lpstr>
      <vt:lpstr>Activity - Early 2022</vt:lpstr>
      <vt:lpstr>Deep Dive </vt:lpstr>
      <vt:lpstr>FINDINGS</vt:lpstr>
      <vt:lpstr>Specific finding from the workshop with Staff </vt:lpstr>
      <vt:lpstr>Main areas to focus on:</vt:lpstr>
      <vt:lpstr>Current position </vt:lpstr>
      <vt:lpstr>Moving forward </vt:lpstr>
      <vt:lpstr>Outcomes /Summary </vt:lpstr>
      <vt:lpstr>Thank you </vt:lpstr>
      <vt:lpstr>PowerPoint Presentation</vt:lpstr>
      <vt:lpstr>Alcohol Consumption</vt:lpstr>
      <vt:lpstr>The dynamics of drinking in Britain</vt:lpstr>
      <vt:lpstr>The dynamics of drinking in Britain</vt:lpstr>
      <vt:lpstr>The dynamics of drinking in Britain</vt:lpstr>
      <vt:lpstr>The impact of Covid on alcohol consumption</vt:lpstr>
      <vt:lpstr>The impact of Covid on alcohol consumption</vt:lpstr>
      <vt:lpstr>The impact of Covid on alcohol consumption</vt:lpstr>
      <vt:lpstr>Alcohol in the context of families</vt:lpstr>
      <vt:lpstr>Parents are often adults</vt:lpstr>
      <vt:lpstr>PowerPoint Presentation</vt:lpstr>
      <vt:lpstr>Drinking in pregnancy profile</vt:lpstr>
      <vt:lpstr>Drinking in pregnancy profile</vt:lpstr>
      <vt:lpstr>Drinking in pregnancy profile</vt:lpstr>
      <vt:lpstr>Fetal Alcohol Spectrum Disorder (FASD) </vt:lpstr>
      <vt:lpstr>Fetal Alcohol Spectrum Disorder (FASD) </vt:lpstr>
      <vt:lpstr>Fetal Alcohol Spectrum Disorder (FASD) </vt:lpstr>
      <vt:lpstr>Fetal Alcohol Spectrum Disorder (FASD) </vt:lpstr>
      <vt:lpstr>PowerPoint Presentation</vt:lpstr>
      <vt:lpstr>Influence of parents drinking on children</vt:lpstr>
      <vt:lpstr>PowerPoint Presentation</vt:lpstr>
      <vt:lpstr>Alcohol and parenting</vt:lpstr>
      <vt:lpstr>Alcohol and parenting</vt:lpstr>
      <vt:lpstr>Alcohol impacting on the capacity to parent</vt:lpstr>
      <vt:lpstr>Children in Need in Torbay</vt:lpstr>
      <vt:lpstr>PowerPoint Presentation</vt:lpstr>
      <vt:lpstr>Young people and alcohol: the dichotomy</vt:lpstr>
      <vt:lpstr>Young people and alcohol harms</vt:lpstr>
      <vt:lpstr>Treatment for dependency</vt:lpstr>
      <vt:lpstr>Treatment performance overview: young people</vt:lpstr>
      <vt:lpstr>Treatment performance overview: adults</vt:lpstr>
      <vt:lpstr>The future focus</vt:lpstr>
      <vt:lpstr>What works well</vt:lpstr>
      <vt:lpstr>What works well</vt:lpstr>
      <vt:lpstr>What works well</vt:lpstr>
      <vt:lpstr>Opportunities for improvement and recommendations from DPH Report</vt:lpstr>
      <vt:lpstr>Opportunities for improvement and recommendations from DPH Report</vt:lpstr>
      <vt:lpstr>Opportunities for improvement and recommendations from DPH Report</vt:lpstr>
      <vt:lpstr>Opportunities for improvement and recommendations from DPH Report</vt:lpstr>
      <vt:lpstr>Opportunities for improvement and recommendations from DPH Report</vt:lpstr>
      <vt:lpstr>Questions</vt:lpstr>
      <vt:lpstr>Q&amp;A</vt:lpstr>
      <vt:lpstr>Final Remarks</vt:lpstr>
    </vt:vector>
  </TitlesOfParts>
  <Company>Torbay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Beth Hill</dc:creator>
  <cp:lastModifiedBy>Wills, Lucinda</cp:lastModifiedBy>
  <cp:revision>24</cp:revision>
  <dcterms:created xsi:type="dcterms:W3CDTF">2016-06-29T15:33:15Z</dcterms:created>
  <dcterms:modified xsi:type="dcterms:W3CDTF">2023-01-30T10:39:57Z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-381358521</vt:i4>
  </property>
  <property fmtid="{D5CDD505-2E9C-101B-9397-08002B2CF9AE}" pid="4" name="_EmailSubject">
    <vt:lpwstr> TSCP Conference: Learning from National Case Reviews Star Hobson and Arthur Labinjo-Hughes; Overview and introduction to the Torbay Safeguarding Children Partnership </vt:lpwstr>
  </property>
  <property fmtid="{D5CDD505-2E9C-101B-9397-08002B2CF9AE}" pid="5" name="_AuthorEmail">
    <vt:lpwstr>Lucinda.Wills@torbay.gov.uk</vt:lpwstr>
  </property>
  <property fmtid="{D5CDD505-2E9C-101B-9397-08002B2CF9AE}" pid="6" name="_AuthorEmailDisplayName">
    <vt:lpwstr>Wills, Lucinda</vt:lpwstr>
  </property>
  <property fmtid="{D5CDD505-2E9C-101B-9397-08002B2CF9AE}" pid="7" name="_PreviousAdHocReviewCycleID">
    <vt:i4>-1520310636</vt:i4>
  </property>
  <property fmtid="{D5CDD505-2E9C-101B-9397-08002B2CF9AE}" pid="8" name="ContentTypeId">
    <vt:lpwstr>0x0101003184AD11B23B47449E5A1DF5FE47DC82</vt:lpwstr>
  </property>
  <property fmtid="{D5CDD505-2E9C-101B-9397-08002B2CF9AE}" pid="9" name="Order">
    <vt:r8>1808200</vt:r8>
  </property>
  <property fmtid="{D5CDD505-2E9C-101B-9397-08002B2CF9AE}" pid="10" name="xd_Signature">
    <vt:bool>false</vt:bool>
  </property>
  <property fmtid="{D5CDD505-2E9C-101B-9397-08002B2CF9AE}" pid="11" name="xd_ProgID">
    <vt:lpwstr/>
  </property>
  <property fmtid="{D5CDD505-2E9C-101B-9397-08002B2CF9AE}" pid="12" name="_ExtendedDescription">
    <vt:lpwstr/>
  </property>
  <property fmtid="{D5CDD505-2E9C-101B-9397-08002B2CF9AE}" pid="13" name="TemplateUrl">
    <vt:lpwstr/>
  </property>
  <property fmtid="{D5CDD505-2E9C-101B-9397-08002B2CF9AE}" pid="14" name="ComplianceAssetId">
    <vt:lpwstr/>
  </property>
  <property fmtid="{D5CDD505-2E9C-101B-9397-08002B2CF9AE}" pid="15" name="MediaServiceImageTags">
    <vt:lpwstr/>
  </property>
</Properties>
</file>