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2" r:id="rId6"/>
    <p:sldId id="261" r:id="rId7"/>
    <p:sldId id="263" r:id="rId8"/>
    <p:sldId id="257" r:id="rId9"/>
    <p:sldId id="264" r:id="rId10"/>
    <p:sldId id="258" r:id="rId11"/>
    <p:sldId id="267" r:id="rId12"/>
    <p:sldId id="265" r:id="rId13"/>
    <p:sldId id="266" r:id="rId14"/>
    <p:sldId id="260" r:id="rId15"/>
    <p:sldId id="269"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7475" autoAdjust="0"/>
  </p:normalViewPr>
  <p:slideViewPr>
    <p:cSldViewPr>
      <p:cViewPr varScale="1">
        <p:scale>
          <a:sx n="50" d="100"/>
          <a:sy n="50" d="100"/>
        </p:scale>
        <p:origin x="27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st, Donna" userId="ed0b9d6b-b3b1-4a08-9ed9-061bd6834600" providerId="ADAL" clId="{F89B2582-055C-4338-90B5-6A85EB31BCBE}"/>
    <pc:docChg chg="custSel modSld">
      <pc:chgData name="Frost, Donna" userId="ed0b9d6b-b3b1-4a08-9ed9-061bd6834600" providerId="ADAL" clId="{F89B2582-055C-4338-90B5-6A85EB31BCBE}" dt="2021-11-18T09:07:54.140" v="1546" actId="255"/>
      <pc:docMkLst>
        <pc:docMk/>
      </pc:docMkLst>
      <pc:sldChg chg="modSp mod">
        <pc:chgData name="Frost, Donna" userId="ed0b9d6b-b3b1-4a08-9ed9-061bd6834600" providerId="ADAL" clId="{F89B2582-055C-4338-90B5-6A85EB31BCBE}" dt="2021-11-18T09:07:54.140" v="1546" actId="255"/>
        <pc:sldMkLst>
          <pc:docMk/>
          <pc:sldMk cId="3092835536" sldId="258"/>
        </pc:sldMkLst>
        <pc:spChg chg="mod">
          <ac:chgData name="Frost, Donna" userId="ed0b9d6b-b3b1-4a08-9ed9-061bd6834600" providerId="ADAL" clId="{F89B2582-055C-4338-90B5-6A85EB31BCBE}" dt="2021-11-18T09:07:54.140" v="1546" actId="255"/>
          <ac:spMkLst>
            <pc:docMk/>
            <pc:sldMk cId="3092835536" sldId="258"/>
            <ac:spMk id="3" creationId="{5D3E9591-406E-4DDA-B5E3-B22EE121A5F3}"/>
          </ac:spMkLst>
        </pc:spChg>
      </pc:sldChg>
      <pc:sldChg chg="addSp delSp modSp mod modNotesTx">
        <pc:chgData name="Frost, Donna" userId="ed0b9d6b-b3b1-4a08-9ed9-061bd6834600" providerId="ADAL" clId="{F89B2582-055C-4338-90B5-6A85EB31BCBE}" dt="2021-11-09T15:26:37.603" v="1276" actId="20577"/>
        <pc:sldMkLst>
          <pc:docMk/>
          <pc:sldMk cId="2905090148" sldId="260"/>
        </pc:sldMkLst>
        <pc:spChg chg="mod">
          <ac:chgData name="Frost, Donna" userId="ed0b9d6b-b3b1-4a08-9ed9-061bd6834600" providerId="ADAL" clId="{F89B2582-055C-4338-90B5-6A85EB31BCBE}" dt="2021-11-09T15:20:19.529" v="739" actId="14100"/>
          <ac:spMkLst>
            <pc:docMk/>
            <pc:sldMk cId="2905090148" sldId="260"/>
            <ac:spMk id="2" creationId="{D1EFFAC0-4073-4E30-941C-3FDEEAAE786C}"/>
          </ac:spMkLst>
        </pc:spChg>
        <pc:spChg chg="mod">
          <ac:chgData name="Frost, Donna" userId="ed0b9d6b-b3b1-4a08-9ed9-061bd6834600" providerId="ADAL" clId="{F89B2582-055C-4338-90B5-6A85EB31BCBE}" dt="2021-11-09T15:19:54.370" v="738" actId="27636"/>
          <ac:spMkLst>
            <pc:docMk/>
            <pc:sldMk cId="2905090148" sldId="260"/>
            <ac:spMk id="3" creationId="{2CC604CD-C598-47A6-B878-0FDAA6DB12B8}"/>
          </ac:spMkLst>
        </pc:spChg>
        <pc:graphicFrameChg chg="add del mod">
          <ac:chgData name="Frost, Donna" userId="ed0b9d6b-b3b1-4a08-9ed9-061bd6834600" providerId="ADAL" clId="{F89B2582-055C-4338-90B5-6A85EB31BCBE}" dt="2021-11-09T15:14:10.524" v="251"/>
          <ac:graphicFrameMkLst>
            <pc:docMk/>
            <pc:sldMk cId="2905090148" sldId="260"/>
            <ac:graphicFrameMk id="4" creationId="{D56D3A7F-BC5F-4BFF-9386-76EFE09E33BC}"/>
          </ac:graphicFrameMkLst>
        </pc:graphicFrameChg>
      </pc:sldChg>
      <pc:sldChg chg="modSp mod">
        <pc:chgData name="Frost, Donna" userId="ed0b9d6b-b3b1-4a08-9ed9-061bd6834600" providerId="ADAL" clId="{F89B2582-055C-4338-90B5-6A85EB31BCBE}" dt="2021-11-18T09:07:24.532" v="1544" actId="20577"/>
        <pc:sldMkLst>
          <pc:docMk/>
          <pc:sldMk cId="4061958233" sldId="263"/>
        </pc:sldMkLst>
        <pc:spChg chg="mod">
          <ac:chgData name="Frost, Donna" userId="ed0b9d6b-b3b1-4a08-9ed9-061bd6834600" providerId="ADAL" clId="{F89B2582-055C-4338-90B5-6A85EB31BCBE}" dt="2021-11-18T09:07:24.532" v="1544" actId="20577"/>
          <ac:spMkLst>
            <pc:docMk/>
            <pc:sldMk cId="4061958233" sldId="263"/>
            <ac:spMk id="2" creationId="{DAD17D7D-CEC8-41F7-96F9-03CE54C28032}"/>
          </ac:spMkLst>
        </pc:spChg>
      </pc:sldChg>
      <pc:sldChg chg="modSp mod">
        <pc:chgData name="Frost, Donna" userId="ed0b9d6b-b3b1-4a08-9ed9-061bd6834600" providerId="ADAL" clId="{F89B2582-055C-4338-90B5-6A85EB31BCBE}" dt="2021-11-11T14:33:51.648" v="1543" actId="20577"/>
        <pc:sldMkLst>
          <pc:docMk/>
          <pc:sldMk cId="3977688598" sldId="269"/>
        </pc:sldMkLst>
        <pc:spChg chg="mod">
          <ac:chgData name="Frost, Donna" userId="ed0b9d6b-b3b1-4a08-9ed9-061bd6834600" providerId="ADAL" clId="{F89B2582-055C-4338-90B5-6A85EB31BCBE}" dt="2021-11-11T14:33:51.648" v="1543" actId="20577"/>
          <ac:spMkLst>
            <pc:docMk/>
            <pc:sldMk cId="3977688598" sldId="269"/>
            <ac:spMk id="3" creationId="{96AF4DFF-A3E8-47FB-9984-CD031158ACBB}"/>
          </ac:spMkLst>
        </pc:spChg>
      </pc:sldChg>
    </pc:docChg>
  </pc:docChgLst>
  <pc:docChgLst>
    <pc:chgData name="Frost, Donna" userId="ed0b9d6b-b3b1-4a08-9ed9-061bd6834600" providerId="ADAL" clId="{17298A7D-E03B-4985-9A02-F78D36159E8E}"/>
    <pc:docChg chg="custSel modSld">
      <pc:chgData name="Frost, Donna" userId="ed0b9d6b-b3b1-4a08-9ed9-061bd6834600" providerId="ADAL" clId="{17298A7D-E03B-4985-9A02-F78D36159E8E}" dt="2022-04-01T11:45:08.307" v="300" actId="313"/>
      <pc:docMkLst>
        <pc:docMk/>
      </pc:docMkLst>
      <pc:sldChg chg="modSp mod">
        <pc:chgData name="Frost, Donna" userId="ed0b9d6b-b3b1-4a08-9ed9-061bd6834600" providerId="ADAL" clId="{17298A7D-E03B-4985-9A02-F78D36159E8E}" dt="2022-04-01T11:18:24.105" v="9" actId="20577"/>
        <pc:sldMkLst>
          <pc:docMk/>
          <pc:sldMk cId="0" sldId="257"/>
        </pc:sldMkLst>
        <pc:spChg chg="mod">
          <ac:chgData name="Frost, Donna" userId="ed0b9d6b-b3b1-4a08-9ed9-061bd6834600" providerId="ADAL" clId="{17298A7D-E03B-4985-9A02-F78D36159E8E}" dt="2022-04-01T11:18:24.105" v="9" actId="20577"/>
          <ac:spMkLst>
            <pc:docMk/>
            <pc:sldMk cId="0" sldId="257"/>
            <ac:spMk id="3" creationId="{00000000-0000-0000-0000-000000000000}"/>
          </ac:spMkLst>
        </pc:spChg>
      </pc:sldChg>
      <pc:sldChg chg="modSp mod">
        <pc:chgData name="Frost, Donna" userId="ed0b9d6b-b3b1-4a08-9ed9-061bd6834600" providerId="ADAL" clId="{17298A7D-E03B-4985-9A02-F78D36159E8E}" dt="2022-04-01T11:44:34.257" v="222" actId="20577"/>
        <pc:sldMkLst>
          <pc:docMk/>
          <pc:sldMk cId="2905090148" sldId="260"/>
        </pc:sldMkLst>
        <pc:spChg chg="mod">
          <ac:chgData name="Frost, Donna" userId="ed0b9d6b-b3b1-4a08-9ed9-061bd6834600" providerId="ADAL" clId="{17298A7D-E03B-4985-9A02-F78D36159E8E}" dt="2022-04-01T11:44:34.257" v="222" actId="20577"/>
          <ac:spMkLst>
            <pc:docMk/>
            <pc:sldMk cId="2905090148" sldId="260"/>
            <ac:spMk id="2" creationId="{D1EFFAC0-4073-4E30-941C-3FDEEAAE786C}"/>
          </ac:spMkLst>
        </pc:spChg>
        <pc:spChg chg="mod">
          <ac:chgData name="Frost, Donna" userId="ed0b9d6b-b3b1-4a08-9ed9-061bd6834600" providerId="ADAL" clId="{17298A7D-E03B-4985-9A02-F78D36159E8E}" dt="2022-04-01T11:44:24.833" v="218" actId="20577"/>
          <ac:spMkLst>
            <pc:docMk/>
            <pc:sldMk cId="2905090148" sldId="260"/>
            <ac:spMk id="3" creationId="{2CC604CD-C598-47A6-B878-0FDAA6DB12B8}"/>
          </ac:spMkLst>
        </pc:spChg>
      </pc:sldChg>
      <pc:sldChg chg="modSp mod">
        <pc:chgData name="Frost, Donna" userId="ed0b9d6b-b3b1-4a08-9ed9-061bd6834600" providerId="ADAL" clId="{17298A7D-E03B-4985-9A02-F78D36159E8E}" dt="2022-04-01T11:18:32.915" v="10" actId="1076"/>
        <pc:sldMkLst>
          <pc:docMk/>
          <pc:sldMk cId="4061958233" sldId="263"/>
        </pc:sldMkLst>
        <pc:spChg chg="mod">
          <ac:chgData name="Frost, Donna" userId="ed0b9d6b-b3b1-4a08-9ed9-061bd6834600" providerId="ADAL" clId="{17298A7D-E03B-4985-9A02-F78D36159E8E}" dt="2022-04-01T11:18:32.915" v="10" actId="1076"/>
          <ac:spMkLst>
            <pc:docMk/>
            <pc:sldMk cId="4061958233" sldId="263"/>
            <ac:spMk id="3" creationId="{FC68E9B6-C23F-4C4D-B90C-A3FD88A3417A}"/>
          </ac:spMkLst>
        </pc:spChg>
      </pc:sldChg>
      <pc:sldChg chg="modSp mod">
        <pc:chgData name="Frost, Donna" userId="ed0b9d6b-b3b1-4a08-9ed9-061bd6834600" providerId="ADAL" clId="{17298A7D-E03B-4985-9A02-F78D36159E8E}" dt="2022-04-01T11:45:08.307" v="300" actId="313"/>
        <pc:sldMkLst>
          <pc:docMk/>
          <pc:sldMk cId="3977688598" sldId="269"/>
        </pc:sldMkLst>
        <pc:spChg chg="mod">
          <ac:chgData name="Frost, Donna" userId="ed0b9d6b-b3b1-4a08-9ed9-061bd6834600" providerId="ADAL" clId="{17298A7D-E03B-4985-9A02-F78D36159E8E}" dt="2022-04-01T11:44:40.064" v="227" actId="20577"/>
          <ac:spMkLst>
            <pc:docMk/>
            <pc:sldMk cId="3977688598" sldId="269"/>
            <ac:spMk id="2" creationId="{B5DB0130-4274-491A-9FF1-24E456A9484F}"/>
          </ac:spMkLst>
        </pc:spChg>
        <pc:spChg chg="mod">
          <ac:chgData name="Frost, Donna" userId="ed0b9d6b-b3b1-4a08-9ed9-061bd6834600" providerId="ADAL" clId="{17298A7D-E03B-4985-9A02-F78D36159E8E}" dt="2022-04-01T11:45:08.307" v="300" actId="313"/>
          <ac:spMkLst>
            <pc:docMk/>
            <pc:sldMk cId="3977688598" sldId="269"/>
            <ac:spMk id="3" creationId="{96AF4DFF-A3E8-47FB-9984-CD031158ACBB}"/>
          </ac:spMkLst>
        </pc:spChg>
      </pc:sldChg>
    </pc:docChg>
  </pc:docChgLst>
  <pc:docChgLst>
    <pc:chgData name="Frost, Donna" userId="ed0b9d6b-b3b1-4a08-9ed9-061bd6834600" providerId="ADAL" clId="{AFA31372-81C2-498E-B7AB-416A9995E877}"/>
    <pc:docChg chg="modSld">
      <pc:chgData name="Frost, Donna" userId="ed0b9d6b-b3b1-4a08-9ed9-061bd6834600" providerId="ADAL" clId="{AFA31372-81C2-498E-B7AB-416A9995E877}" dt="2021-11-19T08:49:36.818" v="1" actId="20577"/>
      <pc:docMkLst>
        <pc:docMk/>
      </pc:docMkLst>
      <pc:sldChg chg="modNotesTx">
        <pc:chgData name="Frost, Donna" userId="ed0b9d6b-b3b1-4a08-9ed9-061bd6834600" providerId="ADAL" clId="{AFA31372-81C2-498E-B7AB-416A9995E877}" dt="2021-11-19T08:49:36.818" v="1" actId="20577"/>
        <pc:sldMkLst>
          <pc:docMk/>
          <pc:sldMk cId="2905090148" sldId="260"/>
        </pc:sldMkLst>
      </pc:sldChg>
      <pc:sldChg chg="modNotesTx">
        <pc:chgData name="Frost, Donna" userId="ed0b9d6b-b3b1-4a08-9ed9-061bd6834600" providerId="ADAL" clId="{AFA31372-81C2-498E-B7AB-416A9995E877}" dt="2021-11-19T08:49:27.004" v="0" actId="20577"/>
        <pc:sldMkLst>
          <pc:docMk/>
          <pc:sldMk cId="4061958233" sldId="263"/>
        </pc:sldMkLst>
      </pc:sldChg>
    </pc:docChg>
  </pc:docChgLst>
  <pc:docChgLst>
    <pc:chgData name="Heesem, Shelley" userId="09db69de-30cc-420e-9702-958a79d87e12" providerId="ADAL" clId="{6C69563F-8EA6-45CA-BA9C-F0142BAD0028}"/>
    <pc:docChg chg="modSld">
      <pc:chgData name="Heesem, Shelley" userId="09db69de-30cc-420e-9702-958a79d87e12" providerId="ADAL" clId="{6C69563F-8EA6-45CA-BA9C-F0142BAD0028}" dt="2022-04-05T09:00:03.867" v="1" actId="20577"/>
      <pc:docMkLst>
        <pc:docMk/>
      </pc:docMkLst>
      <pc:sldChg chg="modSp mod">
        <pc:chgData name="Heesem, Shelley" userId="09db69de-30cc-420e-9702-958a79d87e12" providerId="ADAL" clId="{6C69563F-8EA6-45CA-BA9C-F0142BAD0028}" dt="2022-04-05T09:00:03.867" v="1" actId="20577"/>
        <pc:sldMkLst>
          <pc:docMk/>
          <pc:sldMk cId="3092835536" sldId="258"/>
        </pc:sldMkLst>
        <pc:spChg chg="mod">
          <ac:chgData name="Heesem, Shelley" userId="09db69de-30cc-420e-9702-958a79d87e12" providerId="ADAL" clId="{6C69563F-8EA6-45CA-BA9C-F0142BAD0028}" dt="2022-04-05T09:00:03.867" v="1" actId="20577"/>
          <ac:spMkLst>
            <pc:docMk/>
            <pc:sldMk cId="3092835536" sldId="258"/>
            <ac:spMk id="3" creationId="{5D3E9591-406E-4DDA-B5E3-B22EE121A5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1F9826-A9E3-4A84-A6E5-B456B19D8B8C}" type="datetimeFigureOut">
              <a:rPr lang="en-GB" smtClean="0"/>
              <a:t>05/04/2022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9DE8C-9041-4747-9F0A-38CB1AA7763E}" type="slidenum">
              <a:rPr lang="en-GB" smtClean="0"/>
              <a:t>‹#›</a:t>
            </a:fld>
            <a:endParaRPr lang="en-GB"/>
          </a:p>
        </p:txBody>
      </p:sp>
    </p:spTree>
    <p:extLst>
      <p:ext uri="{BB962C8B-B14F-4D97-AF65-F5344CB8AC3E}">
        <p14:creationId xmlns:p14="http://schemas.microsoft.com/office/powerpoint/2010/main" val="4174735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3</a:t>
            </a:fld>
            <a:endParaRPr lang="en-GB"/>
          </a:p>
        </p:txBody>
      </p:sp>
    </p:spTree>
    <p:extLst>
      <p:ext uri="{BB962C8B-B14F-4D97-AF65-F5344CB8AC3E}">
        <p14:creationId xmlns:p14="http://schemas.microsoft.com/office/powerpoint/2010/main" val="2737391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4</a:t>
            </a:fld>
            <a:endParaRPr lang="en-GB"/>
          </a:p>
        </p:txBody>
      </p:sp>
    </p:spTree>
    <p:extLst>
      <p:ext uri="{BB962C8B-B14F-4D97-AF65-F5344CB8AC3E}">
        <p14:creationId xmlns:p14="http://schemas.microsoft.com/office/powerpoint/2010/main" val="3863976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5</a:t>
            </a:fld>
            <a:endParaRPr lang="en-GB"/>
          </a:p>
        </p:txBody>
      </p:sp>
    </p:spTree>
    <p:extLst>
      <p:ext uri="{BB962C8B-B14F-4D97-AF65-F5344CB8AC3E}">
        <p14:creationId xmlns:p14="http://schemas.microsoft.com/office/powerpoint/2010/main" val="942905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6</a:t>
            </a:fld>
            <a:endParaRPr lang="en-GB"/>
          </a:p>
        </p:txBody>
      </p:sp>
    </p:spTree>
    <p:extLst>
      <p:ext uri="{BB962C8B-B14F-4D97-AF65-F5344CB8AC3E}">
        <p14:creationId xmlns:p14="http://schemas.microsoft.com/office/powerpoint/2010/main" val="1925345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7</a:t>
            </a:fld>
            <a:endParaRPr lang="en-GB"/>
          </a:p>
        </p:txBody>
      </p:sp>
    </p:spTree>
    <p:extLst>
      <p:ext uri="{BB962C8B-B14F-4D97-AF65-F5344CB8AC3E}">
        <p14:creationId xmlns:p14="http://schemas.microsoft.com/office/powerpoint/2010/main" val="4091533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11</a:t>
            </a:fld>
            <a:endParaRPr lang="en-GB"/>
          </a:p>
        </p:txBody>
      </p:sp>
    </p:spTree>
    <p:extLst>
      <p:ext uri="{BB962C8B-B14F-4D97-AF65-F5344CB8AC3E}">
        <p14:creationId xmlns:p14="http://schemas.microsoft.com/office/powerpoint/2010/main" val="3822475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12</a:t>
            </a:fld>
            <a:endParaRPr lang="en-GB"/>
          </a:p>
        </p:txBody>
      </p:sp>
    </p:spTree>
    <p:extLst>
      <p:ext uri="{BB962C8B-B14F-4D97-AF65-F5344CB8AC3E}">
        <p14:creationId xmlns:p14="http://schemas.microsoft.com/office/powerpoint/2010/main" val="245162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59DE8C-9041-4747-9F0A-38CB1AA7763E}" type="slidenum">
              <a:rPr lang="en-GB" smtClean="0"/>
              <a:t>13</a:t>
            </a:fld>
            <a:endParaRPr lang="en-GB"/>
          </a:p>
        </p:txBody>
      </p:sp>
    </p:spTree>
    <p:extLst>
      <p:ext uri="{BB962C8B-B14F-4D97-AF65-F5344CB8AC3E}">
        <p14:creationId xmlns:p14="http://schemas.microsoft.com/office/powerpoint/2010/main" val="26799257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3140968"/>
            <a:ext cx="6262464" cy="1470025"/>
          </a:xfrm>
        </p:spPr>
        <p:txBody>
          <a:bodyPr/>
          <a:lstStyle>
            <a:lvl1pPr algn="l">
              <a:defRPr>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683568" y="4869160"/>
            <a:ext cx="8460432" cy="910952"/>
          </a:xfrm>
        </p:spPr>
        <p:txBody>
          <a:bodyPr/>
          <a:lstStyle>
            <a:lvl1pPr marL="0" indent="0" algn="l">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580112" y="196644"/>
            <a:ext cx="3357909" cy="236623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809877-C792-45BB-8FC8-A199E69E6F2C}" type="datetimeFigureOut">
              <a:rPr lang="en-GB" smtClean="0"/>
              <a:t>05/04/2022</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5733256"/>
            <a:ext cx="9144000" cy="112474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7452320" y="5806162"/>
            <a:ext cx="1485701" cy="104693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b="1"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chemeClr val="bg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bg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bg2"/>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publicdomainpictures.net/view-image.php?image=380701&amp;picture=any-questi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0"/>
            <a:ext cx="6262464" cy="2262113"/>
          </a:xfrm>
        </p:spPr>
        <p:txBody>
          <a:bodyPr/>
          <a:lstStyle/>
          <a:p>
            <a:r>
              <a:rPr lang="en-US" dirty="0"/>
              <a:t>C</a:t>
            </a:r>
            <a:r>
              <a:rPr lang="en-GB" dirty="0"/>
              <a:t>80 Briefing for Early Years Providers </a:t>
            </a:r>
          </a:p>
        </p:txBody>
      </p:sp>
      <p:sp>
        <p:nvSpPr>
          <p:cNvPr id="3" name="Subtitle 2"/>
          <p:cNvSpPr>
            <a:spLocks noGrp="1"/>
          </p:cNvSpPr>
          <p:nvPr>
            <p:ph type="subTitle" idx="1"/>
          </p:nvPr>
        </p:nvSpPr>
        <p:spPr/>
        <p:txBody>
          <a:bodyPr/>
          <a:lstStyle/>
          <a:p>
            <a:r>
              <a:rPr lang="en-US" dirty="0"/>
              <a:t>18</a:t>
            </a:r>
            <a:r>
              <a:rPr lang="en-US" baseline="30000" dirty="0"/>
              <a:t>th</a:t>
            </a:r>
            <a:r>
              <a:rPr lang="en-US" dirty="0"/>
              <a:t> November 2021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93F5D1-1489-4F8A-AD6A-3A4418D0D32B}"/>
              </a:ext>
            </a:extLst>
          </p:cNvPr>
          <p:cNvSpPr>
            <a:spLocks noGrp="1"/>
          </p:cNvSpPr>
          <p:nvPr>
            <p:ph idx="1"/>
          </p:nvPr>
        </p:nvSpPr>
        <p:spPr>
          <a:xfrm>
            <a:off x="395536" y="404664"/>
            <a:ext cx="8291264" cy="5472608"/>
          </a:xfrm>
        </p:spPr>
        <p:txBody>
          <a:bodyPr>
            <a:normAutofit fontScale="92500" lnSpcReduction="20000"/>
          </a:bodyPr>
          <a:lstStyle/>
          <a:p>
            <a:pPr marL="0" marR="0" lvl="0" indent="0" algn="l" defTabSz="914400" rtl="0" eaLnBrk="1" fontAlgn="auto" latinLnBrk="0" hangingPunct="1">
              <a:lnSpc>
                <a:spcPct val="100000"/>
              </a:lnSpc>
              <a:spcBef>
                <a:spcPct val="20000"/>
              </a:spcBef>
              <a:spcAft>
                <a:spcPts val="0"/>
              </a:spcAft>
              <a:buClr>
                <a:srgbClr val="A4D55D"/>
              </a:buClr>
              <a:buSzTx/>
              <a:buNone/>
              <a:tabLst/>
              <a:defRPr/>
            </a:pPr>
            <a:endParaRPr kumimoji="0" lang="en-US" sz="2200" b="0" i="0" u="none" strike="noStrike" kern="1200" cap="none" spc="0" normalizeH="0" baseline="0" noProof="0" dirty="0">
              <a:ln>
                <a:noFill/>
              </a:ln>
              <a:solidFill>
                <a:prstClr val="black"/>
              </a:solidFill>
              <a:effectLst/>
              <a:uLnTx/>
              <a:uFillTx/>
              <a:latin typeface="Century Gothic"/>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A4D55D"/>
              </a:buClr>
              <a:buSzTx/>
              <a:buFont typeface="Arial" pitchFamily="34" charset="0"/>
              <a:buChar char="•"/>
              <a:tabLst/>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19. Consider ways develop safeguarding assurance work with EY settings, such as ‘deep dive’ audit work and practitioner involvement to address themes from this review and adherence to safeguarding related elements of the EYFS guidance, specifically regarding: </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Inclusion of under 17’s in staff: children’s ratios </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Supervision of under 17’s </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Safeguarding within supervision and observation of practice </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Staff feedback and monitoring of practice (including CCTV) </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Record keeping where physical intervention used / process for informing parents</a:t>
            </a:r>
          </a:p>
          <a:p>
            <a:pPr marL="400050" lvl="1" indent="0">
              <a:buClr>
                <a:srgbClr val="A4D55D"/>
              </a:buClr>
              <a:buNone/>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 • Whistleblowing practices including record keeping and </a:t>
            </a:r>
            <a:r>
              <a:rPr kumimoji="0" lang="en-US" sz="2200" b="0" i="0" u="none" strike="noStrike" kern="1200" cap="none" spc="0" normalizeH="0" baseline="0" noProof="0" dirty="0" err="1">
                <a:ln>
                  <a:noFill/>
                </a:ln>
                <a:solidFill>
                  <a:prstClr val="black"/>
                </a:solidFill>
                <a:effectLst/>
                <a:uLnTx/>
                <a:uFillTx/>
                <a:latin typeface="Century Gothic"/>
                <a:ea typeface="+mn-ea"/>
                <a:cs typeface="+mn-cs"/>
              </a:rPr>
              <a:t>Ofsted</a:t>
            </a:r>
            <a:r>
              <a:rPr kumimoji="0" lang="en-US" sz="2200" b="0" i="0" u="none" strike="noStrike" kern="1200" cap="none" spc="0" normalizeH="0" baseline="0" noProof="0" dirty="0">
                <a:ln>
                  <a:noFill/>
                </a:ln>
                <a:solidFill>
                  <a:prstClr val="black"/>
                </a:solidFill>
                <a:effectLst/>
                <a:uLnTx/>
                <a:uFillTx/>
                <a:latin typeface="Century Gothic"/>
                <a:ea typeface="+mn-ea"/>
                <a:cs typeface="+mn-cs"/>
              </a:rPr>
              <a:t> notification where statutory criteria met. </a:t>
            </a:r>
          </a:p>
          <a:p>
            <a:pPr marL="342900" marR="0" lvl="0" indent="-342900" algn="l" defTabSz="914400" rtl="0" eaLnBrk="1" fontAlgn="auto" latinLnBrk="0" hangingPunct="1">
              <a:lnSpc>
                <a:spcPct val="100000"/>
              </a:lnSpc>
              <a:spcBef>
                <a:spcPct val="20000"/>
              </a:spcBef>
              <a:spcAft>
                <a:spcPts val="0"/>
              </a:spcAft>
              <a:buClr>
                <a:srgbClr val="A4D55D"/>
              </a:buClr>
              <a:buSzTx/>
              <a:buFont typeface="Arial"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Century Gothic"/>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A4D55D"/>
              </a:buClr>
              <a:buSzTx/>
              <a:buFont typeface="Arial" pitchFamily="34" charset="0"/>
              <a:buChar char="•"/>
              <a:tabLst/>
              <a:defRPr/>
            </a:pPr>
            <a:r>
              <a:rPr kumimoji="0" lang="en-US" sz="2200" b="0" i="0" u="none" strike="noStrike" kern="1200" cap="none" spc="0" normalizeH="0" baseline="0" noProof="0" dirty="0">
                <a:ln>
                  <a:noFill/>
                </a:ln>
                <a:solidFill>
                  <a:prstClr val="black"/>
                </a:solidFill>
                <a:effectLst/>
                <a:uLnTx/>
                <a:uFillTx/>
                <a:latin typeface="Century Gothic"/>
                <a:ea typeface="+mn-ea"/>
                <a:cs typeface="+mn-cs"/>
              </a:rPr>
              <a:t>21. Ensure practitioners and leaders are aware of and </a:t>
            </a:r>
            <a:r>
              <a:rPr kumimoji="0" lang="en-US" sz="2200" b="0" i="0" u="none" strike="noStrike" kern="1200" cap="none" spc="0" normalizeH="0" baseline="0" noProof="0" dirty="0" err="1">
                <a:ln>
                  <a:noFill/>
                </a:ln>
                <a:solidFill>
                  <a:prstClr val="black"/>
                </a:solidFill>
                <a:effectLst/>
                <a:uLnTx/>
                <a:uFillTx/>
                <a:latin typeface="Century Gothic"/>
                <a:ea typeface="+mn-ea"/>
                <a:cs typeface="+mn-cs"/>
              </a:rPr>
              <a:t>utilise</a:t>
            </a:r>
            <a:r>
              <a:rPr kumimoji="0" lang="en-US" sz="2200" b="0" i="0" u="none" strike="noStrike" kern="1200" cap="none" spc="0" normalizeH="0" baseline="0" noProof="0" dirty="0">
                <a:ln>
                  <a:noFill/>
                </a:ln>
                <a:solidFill>
                  <a:prstClr val="black"/>
                </a:solidFill>
                <a:effectLst/>
                <a:uLnTx/>
                <a:uFillTx/>
                <a:latin typeface="Century Gothic"/>
                <a:ea typeface="+mn-ea"/>
                <a:cs typeface="+mn-cs"/>
              </a:rPr>
              <a:t> TSCP escalation policy, and that this and other escalation routes are used as necessary to safeguard children</a:t>
            </a:r>
            <a:endParaRPr kumimoji="0" lang="en-GB" sz="2200" b="0" i="0" u="none" strike="noStrike" kern="1200" cap="none" spc="0" normalizeH="0" baseline="0" noProof="0" dirty="0">
              <a:ln>
                <a:noFill/>
              </a:ln>
              <a:solidFill>
                <a:prstClr val="black"/>
              </a:solidFill>
              <a:effectLst/>
              <a:uLnTx/>
              <a:uFillTx/>
              <a:latin typeface="Century Gothic"/>
              <a:ea typeface="+mn-ea"/>
              <a:cs typeface="+mn-cs"/>
            </a:endParaRPr>
          </a:p>
          <a:p>
            <a:pPr marL="0" indent="0">
              <a:buNone/>
            </a:pPr>
            <a:endParaRPr lang="en-GB" dirty="0"/>
          </a:p>
        </p:txBody>
      </p:sp>
    </p:spTree>
    <p:extLst>
      <p:ext uri="{BB962C8B-B14F-4D97-AF65-F5344CB8AC3E}">
        <p14:creationId xmlns:p14="http://schemas.microsoft.com/office/powerpoint/2010/main" val="83191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FAC0-4073-4E30-941C-3FDEEAAE786C}"/>
              </a:ext>
            </a:extLst>
          </p:cNvPr>
          <p:cNvSpPr>
            <a:spLocks noGrp="1"/>
          </p:cNvSpPr>
          <p:nvPr>
            <p:ph type="title"/>
          </p:nvPr>
        </p:nvSpPr>
        <p:spPr>
          <a:xfrm>
            <a:off x="457200" y="274638"/>
            <a:ext cx="8229600" cy="778098"/>
          </a:xfrm>
        </p:spPr>
        <p:txBody>
          <a:bodyPr/>
          <a:lstStyle/>
          <a:p>
            <a:r>
              <a:rPr lang="en-US" dirty="0"/>
              <a:t>Next steps for TSCP:</a:t>
            </a:r>
            <a:endParaRPr lang="en-GB" dirty="0"/>
          </a:p>
        </p:txBody>
      </p:sp>
      <p:sp>
        <p:nvSpPr>
          <p:cNvPr id="3" name="Content Placeholder 2">
            <a:extLst>
              <a:ext uri="{FF2B5EF4-FFF2-40B4-BE49-F238E27FC236}">
                <a16:creationId xmlns:a16="http://schemas.microsoft.com/office/drawing/2014/main" id="{2CC604CD-C598-47A6-B878-0FDAA6DB12B8}"/>
              </a:ext>
            </a:extLst>
          </p:cNvPr>
          <p:cNvSpPr>
            <a:spLocks noGrp="1"/>
          </p:cNvSpPr>
          <p:nvPr>
            <p:ph idx="1"/>
          </p:nvPr>
        </p:nvSpPr>
        <p:spPr>
          <a:xfrm>
            <a:off x="457200" y="1196752"/>
            <a:ext cx="8229600" cy="4320481"/>
          </a:xfrm>
        </p:spPr>
        <p:txBody>
          <a:bodyPr>
            <a:normAutofit fontScale="62500" lnSpcReduction="20000"/>
          </a:bodyPr>
          <a:lstStyle/>
          <a:p>
            <a:r>
              <a:rPr lang="en-GB" dirty="0"/>
              <a:t>TSCP creating an action plan</a:t>
            </a:r>
          </a:p>
          <a:p>
            <a:r>
              <a:rPr lang="en-GB" dirty="0"/>
              <a:t>EY Team have a specific action plan for EY providers </a:t>
            </a:r>
          </a:p>
          <a:p>
            <a:r>
              <a:rPr lang="en-GB" dirty="0"/>
              <a:t>Briefing session for EY Providers</a:t>
            </a:r>
          </a:p>
          <a:p>
            <a:r>
              <a:rPr lang="en-GB" dirty="0"/>
              <a:t>Focus weeks one a term for 21-22 academic year –each week to </a:t>
            </a:r>
            <a:r>
              <a:rPr lang="en-GB" dirty="0" err="1"/>
              <a:t>inc</a:t>
            </a:r>
            <a:r>
              <a:rPr lang="en-GB" dirty="0"/>
              <a:t> one Learning session</a:t>
            </a:r>
          </a:p>
          <a:p>
            <a:pPr lvl="1"/>
            <a:r>
              <a:rPr lang="en-GB" dirty="0"/>
              <a:t>22</a:t>
            </a:r>
            <a:r>
              <a:rPr lang="en-GB" baseline="30000" dirty="0"/>
              <a:t>nd</a:t>
            </a:r>
            <a:r>
              <a:rPr lang="en-GB" dirty="0"/>
              <a:t>- 26</a:t>
            </a:r>
            <a:r>
              <a:rPr lang="en-GB" baseline="30000" dirty="0"/>
              <a:t>th</a:t>
            </a:r>
            <a:r>
              <a:rPr lang="en-GB" dirty="0"/>
              <a:t> November 2021- Learning Session 25</a:t>
            </a:r>
            <a:r>
              <a:rPr lang="en-GB" baseline="30000" dirty="0"/>
              <a:t>th</a:t>
            </a:r>
            <a:r>
              <a:rPr lang="en-GB" dirty="0"/>
              <a:t>  November 9:00-11:30am- Virtual </a:t>
            </a:r>
          </a:p>
          <a:p>
            <a:pPr lvl="1"/>
            <a:r>
              <a:rPr lang="en-GB" dirty="0"/>
              <a:t>7</a:t>
            </a:r>
            <a:r>
              <a:rPr lang="en-GB" baseline="30000" dirty="0"/>
              <a:t>th</a:t>
            </a:r>
            <a:r>
              <a:rPr lang="en-GB" dirty="0"/>
              <a:t> -11</a:t>
            </a:r>
            <a:r>
              <a:rPr lang="en-GB" baseline="30000" dirty="0"/>
              <a:t>th</a:t>
            </a:r>
            <a:r>
              <a:rPr lang="en-GB" dirty="0"/>
              <a:t> March 2022- Learning Session TBC</a:t>
            </a:r>
          </a:p>
          <a:p>
            <a:pPr lvl="1"/>
            <a:r>
              <a:rPr lang="en-GB" dirty="0"/>
              <a:t>13</a:t>
            </a:r>
            <a:r>
              <a:rPr lang="en-GB" baseline="30000" dirty="0"/>
              <a:t>th</a:t>
            </a:r>
            <a:r>
              <a:rPr lang="en-GB" dirty="0"/>
              <a:t> -17</a:t>
            </a:r>
            <a:r>
              <a:rPr lang="en-GB" baseline="30000" dirty="0"/>
              <a:t>th</a:t>
            </a:r>
            <a:r>
              <a:rPr lang="en-GB" dirty="0"/>
              <a:t> June 2022 -Learning Session TBC</a:t>
            </a:r>
          </a:p>
          <a:p>
            <a:r>
              <a:rPr lang="en-GB" dirty="0"/>
              <a:t>EY Safeguarding Audit- to be sent out 31</a:t>
            </a:r>
            <a:r>
              <a:rPr lang="en-GB" baseline="30000" dirty="0"/>
              <a:t>st</a:t>
            </a:r>
            <a:r>
              <a:rPr lang="en-GB" dirty="0"/>
              <a:t> January 2022 returned by 18</a:t>
            </a:r>
            <a:r>
              <a:rPr lang="en-GB" baseline="30000" dirty="0"/>
              <a:t>th</a:t>
            </a:r>
            <a:r>
              <a:rPr lang="en-GB" dirty="0"/>
              <a:t> February 2022</a:t>
            </a:r>
          </a:p>
          <a:p>
            <a:r>
              <a:rPr lang="en-GB" dirty="0"/>
              <a:t>EY providers to be offered a safeguarding visit in the spring/summer term 2022</a:t>
            </a:r>
          </a:p>
          <a:p>
            <a:r>
              <a:rPr lang="en-GB" dirty="0"/>
              <a:t>Multi Agency Case Audit – Autumn 2022</a:t>
            </a:r>
          </a:p>
        </p:txBody>
      </p:sp>
    </p:spTree>
    <p:extLst>
      <p:ext uri="{BB962C8B-B14F-4D97-AF65-F5344CB8AC3E}">
        <p14:creationId xmlns:p14="http://schemas.microsoft.com/office/powerpoint/2010/main" val="2905090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0130-4274-491A-9FF1-24E456A9484F}"/>
              </a:ext>
            </a:extLst>
          </p:cNvPr>
          <p:cNvSpPr>
            <a:spLocks noGrp="1"/>
          </p:cNvSpPr>
          <p:nvPr>
            <p:ph type="title"/>
          </p:nvPr>
        </p:nvSpPr>
        <p:spPr/>
        <p:txBody>
          <a:bodyPr>
            <a:normAutofit fontScale="90000"/>
          </a:bodyPr>
          <a:lstStyle/>
          <a:p>
            <a:r>
              <a:rPr lang="en-GB" dirty="0"/>
              <a:t>Next Steps for Early Years Providers</a:t>
            </a:r>
          </a:p>
        </p:txBody>
      </p:sp>
      <p:sp>
        <p:nvSpPr>
          <p:cNvPr id="3" name="Content Placeholder 2">
            <a:extLst>
              <a:ext uri="{FF2B5EF4-FFF2-40B4-BE49-F238E27FC236}">
                <a16:creationId xmlns:a16="http://schemas.microsoft.com/office/drawing/2014/main" id="{96AF4DFF-A3E8-47FB-9984-CD031158ACBB}"/>
              </a:ext>
            </a:extLst>
          </p:cNvPr>
          <p:cNvSpPr>
            <a:spLocks noGrp="1"/>
          </p:cNvSpPr>
          <p:nvPr>
            <p:ph idx="1"/>
          </p:nvPr>
        </p:nvSpPr>
        <p:spPr/>
        <p:txBody>
          <a:bodyPr/>
          <a:lstStyle/>
          <a:p>
            <a:r>
              <a:rPr lang="en-GB" dirty="0"/>
              <a:t>Ensure staff are aware of the report</a:t>
            </a:r>
          </a:p>
          <a:p>
            <a:r>
              <a:rPr lang="en-GB" dirty="0"/>
              <a:t>Review practice against the recommendations </a:t>
            </a:r>
          </a:p>
          <a:p>
            <a:r>
              <a:rPr lang="en-GB" dirty="0"/>
              <a:t>Review relevant policies and procedures </a:t>
            </a:r>
          </a:p>
          <a:p>
            <a:r>
              <a:rPr lang="en-GB" dirty="0"/>
              <a:t>Book to attend learning sessions</a:t>
            </a:r>
          </a:p>
          <a:p>
            <a:r>
              <a:rPr lang="en-GB" dirty="0"/>
              <a:t>Complete the safeguarding audit </a:t>
            </a:r>
          </a:p>
        </p:txBody>
      </p:sp>
    </p:spTree>
    <p:extLst>
      <p:ext uri="{BB962C8B-B14F-4D97-AF65-F5344CB8AC3E}">
        <p14:creationId xmlns:p14="http://schemas.microsoft.com/office/powerpoint/2010/main" val="3977688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halkboard with writing on it&#10;&#10;Description automatically generated with low confidence">
            <a:extLst>
              <a:ext uri="{FF2B5EF4-FFF2-40B4-BE49-F238E27FC236}">
                <a16:creationId xmlns:a16="http://schemas.microsoft.com/office/drawing/2014/main" id="{5DA526F8-61DD-4043-9E3C-0BF58BB125D2}"/>
              </a:ext>
            </a:extLst>
          </p:cNvPr>
          <p:cNvPicPr>
            <a:picLocks noGrp="1" noChangeAspect="1"/>
          </p:cNvPicPr>
          <p:nvPr>
            <p:ph idx="1"/>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634728" y="692696"/>
            <a:ext cx="5874544" cy="3916363"/>
          </a:xfrm>
        </p:spPr>
      </p:pic>
    </p:spTree>
    <p:extLst>
      <p:ext uri="{BB962C8B-B14F-4D97-AF65-F5344CB8AC3E}">
        <p14:creationId xmlns:p14="http://schemas.microsoft.com/office/powerpoint/2010/main" val="412679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B952-E1D2-4609-BA86-7706C0B9C14E}"/>
              </a:ext>
            </a:extLst>
          </p:cNvPr>
          <p:cNvSpPr>
            <a:spLocks noGrp="1"/>
          </p:cNvSpPr>
          <p:nvPr>
            <p:ph type="title"/>
          </p:nvPr>
        </p:nvSpPr>
        <p:spPr/>
        <p:txBody>
          <a:bodyPr/>
          <a:lstStyle/>
          <a:p>
            <a:r>
              <a:rPr lang="en-US" dirty="0"/>
              <a:t>Agenda </a:t>
            </a:r>
            <a:endParaRPr lang="en-GB" dirty="0"/>
          </a:p>
        </p:txBody>
      </p:sp>
      <p:sp>
        <p:nvSpPr>
          <p:cNvPr id="3" name="Content Placeholder 2">
            <a:extLst>
              <a:ext uri="{FF2B5EF4-FFF2-40B4-BE49-F238E27FC236}">
                <a16:creationId xmlns:a16="http://schemas.microsoft.com/office/drawing/2014/main" id="{1806E1FD-204C-41F3-BB4A-861F7936F6E9}"/>
              </a:ext>
            </a:extLst>
          </p:cNvPr>
          <p:cNvSpPr>
            <a:spLocks noGrp="1"/>
          </p:cNvSpPr>
          <p:nvPr>
            <p:ph idx="1"/>
          </p:nvPr>
        </p:nvSpPr>
        <p:spPr/>
        <p:txBody>
          <a:bodyPr/>
          <a:lstStyle/>
          <a:p>
            <a:r>
              <a:rPr lang="en-US" dirty="0"/>
              <a:t>Child Safeguarding Practice Reviews </a:t>
            </a:r>
          </a:p>
          <a:p>
            <a:r>
              <a:rPr lang="en-US" dirty="0"/>
              <a:t>Summary of C80</a:t>
            </a:r>
          </a:p>
          <a:p>
            <a:r>
              <a:rPr lang="en-US" dirty="0"/>
              <a:t>Key Learning</a:t>
            </a:r>
          </a:p>
          <a:p>
            <a:r>
              <a:rPr lang="en-US" dirty="0"/>
              <a:t>Improving Practice</a:t>
            </a:r>
          </a:p>
          <a:p>
            <a:r>
              <a:rPr lang="en-US" dirty="0"/>
              <a:t>Next Steps</a:t>
            </a:r>
          </a:p>
          <a:p>
            <a:r>
              <a:rPr lang="en-US" dirty="0"/>
              <a:t>Q&amp;A</a:t>
            </a:r>
          </a:p>
          <a:p>
            <a:endParaRPr lang="en-GB" dirty="0"/>
          </a:p>
        </p:txBody>
      </p:sp>
    </p:spTree>
    <p:extLst>
      <p:ext uri="{BB962C8B-B14F-4D97-AF65-F5344CB8AC3E}">
        <p14:creationId xmlns:p14="http://schemas.microsoft.com/office/powerpoint/2010/main" val="180936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63C9-3097-4985-A76D-6285E56C4E9F}"/>
              </a:ext>
            </a:extLst>
          </p:cNvPr>
          <p:cNvSpPr>
            <a:spLocks noGrp="1"/>
          </p:cNvSpPr>
          <p:nvPr>
            <p:ph type="title"/>
          </p:nvPr>
        </p:nvSpPr>
        <p:spPr/>
        <p:txBody>
          <a:bodyPr>
            <a:normAutofit/>
          </a:bodyPr>
          <a:lstStyle/>
          <a:p>
            <a:r>
              <a:rPr lang="en-US" sz="2400" dirty="0"/>
              <a:t>What are child safeguarding practice reviews? (chapter 4 of Working together to safeguard children)</a:t>
            </a:r>
            <a:endParaRPr lang="en-GB" sz="2400" dirty="0"/>
          </a:p>
        </p:txBody>
      </p:sp>
      <p:sp>
        <p:nvSpPr>
          <p:cNvPr id="3" name="Content Placeholder 2">
            <a:extLst>
              <a:ext uri="{FF2B5EF4-FFF2-40B4-BE49-F238E27FC236}">
                <a16:creationId xmlns:a16="http://schemas.microsoft.com/office/drawing/2014/main" id="{8C081D05-0996-44F8-B013-5458637FED3F}"/>
              </a:ext>
            </a:extLst>
          </p:cNvPr>
          <p:cNvSpPr>
            <a:spLocks noGrp="1"/>
          </p:cNvSpPr>
          <p:nvPr>
            <p:ph idx="1"/>
          </p:nvPr>
        </p:nvSpPr>
        <p:spPr>
          <a:xfrm>
            <a:off x="457200" y="1417638"/>
            <a:ext cx="8229600" cy="4248473"/>
          </a:xfrm>
        </p:spPr>
        <p:txBody>
          <a:bodyPr>
            <a:normAutofit lnSpcReduction="10000"/>
          </a:bodyPr>
          <a:lstStyle/>
          <a:p>
            <a:pPr marL="171450" indent="-171450">
              <a:buFont typeface="Arial" panose="020B0604020202020204" pitchFamily="34" charset="0"/>
              <a:buChar char="•"/>
            </a:pPr>
            <a:r>
              <a:rPr lang="en-US" sz="1600" dirty="0"/>
              <a:t>Local authorities in England have a duty to notify the national panel. if a child dies or is seriously harmed and abuse or neglect is known or suspected: </a:t>
            </a:r>
          </a:p>
          <a:p>
            <a:pPr marL="742950" lvl="1" indent="-285750">
              <a:buFont typeface="Arial" panose="020B0604020202020204" pitchFamily="34" charset="0"/>
              <a:buChar char="•"/>
            </a:pPr>
            <a:r>
              <a:rPr lang="en-US" sz="1600" dirty="0"/>
              <a:t>in their area</a:t>
            </a:r>
          </a:p>
          <a:p>
            <a:pPr marL="742950" lvl="1" indent="-285750">
              <a:buFont typeface="Arial" panose="020B0604020202020204" pitchFamily="34" charset="0"/>
              <a:buChar char="•"/>
            </a:pPr>
            <a:r>
              <a:rPr lang="en-US" sz="1600" dirty="0"/>
              <a:t>outside of England, but they’re normally resident in their area</a:t>
            </a:r>
          </a:p>
          <a:p>
            <a:r>
              <a:rPr lang="en-US" sz="1600" dirty="0"/>
              <a:t>They must also alert safeguarding partners (TSCP, Police, health and children's services)</a:t>
            </a:r>
          </a:p>
          <a:p>
            <a:r>
              <a:rPr lang="en-US" sz="1600" dirty="0"/>
              <a:t>The local authority must also notify the Secretary of State and </a:t>
            </a:r>
            <a:r>
              <a:rPr lang="en-US" sz="1600" dirty="0" err="1"/>
              <a:t>Ofsted</a:t>
            </a:r>
            <a:r>
              <a:rPr lang="en-US" sz="1600" dirty="0"/>
              <a:t> where a looked after child has died, whether or not abuse or neglect is known or suspected</a:t>
            </a:r>
            <a:endParaRPr lang="en-GB" sz="1600" dirty="0"/>
          </a:p>
          <a:p>
            <a:r>
              <a:rPr lang="en-GB" sz="1600" dirty="0"/>
              <a:t>TSCP must decide if the case meets criteria for a local child safeguarding practice review</a:t>
            </a:r>
          </a:p>
          <a:p>
            <a:r>
              <a:rPr lang="en-GB" sz="1600" dirty="0"/>
              <a:t>Then undertakes a rapid review to </a:t>
            </a:r>
          </a:p>
          <a:p>
            <a:pPr marL="400050" lvl="1" indent="0">
              <a:buNone/>
            </a:pPr>
            <a:r>
              <a:rPr lang="en-US" sz="1200" dirty="0"/>
              <a:t>• gather the facts about the case, as far as they can be readily established at the time</a:t>
            </a:r>
          </a:p>
          <a:p>
            <a:pPr marL="400050" lvl="1" indent="0">
              <a:buNone/>
            </a:pPr>
            <a:r>
              <a:rPr lang="en-US" sz="1200" dirty="0"/>
              <a:t> • discuss whether there is any immediate action needed to ensure children’s safety and share any learning appropriately </a:t>
            </a:r>
          </a:p>
          <a:p>
            <a:pPr marL="400050" lvl="1" indent="0">
              <a:buNone/>
            </a:pPr>
            <a:r>
              <a:rPr lang="en-US" sz="1200" dirty="0"/>
              <a:t>• consider the potential for identifying improvements to safeguard and promote the welfare of children</a:t>
            </a:r>
          </a:p>
          <a:p>
            <a:pPr marL="400050" lvl="1" indent="0">
              <a:buNone/>
            </a:pPr>
            <a:r>
              <a:rPr lang="en-US" sz="1200" dirty="0"/>
              <a:t> • decide what steps they should take next, including whether or not to undertake a child safeguarding practice review </a:t>
            </a:r>
            <a:endParaRPr lang="en-GB" sz="1200" dirty="0"/>
          </a:p>
          <a:p>
            <a:pPr marL="0" indent="0">
              <a:buNone/>
            </a:pPr>
            <a:endParaRPr lang="en-US" sz="1400" dirty="0"/>
          </a:p>
        </p:txBody>
      </p:sp>
    </p:spTree>
    <p:extLst>
      <p:ext uri="{BB962C8B-B14F-4D97-AF65-F5344CB8AC3E}">
        <p14:creationId xmlns:p14="http://schemas.microsoft.com/office/powerpoint/2010/main" val="155323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17D7D-CEC8-41F7-96F9-03CE54C28032}"/>
              </a:ext>
            </a:extLst>
          </p:cNvPr>
          <p:cNvSpPr>
            <a:spLocks noGrp="1"/>
          </p:cNvSpPr>
          <p:nvPr>
            <p:ph type="title"/>
          </p:nvPr>
        </p:nvSpPr>
        <p:spPr/>
        <p:txBody>
          <a:bodyPr>
            <a:normAutofit/>
          </a:bodyPr>
          <a:lstStyle/>
          <a:p>
            <a:r>
              <a:rPr lang="en-US" dirty="0"/>
              <a:t>C80</a:t>
            </a:r>
            <a:endParaRPr lang="en-GB" dirty="0"/>
          </a:p>
        </p:txBody>
      </p:sp>
      <p:sp>
        <p:nvSpPr>
          <p:cNvPr id="3" name="Content Placeholder 2">
            <a:extLst>
              <a:ext uri="{FF2B5EF4-FFF2-40B4-BE49-F238E27FC236}">
                <a16:creationId xmlns:a16="http://schemas.microsoft.com/office/drawing/2014/main" id="{FC68E9B6-C23F-4C4D-B90C-A3FD88A3417A}"/>
              </a:ext>
            </a:extLst>
          </p:cNvPr>
          <p:cNvSpPr>
            <a:spLocks noGrp="1"/>
          </p:cNvSpPr>
          <p:nvPr>
            <p:ph idx="1"/>
          </p:nvPr>
        </p:nvSpPr>
        <p:spPr>
          <a:xfrm>
            <a:off x="457200" y="1268760"/>
            <a:ext cx="8229600" cy="3917032"/>
          </a:xfrm>
        </p:spPr>
        <p:txBody>
          <a:bodyPr>
            <a:normAutofit fontScale="70000" lnSpcReduction="20000"/>
          </a:bodyPr>
          <a:lstStyle/>
          <a:p>
            <a:r>
              <a:rPr lang="en-GB" dirty="0"/>
              <a:t>An independent reviewer was commissioned to undertake the review.</a:t>
            </a:r>
          </a:p>
          <a:p>
            <a:r>
              <a:rPr lang="en-GB" dirty="0"/>
              <a:t>Terms of Refence for the review were agreed by the TSCP. </a:t>
            </a:r>
          </a:p>
          <a:p>
            <a:r>
              <a:rPr lang="en-GB" dirty="0"/>
              <a:t>There was a panel of professionals from different agencies, who met regularly and independently with the reviewer.</a:t>
            </a:r>
          </a:p>
          <a:p>
            <a:r>
              <a:rPr lang="en-GB" dirty="0"/>
              <a:t>Parents of children attending the nursery were involved.</a:t>
            </a:r>
          </a:p>
          <a:p>
            <a:r>
              <a:rPr lang="en-GB" dirty="0"/>
              <a:t>The owners of the Nursery were involved.</a:t>
            </a:r>
          </a:p>
          <a:p>
            <a:r>
              <a:rPr lang="en-GB" dirty="0"/>
              <a:t>Ofsted were involved. </a:t>
            </a:r>
          </a:p>
          <a:p>
            <a:r>
              <a:rPr lang="en-GB" dirty="0"/>
              <a:t>C80 and family members were invited to be involved. </a:t>
            </a:r>
          </a:p>
          <a:p>
            <a:pPr marL="0" indent="0">
              <a:buNone/>
            </a:pPr>
            <a:r>
              <a:rPr lang="en-GB" dirty="0"/>
              <a:t>     two siblings contributed </a:t>
            </a:r>
          </a:p>
          <a:p>
            <a:endParaRPr lang="en-GB" dirty="0"/>
          </a:p>
          <a:p>
            <a:endParaRPr lang="en-GB" dirty="0"/>
          </a:p>
          <a:p>
            <a:endParaRPr lang="en-GB" dirty="0"/>
          </a:p>
        </p:txBody>
      </p:sp>
    </p:spTree>
    <p:extLst>
      <p:ext uri="{BB962C8B-B14F-4D97-AF65-F5344CB8AC3E}">
        <p14:creationId xmlns:p14="http://schemas.microsoft.com/office/powerpoint/2010/main" val="406195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endParaRPr lang="en-GB" dirty="0"/>
          </a:p>
        </p:txBody>
      </p:sp>
      <p:sp>
        <p:nvSpPr>
          <p:cNvPr id="3" name="Content Placeholder 2"/>
          <p:cNvSpPr>
            <a:spLocks noGrp="1"/>
          </p:cNvSpPr>
          <p:nvPr>
            <p:ph idx="1"/>
          </p:nvPr>
        </p:nvSpPr>
        <p:spPr>
          <a:xfrm>
            <a:off x="323528" y="1268760"/>
            <a:ext cx="8363272" cy="4248473"/>
          </a:xfrm>
        </p:spPr>
        <p:txBody>
          <a:bodyPr>
            <a:normAutofit fontScale="62500" lnSpcReduction="20000"/>
          </a:bodyPr>
          <a:lstStyle/>
          <a:p>
            <a:pPr marL="0" indent="0">
              <a:buNone/>
            </a:pPr>
            <a:r>
              <a:rPr lang="en-US" dirty="0"/>
              <a:t>On 29th July 2019 at the age of 16 years old, a Torbay looked after child , known for the purpose of this review as ‘C80’, was arrested on suspicion of rape of a 3-year-old.</a:t>
            </a:r>
          </a:p>
          <a:p>
            <a:pPr marL="0" indent="0">
              <a:buNone/>
            </a:pPr>
            <a:endParaRPr lang="en-US" dirty="0"/>
          </a:p>
          <a:p>
            <a:pPr marL="0" indent="0">
              <a:buNone/>
            </a:pPr>
            <a:r>
              <a:rPr lang="en-US" dirty="0"/>
              <a:t> This incident took place at the nursery that C80 worked as an apprentice. Police carried out a detailed review of CCTV footage from the nursery and found evidence of further sexual assaults by C80 towards children within the nursery. </a:t>
            </a:r>
          </a:p>
          <a:p>
            <a:pPr marL="0" indent="0">
              <a:buNone/>
            </a:pPr>
            <a:endParaRPr lang="en-US" dirty="0"/>
          </a:p>
          <a:p>
            <a:pPr marL="0" indent="0">
              <a:buNone/>
            </a:pPr>
            <a:r>
              <a:rPr lang="en-US" dirty="0"/>
              <a:t>A sibling of C80 subsequently disclosed past experience of rape by C80. On 25th October 2019 C80 was charged with 3 counts of rape and 13 of sexual assault by touching.</a:t>
            </a:r>
          </a:p>
          <a:p>
            <a:pPr marL="0" indent="0">
              <a:buNone/>
            </a:pPr>
            <a:endParaRPr lang="en-US" dirty="0"/>
          </a:p>
          <a:p>
            <a:pPr marL="0" indent="0">
              <a:buNone/>
            </a:pPr>
            <a:r>
              <a:rPr lang="en-US" dirty="0"/>
              <a:t> A trial took place in May 2021 and C80 was found guilty of all charges. C80 was given a 14.5-year sentence in July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7256A-754C-4A9D-98ED-9C4C943F5C56}"/>
              </a:ext>
            </a:extLst>
          </p:cNvPr>
          <p:cNvSpPr>
            <a:spLocks noGrp="1"/>
          </p:cNvSpPr>
          <p:nvPr>
            <p:ph type="title"/>
          </p:nvPr>
        </p:nvSpPr>
        <p:spPr>
          <a:xfrm>
            <a:off x="457200" y="197767"/>
            <a:ext cx="8229600" cy="710953"/>
          </a:xfrm>
        </p:spPr>
        <p:txBody>
          <a:bodyPr/>
          <a:lstStyle/>
          <a:p>
            <a:r>
              <a:rPr lang="en-GB" dirty="0"/>
              <a:t>Good Practice </a:t>
            </a:r>
          </a:p>
        </p:txBody>
      </p:sp>
      <p:sp>
        <p:nvSpPr>
          <p:cNvPr id="3" name="Content Placeholder 2">
            <a:extLst>
              <a:ext uri="{FF2B5EF4-FFF2-40B4-BE49-F238E27FC236}">
                <a16:creationId xmlns:a16="http://schemas.microsoft.com/office/drawing/2014/main" id="{9636CA49-FEB4-4493-988D-3ADF4596D757}"/>
              </a:ext>
            </a:extLst>
          </p:cNvPr>
          <p:cNvSpPr>
            <a:spLocks noGrp="1"/>
          </p:cNvSpPr>
          <p:nvPr>
            <p:ph idx="1"/>
          </p:nvPr>
        </p:nvSpPr>
        <p:spPr>
          <a:xfrm>
            <a:off x="457200" y="908720"/>
            <a:ext cx="8229600" cy="4608513"/>
          </a:xfrm>
        </p:spPr>
        <p:txBody>
          <a:bodyPr>
            <a:noAutofit/>
          </a:bodyPr>
          <a:lstStyle/>
          <a:p>
            <a:r>
              <a:rPr lang="en-US" sz="1550" dirty="0"/>
              <a:t> There were timely multi agency interventions to protect C80 and his siblings once in Torbay area. Therapeutic work was commissioned and was making good progress prior to it ceasing. </a:t>
            </a:r>
          </a:p>
          <a:p>
            <a:r>
              <a:rPr lang="en-US" sz="1550" dirty="0"/>
              <a:t>C80’s voice was represented well at times, because of the contacts he had with the advocacy service, and this was fed in regularly. A male CCW from children’s services provided consistency and role modelling for C80 at a time when there was high turnover of social workers. </a:t>
            </a:r>
          </a:p>
          <a:p>
            <a:r>
              <a:rPr lang="en-US" sz="1550" dirty="0"/>
              <a:t> There is evidence of shared multi agency knowledge regarding C80’s missing episodes, particularly relating to C80’s mother’s role in these.</a:t>
            </a:r>
          </a:p>
          <a:p>
            <a:r>
              <a:rPr lang="en-US" sz="1550" dirty="0"/>
              <a:t> Safeguarding work by the Local Authority with early years providers is regularly evident including termly Designated Safeguarding Lead (DSL) meetings, training, and self-assessment safeguarding audits. LADO work has developed well with early years settings to build relationships and awareness. </a:t>
            </a:r>
          </a:p>
          <a:p>
            <a:r>
              <a:rPr lang="en-US" sz="1550" dirty="0"/>
              <a:t> An open and engaged partnership approach to safeguarding has been demonstrated in the engagement in this review, demonstrated by panel and also by the positive input of practitioners to the process. There is clear evidence of improvements in leadership and practice in Torbay since this time. </a:t>
            </a:r>
          </a:p>
          <a:p>
            <a:r>
              <a:rPr lang="en-US" sz="1550" dirty="0"/>
              <a:t> Partners coordinated responses to the incident well while protecting evidence, through regular and well attended gold and silver command meetings.</a:t>
            </a:r>
            <a:endParaRPr lang="en-GB" sz="1550" dirty="0"/>
          </a:p>
        </p:txBody>
      </p:sp>
    </p:spTree>
    <p:extLst>
      <p:ext uri="{BB962C8B-B14F-4D97-AF65-F5344CB8AC3E}">
        <p14:creationId xmlns:p14="http://schemas.microsoft.com/office/powerpoint/2010/main" val="2518024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36F5-D589-46D2-897B-240ABCD6F11E}"/>
              </a:ext>
            </a:extLst>
          </p:cNvPr>
          <p:cNvSpPr>
            <a:spLocks noGrp="1"/>
          </p:cNvSpPr>
          <p:nvPr>
            <p:ph type="title"/>
          </p:nvPr>
        </p:nvSpPr>
        <p:spPr>
          <a:xfrm>
            <a:off x="457200" y="274638"/>
            <a:ext cx="8229600" cy="634082"/>
          </a:xfrm>
        </p:spPr>
        <p:txBody>
          <a:bodyPr>
            <a:normAutofit fontScale="90000"/>
          </a:bodyPr>
          <a:lstStyle/>
          <a:p>
            <a:r>
              <a:rPr lang="en-US" dirty="0"/>
              <a:t>Key learning </a:t>
            </a:r>
            <a:endParaRPr lang="en-GB" dirty="0"/>
          </a:p>
        </p:txBody>
      </p:sp>
      <p:sp>
        <p:nvSpPr>
          <p:cNvPr id="3" name="Content Placeholder 2">
            <a:extLst>
              <a:ext uri="{FF2B5EF4-FFF2-40B4-BE49-F238E27FC236}">
                <a16:creationId xmlns:a16="http://schemas.microsoft.com/office/drawing/2014/main" id="{5D3E9591-406E-4DDA-B5E3-B22EE121A5F3}"/>
              </a:ext>
            </a:extLst>
          </p:cNvPr>
          <p:cNvSpPr>
            <a:spLocks noGrp="1"/>
          </p:cNvSpPr>
          <p:nvPr>
            <p:ph idx="1"/>
          </p:nvPr>
        </p:nvSpPr>
        <p:spPr>
          <a:xfrm>
            <a:off x="179512" y="1196752"/>
            <a:ext cx="8712968" cy="4320481"/>
          </a:xfrm>
        </p:spPr>
        <p:txBody>
          <a:bodyPr>
            <a:normAutofit fontScale="92500" lnSpcReduction="20000"/>
          </a:bodyPr>
          <a:lstStyle/>
          <a:p>
            <a:r>
              <a:rPr lang="en-GB" sz="2200" b="1"/>
              <a:t>23 </a:t>
            </a:r>
            <a:r>
              <a:rPr lang="en-GB" sz="2200" dirty="0"/>
              <a:t>recommendations were made ,</a:t>
            </a:r>
            <a:r>
              <a:rPr lang="en-GB" sz="2200" b="1" dirty="0"/>
              <a:t>10</a:t>
            </a:r>
            <a:r>
              <a:rPr lang="en-GB" sz="2200" dirty="0"/>
              <a:t> specifically focused on Early years settings.</a:t>
            </a:r>
          </a:p>
          <a:p>
            <a:pPr marL="0" indent="0">
              <a:buNone/>
            </a:pPr>
            <a:endParaRPr lang="en-GB" sz="2200" b="1" u="sng" dirty="0"/>
          </a:p>
          <a:p>
            <a:r>
              <a:rPr lang="en-US" sz="2200" dirty="0"/>
              <a:t>1. Develop a partnership wide restorative / trauma informed approach in systems for care experience children, specifically: </a:t>
            </a:r>
          </a:p>
          <a:p>
            <a:pPr marL="800100" lvl="2" indent="0">
              <a:buNone/>
            </a:pPr>
            <a:r>
              <a:rPr lang="en-US" sz="1900" dirty="0"/>
              <a:t>• Education (pre and post 16) relating to behavior / disciplinary approaches</a:t>
            </a:r>
          </a:p>
          <a:p>
            <a:pPr marL="800100" lvl="2" indent="0">
              <a:buNone/>
            </a:pPr>
            <a:r>
              <a:rPr lang="en-US" sz="1900" dirty="0"/>
              <a:t>• Placements and suitability assessments </a:t>
            </a:r>
          </a:p>
          <a:p>
            <a:pPr marL="800100" lvl="2" indent="0">
              <a:buNone/>
            </a:pPr>
            <a:r>
              <a:rPr lang="en-US" sz="1900" dirty="0"/>
              <a:t>• Working with hostile and coercive parents </a:t>
            </a:r>
          </a:p>
          <a:p>
            <a:pPr marL="800100" lvl="2" indent="0">
              <a:buNone/>
            </a:pPr>
            <a:r>
              <a:rPr lang="en-US" sz="1900" dirty="0"/>
              <a:t>• Language used and recording concerns</a:t>
            </a:r>
          </a:p>
          <a:p>
            <a:pPr marL="400050" lvl="1" indent="0">
              <a:buNone/>
            </a:pPr>
            <a:endParaRPr lang="en-US" sz="2200" dirty="0"/>
          </a:p>
          <a:p>
            <a:r>
              <a:rPr lang="en-US" sz="2200" dirty="0"/>
              <a:t>10. Ensure all practitioners, including early years and childcare settings, understand how to respond to concerns relating to under 18’s / apprentices working in positions of trust, and the role of the LADO.</a:t>
            </a:r>
          </a:p>
          <a:p>
            <a:endParaRPr lang="en-US" sz="1600" dirty="0"/>
          </a:p>
        </p:txBody>
      </p:sp>
    </p:spTree>
    <p:extLst>
      <p:ext uri="{BB962C8B-B14F-4D97-AF65-F5344CB8AC3E}">
        <p14:creationId xmlns:p14="http://schemas.microsoft.com/office/powerpoint/2010/main" val="309283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BD1DE-3D9C-4E53-88BA-34A85EC1CFF0}"/>
              </a:ext>
            </a:extLst>
          </p:cNvPr>
          <p:cNvSpPr>
            <a:spLocks noGrp="1"/>
          </p:cNvSpPr>
          <p:nvPr>
            <p:ph idx="1"/>
          </p:nvPr>
        </p:nvSpPr>
        <p:spPr>
          <a:xfrm>
            <a:off x="323528" y="188640"/>
            <a:ext cx="8363272" cy="5328593"/>
          </a:xfrm>
        </p:spPr>
        <p:txBody>
          <a:bodyPr>
            <a:normAutofit/>
          </a:bodyPr>
          <a:lstStyle/>
          <a:p>
            <a:r>
              <a:rPr lang="en-US" sz="2200" dirty="0"/>
              <a:t>11. Ensure ‘out of hours’ access to LADO related advice and support.</a:t>
            </a:r>
          </a:p>
          <a:p>
            <a:pPr marL="0" indent="0">
              <a:buNone/>
            </a:pPr>
            <a:endParaRPr lang="en-US" sz="2200" dirty="0"/>
          </a:p>
          <a:p>
            <a:r>
              <a:rPr lang="en-US" sz="2200" dirty="0"/>
              <a:t>13. Ensure all early years and childcare settings aware of TSCP Safe Recruitment procedures specifically in relation to standards relating to seeking pre-employment references.</a:t>
            </a:r>
          </a:p>
          <a:p>
            <a:pPr marL="0" indent="0">
              <a:buNone/>
            </a:pPr>
            <a:endParaRPr lang="en-US" sz="2200" dirty="0"/>
          </a:p>
          <a:p>
            <a:r>
              <a:rPr lang="en-US" sz="2200" dirty="0"/>
              <a:t>14. Seek assurance from schools and colleges to ensure there is proactive contact with employers when references are refused or sent incomplete as a student is deemed as not suitable for work in a position of trust with children or other vulnerable people. </a:t>
            </a:r>
          </a:p>
          <a:p>
            <a:endParaRPr lang="en-GB" dirty="0"/>
          </a:p>
        </p:txBody>
      </p:sp>
    </p:spTree>
    <p:extLst>
      <p:ext uri="{BB962C8B-B14F-4D97-AF65-F5344CB8AC3E}">
        <p14:creationId xmlns:p14="http://schemas.microsoft.com/office/powerpoint/2010/main" val="1735187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D57553-C335-4748-88CB-0C657E4BB801}"/>
              </a:ext>
            </a:extLst>
          </p:cNvPr>
          <p:cNvSpPr>
            <a:spLocks noGrp="1"/>
          </p:cNvSpPr>
          <p:nvPr>
            <p:ph idx="1"/>
          </p:nvPr>
        </p:nvSpPr>
        <p:spPr>
          <a:xfrm>
            <a:off x="323528" y="188640"/>
            <a:ext cx="8352928" cy="5760640"/>
          </a:xfrm>
        </p:spPr>
        <p:txBody>
          <a:bodyPr>
            <a:noAutofit/>
          </a:bodyPr>
          <a:lstStyle/>
          <a:p>
            <a:endParaRPr lang="en-US" sz="2000" dirty="0"/>
          </a:p>
          <a:p>
            <a:r>
              <a:rPr lang="en-US" sz="2000" dirty="0"/>
              <a:t>15. Provide clarity to education settings and other partners regarding GDPR and what can be included in references relating to students.</a:t>
            </a:r>
          </a:p>
          <a:p>
            <a:endParaRPr lang="en-US" sz="2000" dirty="0"/>
          </a:p>
          <a:p>
            <a:r>
              <a:rPr lang="en-US" sz="2000" dirty="0"/>
              <a:t>17. Early years settings and childcare providers should reflect on the learning points highlighted in this review, evaluating their safeguarding practice, and setting culture, through a lens of ‘it could happen here’ 18. Raise awareness of whistleblowing procedures and the national Whistleblowing Advice Line specifically targeting frontline, early years practitioners.</a:t>
            </a:r>
          </a:p>
          <a:p>
            <a:endParaRPr lang="en-US" sz="2000" dirty="0"/>
          </a:p>
          <a:p>
            <a:r>
              <a:rPr lang="en-US" sz="2000" dirty="0"/>
              <a:t>18. Raise awareness of whistleblowing procedures and the national Whistleblowing Advice Line specifically targeting frontline, early years practitioners. </a:t>
            </a:r>
          </a:p>
          <a:p>
            <a:endParaRPr lang="en-US" sz="2000" dirty="0"/>
          </a:p>
        </p:txBody>
      </p:sp>
    </p:spTree>
    <p:extLst>
      <p:ext uri="{BB962C8B-B14F-4D97-AF65-F5344CB8AC3E}">
        <p14:creationId xmlns:p14="http://schemas.microsoft.com/office/powerpoint/2010/main" val="2410512169"/>
      </p:ext>
    </p:extLst>
  </p:cSld>
  <p:clrMapOvr>
    <a:masterClrMapping/>
  </p:clrMapOvr>
</p:sld>
</file>

<file path=ppt/theme/theme1.xml><?xml version="1.0" encoding="utf-8"?>
<a:theme xmlns:a="http://schemas.openxmlformats.org/drawingml/2006/main" name="Office Theme">
  <a:themeElements>
    <a:clrScheme name="Safeguarding colours">
      <a:dk1>
        <a:sysClr val="windowText" lastClr="000000"/>
      </a:dk1>
      <a:lt1>
        <a:sysClr val="window" lastClr="FFFFFF"/>
      </a:lt1>
      <a:dk2>
        <a:srgbClr val="5E0D8B"/>
      </a:dk2>
      <a:lt2>
        <a:srgbClr val="A4D55D"/>
      </a:lt2>
      <a:accent1>
        <a:srgbClr val="FF8671"/>
      </a:accent1>
      <a:accent2>
        <a:srgbClr val="FFB359"/>
      </a:accent2>
      <a:accent3>
        <a:srgbClr val="FEDD3D"/>
      </a:accent3>
      <a:accent4>
        <a:srgbClr val="57C9E8"/>
      </a:accent4>
      <a:accent5>
        <a:srgbClr val="FFFFFF"/>
      </a:accent5>
      <a:accent6>
        <a:srgbClr val="FFFFFF"/>
      </a:accent6>
      <a:hlink>
        <a:srgbClr val="5E0D8B"/>
      </a:hlink>
      <a:folHlink>
        <a:srgbClr val="5E0D8B"/>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84AD11B23B47449E5A1DF5FE47DC82" ma:contentTypeVersion="12" ma:contentTypeDescription="Create a new document." ma:contentTypeScope="" ma:versionID="250659876fa2622f998b7bccb36f1537">
  <xsd:schema xmlns:xsd="http://www.w3.org/2001/XMLSchema" xmlns:xs="http://www.w3.org/2001/XMLSchema" xmlns:p="http://schemas.microsoft.com/office/2006/metadata/properties" xmlns:ns2="91238666-3c46-409f-9265-95f3236ffbc3" xmlns:ns3="175249ee-af0b-4f6c-83e8-b4da5730e63b" targetNamespace="http://schemas.microsoft.com/office/2006/metadata/properties" ma:root="true" ma:fieldsID="a5e05a538bb8291bdbf9c559393ec44d" ns2:_="" ns3:_="">
    <xsd:import namespace="91238666-3c46-409f-9265-95f3236ffbc3"/>
    <xsd:import namespace="175249ee-af0b-4f6c-83e8-b4da5730e63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238666-3c46-409f-9265-95f3236ffb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75249ee-af0b-4f6c-83e8-b4da5730e63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155AA0-415F-4BD6-A709-D53E0BE54C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238666-3c46-409f-9265-95f3236ffbc3"/>
    <ds:schemaRef ds:uri="175249ee-af0b-4f6c-83e8-b4da5730e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F7BC28-2A2F-4EE4-BD02-95CEEB22E7E9}">
  <ds:schemaRefs>
    <ds:schemaRef ds:uri="http://schemas.microsoft.com/sharepoint/v3/contenttype/forms"/>
  </ds:schemaRefs>
</ds:datastoreItem>
</file>

<file path=customXml/itemProps3.xml><?xml version="1.0" encoding="utf-8"?>
<ds:datastoreItem xmlns:ds="http://schemas.openxmlformats.org/officeDocument/2006/customXml" ds:itemID="{ABA273D6-160D-4595-8254-65D4DDDFDB6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349</TotalTime>
  <Words>1249</Words>
  <Application>Microsoft Office PowerPoint</Application>
  <PresentationFormat>On-screen Show (4:3)</PresentationFormat>
  <Paragraphs>105</Paragraphs>
  <Slides>13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Office Theme</vt:lpstr>
      <vt:lpstr>C80 Briefing for Early Years Providers </vt:lpstr>
      <vt:lpstr>Agenda </vt:lpstr>
      <vt:lpstr>What are child safeguarding practice reviews? (chapter 4 of Working together to safeguard children)</vt:lpstr>
      <vt:lpstr>C80</vt:lpstr>
      <vt:lpstr>Summary </vt:lpstr>
      <vt:lpstr>Good Practice </vt:lpstr>
      <vt:lpstr>Key learning </vt:lpstr>
      <vt:lpstr>PowerPoint Presentation</vt:lpstr>
      <vt:lpstr>PowerPoint Presentation</vt:lpstr>
      <vt:lpstr>PowerPoint Presentation</vt:lpstr>
      <vt:lpstr>Next steps for TSCP:</vt:lpstr>
      <vt:lpstr>Next Steps for Early Years Providers</vt:lpstr>
      <vt:lpstr>PowerPoint Presentation</vt:lpstr>
    </vt:vector>
  </TitlesOfParts>
  <Company>Torbay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Hill</dc:creator>
  <cp:lastModifiedBy>Heesem, Shelley</cp:lastModifiedBy>
  <cp:revision>6</cp:revision>
  <dcterms:created xsi:type="dcterms:W3CDTF">2016-06-29T15:33:15Z</dcterms:created>
  <dcterms:modified xsi:type="dcterms:W3CDTF">2022-04-05T09:00:06Z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-1490692373</vt:i4>
  </property>
  <property fmtid="{D5CDD505-2E9C-101B-9397-08002B2CF9AE}" pid="4" name="_EmailSubject">
    <vt:lpwstr>Webinar</vt:lpwstr>
  </property>
  <property fmtid="{D5CDD505-2E9C-101B-9397-08002B2CF9AE}" pid="5" name="_AuthorEmail">
    <vt:lpwstr>Lucinda.Wills@torbay.gov.uk</vt:lpwstr>
  </property>
  <property fmtid="{D5CDD505-2E9C-101B-9397-08002B2CF9AE}" pid="6" name="_AuthorEmailDisplayName">
    <vt:lpwstr>Wills, Lucinda</vt:lpwstr>
  </property>
  <property fmtid="{D5CDD505-2E9C-101B-9397-08002B2CF9AE}" pid="7" name="_PreviousAdHocReviewCycleID">
    <vt:i4>-1497683840</vt:i4>
  </property>
  <property fmtid="{D5CDD505-2E9C-101B-9397-08002B2CF9AE}" pid="8" name="ContentTypeId">
    <vt:lpwstr>0x0101003184AD11B23B47449E5A1DF5FE47DC82</vt:lpwstr>
  </property>
  <property fmtid="{D5CDD505-2E9C-101B-9397-08002B2CF9AE}" pid="9" name="Order">
    <vt:r8>546800</vt:r8>
  </property>
</Properties>
</file>